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theme/theme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3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8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9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40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4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45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76" r:id="rId3"/>
    <p:sldMasterId id="2147483687" r:id="rId4"/>
    <p:sldMasterId id="2147483699" r:id="rId5"/>
    <p:sldMasterId id="2147483702" r:id="rId6"/>
    <p:sldMasterId id="2147483713" r:id="rId7"/>
    <p:sldMasterId id="2147483716" r:id="rId8"/>
  </p:sldMasterIdLst>
  <p:notesMasterIdLst>
    <p:notesMasterId r:id="rId72"/>
  </p:notesMasterIdLst>
  <p:handoutMasterIdLst>
    <p:handoutMasterId r:id="rId73"/>
  </p:handoutMasterIdLst>
  <p:sldIdLst>
    <p:sldId id="257" r:id="rId9"/>
    <p:sldId id="481" r:id="rId10"/>
    <p:sldId id="374" r:id="rId11"/>
    <p:sldId id="441" r:id="rId12"/>
    <p:sldId id="377" r:id="rId13"/>
    <p:sldId id="376" r:id="rId14"/>
    <p:sldId id="379" r:id="rId15"/>
    <p:sldId id="450" r:id="rId16"/>
    <p:sldId id="451" r:id="rId17"/>
    <p:sldId id="452" r:id="rId18"/>
    <p:sldId id="380" r:id="rId19"/>
    <p:sldId id="454" r:id="rId20"/>
    <p:sldId id="453" r:id="rId21"/>
    <p:sldId id="475" r:id="rId22"/>
    <p:sldId id="381" r:id="rId23"/>
    <p:sldId id="382" r:id="rId24"/>
    <p:sldId id="383" r:id="rId25"/>
    <p:sldId id="384" r:id="rId26"/>
    <p:sldId id="386" r:id="rId27"/>
    <p:sldId id="477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9" r:id="rId38"/>
    <p:sldId id="400" r:id="rId39"/>
    <p:sldId id="401" r:id="rId40"/>
    <p:sldId id="432" r:id="rId41"/>
    <p:sldId id="403" r:id="rId42"/>
    <p:sldId id="433" r:id="rId43"/>
    <p:sldId id="455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80" r:id="rId58"/>
    <p:sldId id="479" r:id="rId59"/>
    <p:sldId id="473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7" r:id="rId70"/>
    <p:sldId id="476" r:id="rId7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65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68550" autoAdjust="0"/>
  </p:normalViewPr>
  <p:slideViewPr>
    <p:cSldViewPr>
      <p:cViewPr varScale="1">
        <p:scale>
          <a:sx n="58" d="100"/>
          <a:sy n="58" d="100"/>
        </p:scale>
        <p:origin x="2045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145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B42BAA-0354-4697-8BAF-EA794D4A330D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4D0567EC-E8DE-4C45-8F0F-24D501E3C100}">
      <dgm:prSet phldrT="[Texte]" custT="1"/>
      <dgm:spPr/>
      <dgm:t>
        <a:bodyPr/>
        <a:lstStyle/>
        <a:p>
          <a:pPr algn="l"/>
          <a:r>
            <a:rPr lang="fr-CA" sz="1400" b="1" dirty="0" smtClean="0"/>
            <a:t>5- Stratégique</a:t>
          </a:r>
          <a:endParaRPr lang="fr-CA" sz="1400" b="1" dirty="0"/>
        </a:p>
      </dgm:t>
    </dgm:pt>
    <dgm:pt modelId="{592CE28B-F28E-4DB2-B901-56FFC5714363}" type="parTrans" cxnId="{F63E0F96-B348-4D16-8B34-303F6AEF7709}">
      <dgm:prSet/>
      <dgm:spPr/>
      <dgm:t>
        <a:bodyPr/>
        <a:lstStyle/>
        <a:p>
          <a:endParaRPr lang="fr-CA" sz="3200"/>
        </a:p>
      </dgm:t>
    </dgm:pt>
    <dgm:pt modelId="{9C7D89C9-817E-4022-B994-213641C39D40}" type="sibTrans" cxnId="{F63E0F96-B348-4D16-8B34-303F6AEF7709}">
      <dgm:prSet/>
      <dgm:spPr/>
      <dgm:t>
        <a:bodyPr/>
        <a:lstStyle/>
        <a:p>
          <a:endParaRPr lang="fr-CA" sz="3200"/>
        </a:p>
      </dgm:t>
    </dgm:pt>
    <dgm:pt modelId="{2276F42A-6879-421B-BCE7-993EF42BEE1D}">
      <dgm:prSet phldrT="[Texte]" custT="1"/>
      <dgm:spPr/>
      <dgm:t>
        <a:bodyPr/>
        <a:lstStyle/>
        <a:p>
          <a:pPr algn="l"/>
          <a:r>
            <a:rPr lang="fr-CA" sz="1400" b="1" dirty="0" smtClean="0"/>
            <a:t>4- Expert</a:t>
          </a:r>
          <a:endParaRPr lang="fr-CA" sz="1400" b="1" dirty="0"/>
        </a:p>
      </dgm:t>
    </dgm:pt>
    <dgm:pt modelId="{91E83279-2FBC-41CD-BA48-2EFFC05D6BF1}" type="parTrans" cxnId="{90763EB0-2D3C-4681-A3D2-5A15BD788365}">
      <dgm:prSet/>
      <dgm:spPr/>
      <dgm:t>
        <a:bodyPr/>
        <a:lstStyle/>
        <a:p>
          <a:endParaRPr lang="fr-CA" sz="3200"/>
        </a:p>
      </dgm:t>
    </dgm:pt>
    <dgm:pt modelId="{74BB76CA-3F62-4743-A0A7-FB82F7F1691A}" type="sibTrans" cxnId="{90763EB0-2D3C-4681-A3D2-5A15BD788365}">
      <dgm:prSet/>
      <dgm:spPr/>
      <dgm:t>
        <a:bodyPr/>
        <a:lstStyle/>
        <a:p>
          <a:endParaRPr lang="fr-CA" sz="3200"/>
        </a:p>
      </dgm:t>
    </dgm:pt>
    <dgm:pt modelId="{E8E91662-28F4-451F-BD6C-4579164267D3}">
      <dgm:prSet phldrT="[Texte]" custT="1"/>
      <dgm:spPr/>
      <dgm:t>
        <a:bodyPr/>
        <a:lstStyle/>
        <a:p>
          <a:pPr algn="l"/>
          <a:r>
            <a:rPr lang="fr-CA" sz="1400" b="1" dirty="0" smtClean="0"/>
            <a:t>3- Compétent </a:t>
          </a:r>
          <a:endParaRPr lang="fr-CA" sz="1400" b="1" dirty="0"/>
        </a:p>
      </dgm:t>
    </dgm:pt>
    <dgm:pt modelId="{EFE38BFE-D960-4595-B06A-DFDB8C6116BD}" type="parTrans" cxnId="{25502A40-42BA-467C-B982-FC613B1BB713}">
      <dgm:prSet/>
      <dgm:spPr/>
      <dgm:t>
        <a:bodyPr/>
        <a:lstStyle/>
        <a:p>
          <a:endParaRPr lang="fr-CA" sz="3200"/>
        </a:p>
      </dgm:t>
    </dgm:pt>
    <dgm:pt modelId="{2E4CEA5C-6805-4B75-B341-23CF0F5E00EA}" type="sibTrans" cxnId="{25502A40-42BA-467C-B982-FC613B1BB713}">
      <dgm:prSet/>
      <dgm:spPr/>
      <dgm:t>
        <a:bodyPr/>
        <a:lstStyle/>
        <a:p>
          <a:endParaRPr lang="fr-CA" sz="3200"/>
        </a:p>
      </dgm:t>
    </dgm:pt>
    <dgm:pt modelId="{DD545B56-8258-4F73-8233-43E9FDE7C990}">
      <dgm:prSet phldrT="[Texte]" custT="1"/>
      <dgm:spPr/>
      <dgm:t>
        <a:bodyPr/>
        <a:lstStyle/>
        <a:p>
          <a:pPr algn="l"/>
          <a:r>
            <a:rPr lang="fr-CA" sz="1400" b="1" dirty="0" smtClean="0"/>
            <a:t>2- Connaissant</a:t>
          </a:r>
          <a:endParaRPr lang="fr-CA" sz="1400" b="1" dirty="0"/>
        </a:p>
      </dgm:t>
    </dgm:pt>
    <dgm:pt modelId="{144CCBE7-D61B-4604-8D3F-84760BE2A378}" type="parTrans" cxnId="{40F61BFA-423B-419A-84B0-BBB316DBDCD0}">
      <dgm:prSet/>
      <dgm:spPr/>
      <dgm:t>
        <a:bodyPr/>
        <a:lstStyle/>
        <a:p>
          <a:endParaRPr lang="fr-CA" sz="3200"/>
        </a:p>
      </dgm:t>
    </dgm:pt>
    <dgm:pt modelId="{CF1112DB-03AF-4248-BD83-2BA7EF6B7DBE}" type="sibTrans" cxnId="{40F61BFA-423B-419A-84B0-BBB316DBDCD0}">
      <dgm:prSet/>
      <dgm:spPr/>
      <dgm:t>
        <a:bodyPr/>
        <a:lstStyle/>
        <a:p>
          <a:endParaRPr lang="fr-CA" sz="3200"/>
        </a:p>
      </dgm:t>
    </dgm:pt>
    <dgm:pt modelId="{7AAF63E9-4C35-485F-84CB-73DB51D0C807}">
      <dgm:prSet phldrT="[Texte]" custT="1"/>
      <dgm:spPr/>
      <dgm:t>
        <a:bodyPr/>
        <a:lstStyle/>
        <a:p>
          <a:pPr algn="l"/>
          <a:r>
            <a:rPr lang="fr-CA" sz="1400" b="1" dirty="0" smtClean="0"/>
            <a:t>1- Conscient</a:t>
          </a:r>
          <a:endParaRPr lang="fr-CA" sz="1400" b="1" dirty="0"/>
        </a:p>
      </dgm:t>
    </dgm:pt>
    <dgm:pt modelId="{ADA78D84-3CCD-4A96-BBAA-93E9FED5430E}" type="parTrans" cxnId="{E3AD3B61-5421-4CE5-B146-E2A232D1FE6E}">
      <dgm:prSet/>
      <dgm:spPr/>
      <dgm:t>
        <a:bodyPr/>
        <a:lstStyle/>
        <a:p>
          <a:endParaRPr lang="fr-CA" sz="3200"/>
        </a:p>
      </dgm:t>
    </dgm:pt>
    <dgm:pt modelId="{DC9D882B-58F4-40B6-83E2-A0618155E586}" type="sibTrans" cxnId="{E3AD3B61-5421-4CE5-B146-E2A232D1FE6E}">
      <dgm:prSet/>
      <dgm:spPr/>
      <dgm:t>
        <a:bodyPr/>
        <a:lstStyle/>
        <a:p>
          <a:endParaRPr lang="fr-CA" sz="3200"/>
        </a:p>
      </dgm:t>
    </dgm:pt>
    <dgm:pt modelId="{B2D5413A-2BB2-4259-BCAB-5A573FB0BFD3}" type="pres">
      <dgm:prSet presAssocID="{67B42BAA-0354-4697-8BAF-EA794D4A330D}" presName="compositeShape" presStyleCnt="0">
        <dgm:presLayoutVars>
          <dgm:dir/>
          <dgm:resizeHandles/>
        </dgm:presLayoutVars>
      </dgm:prSet>
      <dgm:spPr/>
    </dgm:pt>
    <dgm:pt modelId="{7D81003E-76AA-43E2-8FFF-A5B3D7F2EB00}" type="pres">
      <dgm:prSet presAssocID="{67B42BAA-0354-4697-8BAF-EA794D4A330D}" presName="pyramid" presStyleLbl="node1" presStyleIdx="0" presStyleCnt="1"/>
      <dgm:spPr>
        <a:solidFill>
          <a:schemeClr val="accent6">
            <a:lumMod val="20000"/>
            <a:lumOff val="80000"/>
          </a:schemeClr>
        </a:solidFill>
      </dgm:spPr>
    </dgm:pt>
    <dgm:pt modelId="{E03EE22E-A117-41B0-8E0D-366C80F8EDD1}" type="pres">
      <dgm:prSet presAssocID="{67B42BAA-0354-4697-8BAF-EA794D4A330D}" presName="theList" presStyleCnt="0"/>
      <dgm:spPr/>
    </dgm:pt>
    <dgm:pt modelId="{07433402-C1F3-4EE3-A6F4-FEA0A6C5DCA7}" type="pres">
      <dgm:prSet presAssocID="{4D0567EC-E8DE-4C45-8F0F-24D501E3C100}" presName="aNode" presStyleLbl="fgAcc1" presStyleIdx="0" presStyleCnt="5" custScaleX="155078" custScaleY="51821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2FC53F64-F242-4AF4-8561-EF7A1837077C}" type="pres">
      <dgm:prSet presAssocID="{4D0567EC-E8DE-4C45-8F0F-24D501E3C100}" presName="aSpace" presStyleCnt="0"/>
      <dgm:spPr/>
    </dgm:pt>
    <dgm:pt modelId="{7B886C4E-DF0B-4703-B49D-78D2F868348A}" type="pres">
      <dgm:prSet presAssocID="{2276F42A-6879-421B-BCE7-993EF42BEE1D}" presName="aNode" presStyleLbl="fgAcc1" presStyleIdx="1" presStyleCnt="5" custScaleX="154634" custScaleY="51821" custLinFactNeighborY="0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9DE4B4AD-1B26-4BDE-95A8-0110460DADCA}" type="pres">
      <dgm:prSet presAssocID="{2276F42A-6879-421B-BCE7-993EF42BEE1D}" presName="aSpace" presStyleCnt="0"/>
      <dgm:spPr/>
    </dgm:pt>
    <dgm:pt modelId="{B096E961-615F-4174-9684-DF0FDCFDAEEA}" type="pres">
      <dgm:prSet presAssocID="{E8E91662-28F4-451F-BD6C-4579164267D3}" presName="aNode" presStyleLbl="fgAcc1" presStyleIdx="2" presStyleCnt="5" custScaleX="153746" custScaleY="51821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7E9345C2-0CE6-44B4-B814-B06E591B8D0B}" type="pres">
      <dgm:prSet presAssocID="{E8E91662-28F4-451F-BD6C-4579164267D3}" presName="aSpace" presStyleCnt="0"/>
      <dgm:spPr/>
    </dgm:pt>
    <dgm:pt modelId="{1C0F0DDA-EAEA-43D9-B2E9-A1ED0AED2FEF}" type="pres">
      <dgm:prSet presAssocID="{DD545B56-8258-4F73-8233-43E9FDE7C990}" presName="aNode" presStyleLbl="fgAcc1" presStyleIdx="3" presStyleCnt="5" custScaleX="151969" custScaleY="51821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8CFA97C5-134E-4AA5-936E-C3505E648EE1}" type="pres">
      <dgm:prSet presAssocID="{DD545B56-8258-4F73-8233-43E9FDE7C990}" presName="aSpace" presStyleCnt="0"/>
      <dgm:spPr/>
    </dgm:pt>
    <dgm:pt modelId="{265B60F8-F6E5-4F37-80E3-3D1FB5D5D5BE}" type="pres">
      <dgm:prSet presAssocID="{7AAF63E9-4C35-485F-84CB-73DB51D0C807}" presName="aNode" presStyleLbl="fgAcc1" presStyleIdx="4" presStyleCnt="5" custScaleX="151390" custScaleY="51821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9B5EF17B-4FF7-4752-B8A2-F8A390BA34D4}" type="pres">
      <dgm:prSet presAssocID="{7AAF63E9-4C35-485F-84CB-73DB51D0C807}" presName="aSpace" presStyleCnt="0"/>
      <dgm:spPr/>
    </dgm:pt>
  </dgm:ptLst>
  <dgm:cxnLst>
    <dgm:cxn modelId="{25502A40-42BA-467C-B982-FC613B1BB713}" srcId="{67B42BAA-0354-4697-8BAF-EA794D4A330D}" destId="{E8E91662-28F4-451F-BD6C-4579164267D3}" srcOrd="2" destOrd="0" parTransId="{EFE38BFE-D960-4595-B06A-DFDB8C6116BD}" sibTransId="{2E4CEA5C-6805-4B75-B341-23CF0F5E00EA}"/>
    <dgm:cxn modelId="{36324CDB-46AB-4056-96E7-ED6225E1E5CC}" type="presOf" srcId="{E8E91662-28F4-451F-BD6C-4579164267D3}" destId="{B096E961-615F-4174-9684-DF0FDCFDAEEA}" srcOrd="0" destOrd="0" presId="urn:microsoft.com/office/officeart/2005/8/layout/pyramid2"/>
    <dgm:cxn modelId="{E3AD3B61-5421-4CE5-B146-E2A232D1FE6E}" srcId="{67B42BAA-0354-4697-8BAF-EA794D4A330D}" destId="{7AAF63E9-4C35-485F-84CB-73DB51D0C807}" srcOrd="4" destOrd="0" parTransId="{ADA78D84-3CCD-4A96-BBAA-93E9FED5430E}" sibTransId="{DC9D882B-58F4-40B6-83E2-A0618155E586}"/>
    <dgm:cxn modelId="{26840F51-E2BD-4A7A-8968-8E889B0861D7}" type="presOf" srcId="{7AAF63E9-4C35-485F-84CB-73DB51D0C807}" destId="{265B60F8-F6E5-4F37-80E3-3D1FB5D5D5BE}" srcOrd="0" destOrd="0" presId="urn:microsoft.com/office/officeart/2005/8/layout/pyramid2"/>
    <dgm:cxn modelId="{90763EB0-2D3C-4681-A3D2-5A15BD788365}" srcId="{67B42BAA-0354-4697-8BAF-EA794D4A330D}" destId="{2276F42A-6879-421B-BCE7-993EF42BEE1D}" srcOrd="1" destOrd="0" parTransId="{91E83279-2FBC-41CD-BA48-2EFFC05D6BF1}" sibTransId="{74BB76CA-3F62-4743-A0A7-FB82F7F1691A}"/>
    <dgm:cxn modelId="{35051F35-F75E-46BF-A8E1-42D2E6783EFF}" type="presOf" srcId="{4D0567EC-E8DE-4C45-8F0F-24D501E3C100}" destId="{07433402-C1F3-4EE3-A6F4-FEA0A6C5DCA7}" srcOrd="0" destOrd="0" presId="urn:microsoft.com/office/officeart/2005/8/layout/pyramid2"/>
    <dgm:cxn modelId="{40F61BFA-423B-419A-84B0-BBB316DBDCD0}" srcId="{67B42BAA-0354-4697-8BAF-EA794D4A330D}" destId="{DD545B56-8258-4F73-8233-43E9FDE7C990}" srcOrd="3" destOrd="0" parTransId="{144CCBE7-D61B-4604-8D3F-84760BE2A378}" sibTransId="{CF1112DB-03AF-4248-BD83-2BA7EF6B7DBE}"/>
    <dgm:cxn modelId="{CA5048B6-A8C4-48B9-96DC-8DB85E980241}" type="presOf" srcId="{67B42BAA-0354-4697-8BAF-EA794D4A330D}" destId="{B2D5413A-2BB2-4259-BCAB-5A573FB0BFD3}" srcOrd="0" destOrd="0" presId="urn:microsoft.com/office/officeart/2005/8/layout/pyramid2"/>
    <dgm:cxn modelId="{2EA6C150-94D9-4F1E-B58F-A2DC5E421BEF}" type="presOf" srcId="{2276F42A-6879-421B-BCE7-993EF42BEE1D}" destId="{7B886C4E-DF0B-4703-B49D-78D2F868348A}" srcOrd="0" destOrd="0" presId="urn:microsoft.com/office/officeart/2005/8/layout/pyramid2"/>
    <dgm:cxn modelId="{F63E0F96-B348-4D16-8B34-303F6AEF7709}" srcId="{67B42BAA-0354-4697-8BAF-EA794D4A330D}" destId="{4D0567EC-E8DE-4C45-8F0F-24D501E3C100}" srcOrd="0" destOrd="0" parTransId="{592CE28B-F28E-4DB2-B901-56FFC5714363}" sibTransId="{9C7D89C9-817E-4022-B994-213641C39D40}"/>
    <dgm:cxn modelId="{4B3667C5-4410-4A91-9B30-4C16F76AAF73}" type="presOf" srcId="{DD545B56-8258-4F73-8233-43E9FDE7C990}" destId="{1C0F0DDA-EAEA-43D9-B2E9-A1ED0AED2FEF}" srcOrd="0" destOrd="0" presId="urn:microsoft.com/office/officeart/2005/8/layout/pyramid2"/>
    <dgm:cxn modelId="{46EF673E-358D-4283-BCC0-773F9E7DEE1B}" type="presParOf" srcId="{B2D5413A-2BB2-4259-BCAB-5A573FB0BFD3}" destId="{7D81003E-76AA-43E2-8FFF-A5B3D7F2EB00}" srcOrd="0" destOrd="0" presId="urn:microsoft.com/office/officeart/2005/8/layout/pyramid2"/>
    <dgm:cxn modelId="{67B7D0DD-495E-44A6-8C33-5A5AC5927401}" type="presParOf" srcId="{B2D5413A-2BB2-4259-BCAB-5A573FB0BFD3}" destId="{E03EE22E-A117-41B0-8E0D-366C80F8EDD1}" srcOrd="1" destOrd="0" presId="urn:microsoft.com/office/officeart/2005/8/layout/pyramid2"/>
    <dgm:cxn modelId="{5B016071-8246-4DF3-87FA-6CE9EDE42492}" type="presParOf" srcId="{E03EE22E-A117-41B0-8E0D-366C80F8EDD1}" destId="{07433402-C1F3-4EE3-A6F4-FEA0A6C5DCA7}" srcOrd="0" destOrd="0" presId="urn:microsoft.com/office/officeart/2005/8/layout/pyramid2"/>
    <dgm:cxn modelId="{B42949DE-5695-4CD2-BD3D-D742F8C63E00}" type="presParOf" srcId="{E03EE22E-A117-41B0-8E0D-366C80F8EDD1}" destId="{2FC53F64-F242-4AF4-8561-EF7A1837077C}" srcOrd="1" destOrd="0" presId="urn:microsoft.com/office/officeart/2005/8/layout/pyramid2"/>
    <dgm:cxn modelId="{BD4AD5AE-DC5B-4D51-A7C9-5AA00C097ADF}" type="presParOf" srcId="{E03EE22E-A117-41B0-8E0D-366C80F8EDD1}" destId="{7B886C4E-DF0B-4703-B49D-78D2F868348A}" srcOrd="2" destOrd="0" presId="urn:microsoft.com/office/officeart/2005/8/layout/pyramid2"/>
    <dgm:cxn modelId="{EE038194-FC66-48FB-92F8-966272EC8DCD}" type="presParOf" srcId="{E03EE22E-A117-41B0-8E0D-366C80F8EDD1}" destId="{9DE4B4AD-1B26-4BDE-95A8-0110460DADCA}" srcOrd="3" destOrd="0" presId="urn:microsoft.com/office/officeart/2005/8/layout/pyramid2"/>
    <dgm:cxn modelId="{8C3C65D1-83F3-40C3-978A-36F58309AAB7}" type="presParOf" srcId="{E03EE22E-A117-41B0-8E0D-366C80F8EDD1}" destId="{B096E961-615F-4174-9684-DF0FDCFDAEEA}" srcOrd="4" destOrd="0" presId="urn:microsoft.com/office/officeart/2005/8/layout/pyramid2"/>
    <dgm:cxn modelId="{7FCA673C-8187-4E23-9782-86E951EC1D4B}" type="presParOf" srcId="{E03EE22E-A117-41B0-8E0D-366C80F8EDD1}" destId="{7E9345C2-0CE6-44B4-B814-B06E591B8D0B}" srcOrd="5" destOrd="0" presId="urn:microsoft.com/office/officeart/2005/8/layout/pyramid2"/>
    <dgm:cxn modelId="{74317A42-83F2-4BAE-94A8-D2F431D43BAE}" type="presParOf" srcId="{E03EE22E-A117-41B0-8E0D-366C80F8EDD1}" destId="{1C0F0DDA-EAEA-43D9-B2E9-A1ED0AED2FEF}" srcOrd="6" destOrd="0" presId="urn:microsoft.com/office/officeart/2005/8/layout/pyramid2"/>
    <dgm:cxn modelId="{767186CC-EE77-4EF0-A93F-8EDB79BCE579}" type="presParOf" srcId="{E03EE22E-A117-41B0-8E0D-366C80F8EDD1}" destId="{8CFA97C5-134E-4AA5-936E-C3505E648EE1}" srcOrd="7" destOrd="0" presId="urn:microsoft.com/office/officeart/2005/8/layout/pyramid2"/>
    <dgm:cxn modelId="{819E1239-6637-4D40-86B9-94AAEF1C775B}" type="presParOf" srcId="{E03EE22E-A117-41B0-8E0D-366C80F8EDD1}" destId="{265B60F8-F6E5-4F37-80E3-3D1FB5D5D5BE}" srcOrd="8" destOrd="0" presId="urn:microsoft.com/office/officeart/2005/8/layout/pyramid2"/>
    <dgm:cxn modelId="{D3EF70CA-A99C-4AA3-898D-FEA21F5899B9}" type="presParOf" srcId="{E03EE22E-A117-41B0-8E0D-366C80F8EDD1}" destId="{9B5EF17B-4FF7-4752-B8A2-F8A390BA34D4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1AF60E-6E1F-4DB2-A2CB-D030BCF0D288}" type="doc">
      <dgm:prSet loTypeId="urn:microsoft.com/office/officeart/2005/8/layout/venn2" loCatId="relationship" qsTypeId="urn:microsoft.com/office/officeart/2005/8/quickstyle/simple1" qsCatId="simple" csTypeId="urn:microsoft.com/office/officeart/2005/8/colors/accent1_3" csCatId="accent1" phldr="1"/>
      <dgm:spPr/>
    </dgm:pt>
    <dgm:pt modelId="{C60D9B6D-7254-4AB4-A78E-2605749582BE}">
      <dgm:prSet phldrT="[Text]" custT="1"/>
      <dgm:spPr/>
      <dgm:t>
        <a:bodyPr/>
        <a:lstStyle/>
        <a:p>
          <a:r>
            <a:rPr lang="en-US" sz="2000" b="1" dirty="0" smtClean="0"/>
            <a:t>ENTREPRISE</a:t>
          </a:r>
          <a:endParaRPr lang="en-US" sz="2000" b="1" dirty="0"/>
        </a:p>
      </dgm:t>
    </dgm:pt>
    <dgm:pt modelId="{6DFD6481-623D-4B0F-ADDD-8C4D1DCB95A0}" type="sibTrans" cxnId="{A0528018-5D45-4BCB-BABA-41BF0DB18CEC}">
      <dgm:prSet/>
      <dgm:spPr/>
      <dgm:t>
        <a:bodyPr/>
        <a:lstStyle/>
        <a:p>
          <a:endParaRPr lang="en-US" sz="2400"/>
        </a:p>
      </dgm:t>
    </dgm:pt>
    <dgm:pt modelId="{41CE7592-EA5B-44DF-9731-7BC4916070D5}" type="parTrans" cxnId="{A0528018-5D45-4BCB-BABA-41BF0DB18CEC}">
      <dgm:prSet/>
      <dgm:spPr/>
      <dgm:t>
        <a:bodyPr/>
        <a:lstStyle/>
        <a:p>
          <a:endParaRPr lang="en-US" sz="2400"/>
        </a:p>
      </dgm:t>
    </dgm:pt>
    <dgm:pt modelId="{E77DD9D4-BE95-432D-9815-FA2AAE0BF691}">
      <dgm:prSet phldrT="[Text]" custT="1"/>
      <dgm:spPr/>
      <dgm:t>
        <a:bodyPr/>
        <a:lstStyle/>
        <a:p>
          <a:r>
            <a:rPr lang="en-US" sz="2000" b="1" dirty="0" smtClean="0"/>
            <a:t>GESTION DE PROJETS / PROGRAMMES </a:t>
          </a:r>
          <a:endParaRPr lang="en-US" sz="2000" b="1" dirty="0"/>
        </a:p>
      </dgm:t>
    </dgm:pt>
    <dgm:pt modelId="{EDDBC38B-38EE-43CB-93FC-6E301FFDA53F}" type="sibTrans" cxnId="{CC4EFD34-3D83-42D8-AA03-369CE015C557}">
      <dgm:prSet/>
      <dgm:spPr/>
      <dgm:t>
        <a:bodyPr/>
        <a:lstStyle/>
        <a:p>
          <a:endParaRPr lang="en-US" sz="2400"/>
        </a:p>
      </dgm:t>
    </dgm:pt>
    <dgm:pt modelId="{6A26B869-D1DE-471C-B53A-A0F89A1DE85E}" type="parTrans" cxnId="{CC4EFD34-3D83-42D8-AA03-369CE015C557}">
      <dgm:prSet/>
      <dgm:spPr/>
      <dgm:t>
        <a:bodyPr/>
        <a:lstStyle/>
        <a:p>
          <a:endParaRPr lang="en-US" sz="2400"/>
        </a:p>
      </dgm:t>
    </dgm:pt>
    <dgm:pt modelId="{D3AD84D0-95CE-4844-9A80-0A8C09E6F2F2}" type="pres">
      <dgm:prSet presAssocID="{D91AF60E-6E1F-4DB2-A2CB-D030BCF0D288}" presName="Name0" presStyleCnt="0">
        <dgm:presLayoutVars>
          <dgm:chMax val="7"/>
          <dgm:resizeHandles val="exact"/>
        </dgm:presLayoutVars>
      </dgm:prSet>
      <dgm:spPr/>
    </dgm:pt>
    <dgm:pt modelId="{5D9FFAA6-5B0C-476E-AB89-A39543FB3843}" type="pres">
      <dgm:prSet presAssocID="{D91AF60E-6E1F-4DB2-A2CB-D030BCF0D288}" presName="comp1" presStyleCnt="0"/>
      <dgm:spPr/>
    </dgm:pt>
    <dgm:pt modelId="{0408E256-282F-4937-96F7-596C49A6D86F}" type="pres">
      <dgm:prSet presAssocID="{D91AF60E-6E1F-4DB2-A2CB-D030BCF0D288}" presName="circle1" presStyleLbl="node1" presStyleIdx="0" presStyleCnt="2" custLinFactNeighborX="11390"/>
      <dgm:spPr/>
      <dgm:t>
        <a:bodyPr/>
        <a:lstStyle/>
        <a:p>
          <a:endParaRPr lang="en-US"/>
        </a:p>
      </dgm:t>
    </dgm:pt>
    <dgm:pt modelId="{7EC86D69-61F6-4E42-9C4A-7ABE4481759C}" type="pres">
      <dgm:prSet presAssocID="{D91AF60E-6E1F-4DB2-A2CB-D030BCF0D288}" presName="c1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369ABA-B84D-4347-A16C-A036EAC040D7}" type="pres">
      <dgm:prSet presAssocID="{D91AF60E-6E1F-4DB2-A2CB-D030BCF0D288}" presName="comp2" presStyleCnt="0"/>
      <dgm:spPr/>
    </dgm:pt>
    <dgm:pt modelId="{9E6588D8-BAFA-4142-AB7C-17AC9E7D4EDB}" type="pres">
      <dgm:prSet presAssocID="{D91AF60E-6E1F-4DB2-A2CB-D030BCF0D288}" presName="circle2" presStyleLbl="node1" presStyleIdx="1" presStyleCnt="2" custLinFactNeighborX="15022"/>
      <dgm:spPr/>
      <dgm:t>
        <a:bodyPr/>
        <a:lstStyle/>
        <a:p>
          <a:endParaRPr lang="en-US"/>
        </a:p>
      </dgm:t>
    </dgm:pt>
    <dgm:pt modelId="{610DE9BA-A77F-44FD-B9FF-99B0A8BCBBEE}" type="pres">
      <dgm:prSet presAssocID="{D91AF60E-6E1F-4DB2-A2CB-D030BCF0D288}" presName="c2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4EFD34-3D83-42D8-AA03-369CE015C557}" srcId="{D91AF60E-6E1F-4DB2-A2CB-D030BCF0D288}" destId="{E77DD9D4-BE95-432D-9815-FA2AAE0BF691}" srcOrd="1" destOrd="0" parTransId="{6A26B869-D1DE-471C-B53A-A0F89A1DE85E}" sibTransId="{EDDBC38B-38EE-43CB-93FC-6E301FFDA53F}"/>
    <dgm:cxn modelId="{9A57A2C9-A09B-44DE-B6D8-2616CF024B41}" type="presOf" srcId="{E77DD9D4-BE95-432D-9815-FA2AAE0BF691}" destId="{610DE9BA-A77F-44FD-B9FF-99B0A8BCBBEE}" srcOrd="1" destOrd="0" presId="urn:microsoft.com/office/officeart/2005/8/layout/venn2"/>
    <dgm:cxn modelId="{E38AC5FE-9B03-4E4A-957D-9C38688AD3F0}" type="presOf" srcId="{C60D9B6D-7254-4AB4-A78E-2605749582BE}" destId="{7EC86D69-61F6-4E42-9C4A-7ABE4481759C}" srcOrd="1" destOrd="0" presId="urn:microsoft.com/office/officeart/2005/8/layout/venn2"/>
    <dgm:cxn modelId="{4DCD17D8-D63F-4089-80C8-147094A30F9B}" type="presOf" srcId="{E77DD9D4-BE95-432D-9815-FA2AAE0BF691}" destId="{9E6588D8-BAFA-4142-AB7C-17AC9E7D4EDB}" srcOrd="0" destOrd="0" presId="urn:microsoft.com/office/officeart/2005/8/layout/venn2"/>
    <dgm:cxn modelId="{126C41CC-E4CD-43B2-88DC-7C5B8F4FAC6D}" type="presOf" srcId="{C60D9B6D-7254-4AB4-A78E-2605749582BE}" destId="{0408E256-282F-4937-96F7-596C49A6D86F}" srcOrd="0" destOrd="0" presId="urn:microsoft.com/office/officeart/2005/8/layout/venn2"/>
    <dgm:cxn modelId="{C4F8337E-8CD4-4104-AEFF-C1372C75ED8A}" type="presOf" srcId="{D91AF60E-6E1F-4DB2-A2CB-D030BCF0D288}" destId="{D3AD84D0-95CE-4844-9A80-0A8C09E6F2F2}" srcOrd="0" destOrd="0" presId="urn:microsoft.com/office/officeart/2005/8/layout/venn2"/>
    <dgm:cxn modelId="{A0528018-5D45-4BCB-BABA-41BF0DB18CEC}" srcId="{D91AF60E-6E1F-4DB2-A2CB-D030BCF0D288}" destId="{C60D9B6D-7254-4AB4-A78E-2605749582BE}" srcOrd="0" destOrd="0" parTransId="{41CE7592-EA5B-44DF-9731-7BC4916070D5}" sibTransId="{6DFD6481-623D-4B0F-ADDD-8C4D1DCB95A0}"/>
    <dgm:cxn modelId="{B9C5FC1D-74D2-46A9-BE98-24BB8533F5D5}" type="presParOf" srcId="{D3AD84D0-95CE-4844-9A80-0A8C09E6F2F2}" destId="{5D9FFAA6-5B0C-476E-AB89-A39543FB3843}" srcOrd="0" destOrd="0" presId="urn:microsoft.com/office/officeart/2005/8/layout/venn2"/>
    <dgm:cxn modelId="{F4336A7E-858B-496A-8A43-DD06F6AD226F}" type="presParOf" srcId="{5D9FFAA6-5B0C-476E-AB89-A39543FB3843}" destId="{0408E256-282F-4937-96F7-596C49A6D86F}" srcOrd="0" destOrd="0" presId="urn:microsoft.com/office/officeart/2005/8/layout/venn2"/>
    <dgm:cxn modelId="{A3179511-47FB-4460-BF76-68DC9E8CAD0B}" type="presParOf" srcId="{5D9FFAA6-5B0C-476E-AB89-A39543FB3843}" destId="{7EC86D69-61F6-4E42-9C4A-7ABE4481759C}" srcOrd="1" destOrd="0" presId="urn:microsoft.com/office/officeart/2005/8/layout/venn2"/>
    <dgm:cxn modelId="{DA36336D-1E42-495C-AE5D-23E087F9A5E2}" type="presParOf" srcId="{D3AD84D0-95CE-4844-9A80-0A8C09E6F2F2}" destId="{34369ABA-B84D-4347-A16C-A036EAC040D7}" srcOrd="1" destOrd="0" presId="urn:microsoft.com/office/officeart/2005/8/layout/venn2"/>
    <dgm:cxn modelId="{432C1709-2D8A-42A8-A86A-6E48782359FD}" type="presParOf" srcId="{34369ABA-B84D-4347-A16C-A036EAC040D7}" destId="{9E6588D8-BAFA-4142-AB7C-17AC9E7D4EDB}" srcOrd="0" destOrd="0" presId="urn:microsoft.com/office/officeart/2005/8/layout/venn2"/>
    <dgm:cxn modelId="{212A0B2C-874E-4391-A11F-FB47CF6B76DE}" type="presParOf" srcId="{34369ABA-B84D-4347-A16C-A036EAC040D7}" destId="{610DE9BA-A77F-44FD-B9FF-99B0A8BCBBEE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0DE581-ED0F-4783-A4FE-53768EB4525E}" type="doc">
      <dgm:prSet loTypeId="urn:microsoft.com/office/officeart/2005/8/layout/pyramid1" loCatId="pyramid" qsTypeId="urn:microsoft.com/office/officeart/2005/8/quickstyle/simple2" qsCatId="simple" csTypeId="urn:microsoft.com/office/officeart/2005/8/colors/accent1_2" csCatId="accent1" phldr="1"/>
      <dgm:spPr/>
    </dgm:pt>
    <dgm:pt modelId="{4DE4FD62-FA9B-4E22-A453-21236BF1916C}">
      <dgm:prSet phldrT="[Texte]"/>
      <dgm:spPr/>
      <dgm:t>
        <a:bodyPr/>
        <a:lstStyle/>
        <a:p>
          <a:endParaRPr lang="fr-CA" dirty="0"/>
        </a:p>
      </dgm:t>
    </dgm:pt>
    <dgm:pt modelId="{89B87578-CFC8-4F7F-B5A0-5A24A7AEEC55}" type="parTrans" cxnId="{1F200236-8D6B-4698-90B9-52920F267D76}">
      <dgm:prSet/>
      <dgm:spPr/>
      <dgm:t>
        <a:bodyPr/>
        <a:lstStyle/>
        <a:p>
          <a:endParaRPr lang="fr-CA"/>
        </a:p>
      </dgm:t>
    </dgm:pt>
    <dgm:pt modelId="{73CAE80A-0F9D-4AF0-93EB-0AA0F8CCE91F}" type="sibTrans" cxnId="{1F200236-8D6B-4698-90B9-52920F267D76}">
      <dgm:prSet/>
      <dgm:spPr/>
      <dgm:t>
        <a:bodyPr/>
        <a:lstStyle/>
        <a:p>
          <a:endParaRPr lang="fr-CA"/>
        </a:p>
      </dgm:t>
    </dgm:pt>
    <dgm:pt modelId="{EDA07D2B-20B3-44A2-9416-4C2B464AD514}">
      <dgm:prSet phldrT="[Texte]" custT="1"/>
      <dgm:spPr/>
      <dgm:t>
        <a:bodyPr/>
        <a:lstStyle/>
        <a:p>
          <a:endParaRPr lang="fr-CA" sz="2400" dirty="0"/>
        </a:p>
      </dgm:t>
    </dgm:pt>
    <dgm:pt modelId="{044EE9C4-9720-4EF1-AF1D-1F7175D7F857}" type="sibTrans" cxnId="{57B0BAA2-EA4F-47E7-92CA-8683C328E11B}">
      <dgm:prSet/>
      <dgm:spPr/>
      <dgm:t>
        <a:bodyPr/>
        <a:lstStyle/>
        <a:p>
          <a:endParaRPr lang="fr-CA"/>
        </a:p>
      </dgm:t>
    </dgm:pt>
    <dgm:pt modelId="{BF023339-ED52-4DD7-8E8F-61A7D3A9BD95}" type="parTrans" cxnId="{57B0BAA2-EA4F-47E7-92CA-8683C328E11B}">
      <dgm:prSet/>
      <dgm:spPr/>
      <dgm:t>
        <a:bodyPr/>
        <a:lstStyle/>
        <a:p>
          <a:endParaRPr lang="fr-CA"/>
        </a:p>
      </dgm:t>
    </dgm:pt>
    <dgm:pt modelId="{E572BD50-9010-4481-B5D7-3AB9F8E5EA45}">
      <dgm:prSet phldrT="[Texte]"/>
      <dgm:spPr/>
      <dgm:t>
        <a:bodyPr/>
        <a:lstStyle/>
        <a:p>
          <a:endParaRPr lang="fr-CA" dirty="0"/>
        </a:p>
      </dgm:t>
    </dgm:pt>
    <dgm:pt modelId="{FDD0BD4A-1B81-4DFD-B1B6-08A3CF13FCF8}" type="sibTrans" cxnId="{9DF215EB-5E46-4355-BA58-F3607281BAA7}">
      <dgm:prSet/>
      <dgm:spPr/>
      <dgm:t>
        <a:bodyPr/>
        <a:lstStyle/>
        <a:p>
          <a:endParaRPr lang="fr-CA"/>
        </a:p>
      </dgm:t>
    </dgm:pt>
    <dgm:pt modelId="{D53B5F9D-CD6D-4943-9E5A-A8E643FAA320}" type="parTrans" cxnId="{9DF215EB-5E46-4355-BA58-F3607281BAA7}">
      <dgm:prSet/>
      <dgm:spPr/>
      <dgm:t>
        <a:bodyPr/>
        <a:lstStyle/>
        <a:p>
          <a:endParaRPr lang="fr-CA"/>
        </a:p>
      </dgm:t>
    </dgm:pt>
    <dgm:pt modelId="{C7B56AAC-EC30-41CA-90B3-C31B46F5BA5D}" type="pres">
      <dgm:prSet presAssocID="{F80DE581-ED0F-4783-A4FE-53768EB4525E}" presName="Name0" presStyleCnt="0">
        <dgm:presLayoutVars>
          <dgm:dir/>
          <dgm:animLvl val="lvl"/>
          <dgm:resizeHandles val="exact"/>
        </dgm:presLayoutVars>
      </dgm:prSet>
      <dgm:spPr/>
    </dgm:pt>
    <dgm:pt modelId="{6ED78FDE-9A9E-4F22-8981-EC02053B6AD3}" type="pres">
      <dgm:prSet presAssocID="{EDA07D2B-20B3-44A2-9416-4C2B464AD514}" presName="Name8" presStyleCnt="0"/>
      <dgm:spPr/>
    </dgm:pt>
    <dgm:pt modelId="{8D175EF7-8CF5-487D-A987-0B8EF242CA56}" type="pres">
      <dgm:prSet presAssocID="{EDA07D2B-20B3-44A2-9416-4C2B464AD514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49912050-735D-4C07-BB66-5E254EFBADBB}" type="pres">
      <dgm:prSet presAssocID="{EDA07D2B-20B3-44A2-9416-4C2B464AD51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740B9437-63C4-4C7B-BA77-227D730F1108}" type="pres">
      <dgm:prSet presAssocID="{E572BD50-9010-4481-B5D7-3AB9F8E5EA45}" presName="Name8" presStyleCnt="0"/>
      <dgm:spPr/>
    </dgm:pt>
    <dgm:pt modelId="{6668B490-FCD9-4CE6-B717-DD245E6A3415}" type="pres">
      <dgm:prSet presAssocID="{E572BD50-9010-4481-B5D7-3AB9F8E5EA45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9B7C367F-14F6-4F94-AD65-C5A3B9C529D2}" type="pres">
      <dgm:prSet presAssocID="{E572BD50-9010-4481-B5D7-3AB9F8E5EA4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F32188DB-E612-4F1B-AF69-2AD2371832B1}" type="pres">
      <dgm:prSet presAssocID="{4DE4FD62-FA9B-4E22-A453-21236BF1916C}" presName="Name8" presStyleCnt="0"/>
      <dgm:spPr/>
    </dgm:pt>
    <dgm:pt modelId="{ED96B6E1-898F-4FED-9BEE-A49A3A8B84D6}" type="pres">
      <dgm:prSet presAssocID="{4DE4FD62-FA9B-4E22-A453-21236BF1916C}" presName="level" presStyleLbl="node1" presStyleIdx="2" presStyleCnt="3" custLinFactNeighborX="-135">
        <dgm:presLayoutVars>
          <dgm:chMax val="1"/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8D5BAFCA-9955-47C9-A2F0-BAB8DD8CDDDF}" type="pres">
      <dgm:prSet presAssocID="{4DE4FD62-FA9B-4E22-A453-21236BF1916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CA"/>
        </a:p>
      </dgm:t>
    </dgm:pt>
  </dgm:ptLst>
  <dgm:cxnLst>
    <dgm:cxn modelId="{8735B6C8-BA06-4D7A-AB47-B3CE059AE14E}" type="presOf" srcId="{4DE4FD62-FA9B-4E22-A453-21236BF1916C}" destId="{8D5BAFCA-9955-47C9-A2F0-BAB8DD8CDDDF}" srcOrd="1" destOrd="0" presId="urn:microsoft.com/office/officeart/2005/8/layout/pyramid1"/>
    <dgm:cxn modelId="{19C999E0-5C1B-48B5-8FD1-07E121B019F8}" type="presOf" srcId="{EDA07D2B-20B3-44A2-9416-4C2B464AD514}" destId="{49912050-735D-4C07-BB66-5E254EFBADBB}" srcOrd="1" destOrd="0" presId="urn:microsoft.com/office/officeart/2005/8/layout/pyramid1"/>
    <dgm:cxn modelId="{C789C924-A9BA-493D-87CF-566AB7A83DE4}" type="presOf" srcId="{EDA07D2B-20B3-44A2-9416-4C2B464AD514}" destId="{8D175EF7-8CF5-487D-A987-0B8EF242CA56}" srcOrd="0" destOrd="0" presId="urn:microsoft.com/office/officeart/2005/8/layout/pyramid1"/>
    <dgm:cxn modelId="{57B0BAA2-EA4F-47E7-92CA-8683C328E11B}" srcId="{F80DE581-ED0F-4783-A4FE-53768EB4525E}" destId="{EDA07D2B-20B3-44A2-9416-4C2B464AD514}" srcOrd="0" destOrd="0" parTransId="{BF023339-ED52-4DD7-8E8F-61A7D3A9BD95}" sibTransId="{044EE9C4-9720-4EF1-AF1D-1F7175D7F857}"/>
    <dgm:cxn modelId="{1F200236-8D6B-4698-90B9-52920F267D76}" srcId="{F80DE581-ED0F-4783-A4FE-53768EB4525E}" destId="{4DE4FD62-FA9B-4E22-A453-21236BF1916C}" srcOrd="2" destOrd="0" parTransId="{89B87578-CFC8-4F7F-B5A0-5A24A7AEEC55}" sibTransId="{73CAE80A-0F9D-4AF0-93EB-0AA0F8CCE91F}"/>
    <dgm:cxn modelId="{D30CE432-9680-446C-8FB6-A2528AEE3ACF}" type="presOf" srcId="{F80DE581-ED0F-4783-A4FE-53768EB4525E}" destId="{C7B56AAC-EC30-41CA-90B3-C31B46F5BA5D}" srcOrd="0" destOrd="0" presId="urn:microsoft.com/office/officeart/2005/8/layout/pyramid1"/>
    <dgm:cxn modelId="{805082AE-8636-4EF8-9E73-B99134FA8CDF}" type="presOf" srcId="{E572BD50-9010-4481-B5D7-3AB9F8E5EA45}" destId="{9B7C367F-14F6-4F94-AD65-C5A3B9C529D2}" srcOrd="1" destOrd="0" presId="urn:microsoft.com/office/officeart/2005/8/layout/pyramid1"/>
    <dgm:cxn modelId="{223C4927-5650-4207-8213-508F632768AD}" type="presOf" srcId="{4DE4FD62-FA9B-4E22-A453-21236BF1916C}" destId="{ED96B6E1-898F-4FED-9BEE-A49A3A8B84D6}" srcOrd="0" destOrd="0" presId="urn:microsoft.com/office/officeart/2005/8/layout/pyramid1"/>
    <dgm:cxn modelId="{9DF215EB-5E46-4355-BA58-F3607281BAA7}" srcId="{F80DE581-ED0F-4783-A4FE-53768EB4525E}" destId="{E572BD50-9010-4481-B5D7-3AB9F8E5EA45}" srcOrd="1" destOrd="0" parTransId="{D53B5F9D-CD6D-4943-9E5A-A8E643FAA320}" sibTransId="{FDD0BD4A-1B81-4DFD-B1B6-08A3CF13FCF8}"/>
    <dgm:cxn modelId="{A9D4546A-79BF-419F-9536-0A2BDB45C5DF}" type="presOf" srcId="{E572BD50-9010-4481-B5D7-3AB9F8E5EA45}" destId="{6668B490-FCD9-4CE6-B717-DD245E6A3415}" srcOrd="0" destOrd="0" presId="urn:microsoft.com/office/officeart/2005/8/layout/pyramid1"/>
    <dgm:cxn modelId="{39B69895-82D0-4EE6-96AF-B7919376CA96}" type="presParOf" srcId="{C7B56AAC-EC30-41CA-90B3-C31B46F5BA5D}" destId="{6ED78FDE-9A9E-4F22-8981-EC02053B6AD3}" srcOrd="0" destOrd="0" presId="urn:microsoft.com/office/officeart/2005/8/layout/pyramid1"/>
    <dgm:cxn modelId="{67F23699-096A-4A4A-BA17-9B07378381AC}" type="presParOf" srcId="{6ED78FDE-9A9E-4F22-8981-EC02053B6AD3}" destId="{8D175EF7-8CF5-487D-A987-0B8EF242CA56}" srcOrd="0" destOrd="0" presId="urn:microsoft.com/office/officeart/2005/8/layout/pyramid1"/>
    <dgm:cxn modelId="{A70A0117-A967-4306-931E-B945E4210469}" type="presParOf" srcId="{6ED78FDE-9A9E-4F22-8981-EC02053B6AD3}" destId="{49912050-735D-4C07-BB66-5E254EFBADBB}" srcOrd="1" destOrd="0" presId="urn:microsoft.com/office/officeart/2005/8/layout/pyramid1"/>
    <dgm:cxn modelId="{5A73DE8F-F543-49E1-9CCC-5608B069A393}" type="presParOf" srcId="{C7B56AAC-EC30-41CA-90B3-C31B46F5BA5D}" destId="{740B9437-63C4-4C7B-BA77-227D730F1108}" srcOrd="1" destOrd="0" presId="urn:microsoft.com/office/officeart/2005/8/layout/pyramid1"/>
    <dgm:cxn modelId="{050690E9-9027-4157-9EE3-EA48910C461B}" type="presParOf" srcId="{740B9437-63C4-4C7B-BA77-227D730F1108}" destId="{6668B490-FCD9-4CE6-B717-DD245E6A3415}" srcOrd="0" destOrd="0" presId="urn:microsoft.com/office/officeart/2005/8/layout/pyramid1"/>
    <dgm:cxn modelId="{9B6BD427-33D2-4326-A51C-E8A4E09C87EF}" type="presParOf" srcId="{740B9437-63C4-4C7B-BA77-227D730F1108}" destId="{9B7C367F-14F6-4F94-AD65-C5A3B9C529D2}" srcOrd="1" destOrd="0" presId="urn:microsoft.com/office/officeart/2005/8/layout/pyramid1"/>
    <dgm:cxn modelId="{05DB8CD2-C42B-4062-9D88-50521C1A3E2D}" type="presParOf" srcId="{C7B56AAC-EC30-41CA-90B3-C31B46F5BA5D}" destId="{F32188DB-E612-4F1B-AF69-2AD2371832B1}" srcOrd="2" destOrd="0" presId="urn:microsoft.com/office/officeart/2005/8/layout/pyramid1"/>
    <dgm:cxn modelId="{6F5451F1-E691-4F1C-8AD4-8935DDD16C4C}" type="presParOf" srcId="{F32188DB-E612-4F1B-AF69-2AD2371832B1}" destId="{ED96B6E1-898F-4FED-9BEE-A49A3A8B84D6}" srcOrd="0" destOrd="0" presId="urn:microsoft.com/office/officeart/2005/8/layout/pyramid1"/>
    <dgm:cxn modelId="{C6065447-875B-441F-9052-B60FC26108DB}" type="presParOf" srcId="{F32188DB-E612-4F1B-AF69-2AD2371832B1}" destId="{8D5BAFCA-9955-47C9-A2F0-BAB8DD8CDDD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7D1251-A59E-4631-B980-14AD22025C95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D00C5B11-8381-44A4-9806-9F2C1F6EFB4E}">
      <dgm:prSet phldrT="[Texte]"/>
      <dgm:spPr/>
      <dgm:t>
        <a:bodyPr/>
        <a:lstStyle/>
        <a:p>
          <a:r>
            <a:rPr lang="fr-CA" b="1" dirty="0" smtClean="0"/>
            <a:t>Besoins d’affaires</a:t>
          </a:r>
          <a:endParaRPr lang="fr-CA" b="1" dirty="0"/>
        </a:p>
      </dgm:t>
    </dgm:pt>
    <dgm:pt modelId="{553CD1EF-F46E-4A83-8F9E-AB8C59F148D2}" type="parTrans" cxnId="{95C09290-1C7C-4A71-ABCF-2C109D9B2CD0}">
      <dgm:prSet/>
      <dgm:spPr/>
      <dgm:t>
        <a:bodyPr/>
        <a:lstStyle/>
        <a:p>
          <a:endParaRPr lang="fr-CA" b="1"/>
        </a:p>
      </dgm:t>
    </dgm:pt>
    <dgm:pt modelId="{3A16A47D-245D-4D01-8247-22DD8A0FB55E}" type="sibTrans" cxnId="{95C09290-1C7C-4A71-ABCF-2C109D9B2CD0}">
      <dgm:prSet/>
      <dgm:spPr/>
      <dgm:t>
        <a:bodyPr/>
        <a:lstStyle/>
        <a:p>
          <a:endParaRPr lang="fr-CA" b="1"/>
        </a:p>
      </dgm:t>
    </dgm:pt>
    <dgm:pt modelId="{B2B1D7F6-F19B-4BA6-8BA6-2AAD17A8101C}">
      <dgm:prSet phldrT="[Texte]"/>
      <dgm:spPr/>
      <dgm:t>
        <a:bodyPr/>
        <a:lstStyle/>
        <a:p>
          <a:r>
            <a:rPr lang="fr-CA" b="1" dirty="0" smtClean="0"/>
            <a:t>Exigences des parties prenantes</a:t>
          </a:r>
          <a:endParaRPr lang="fr-CA" b="1" dirty="0"/>
        </a:p>
      </dgm:t>
    </dgm:pt>
    <dgm:pt modelId="{B079DABC-733B-490A-8F32-1EDC7DDB2627}" type="parTrans" cxnId="{208BD26E-25A2-463D-99F8-6A4C25877F93}">
      <dgm:prSet/>
      <dgm:spPr/>
      <dgm:t>
        <a:bodyPr/>
        <a:lstStyle/>
        <a:p>
          <a:endParaRPr lang="fr-CA" b="1"/>
        </a:p>
      </dgm:t>
    </dgm:pt>
    <dgm:pt modelId="{7BC8F65E-5769-4E48-BAFD-AAB29F3302A6}" type="sibTrans" cxnId="{208BD26E-25A2-463D-99F8-6A4C25877F93}">
      <dgm:prSet/>
      <dgm:spPr/>
      <dgm:t>
        <a:bodyPr/>
        <a:lstStyle/>
        <a:p>
          <a:endParaRPr lang="fr-CA" b="1"/>
        </a:p>
      </dgm:t>
    </dgm:pt>
    <dgm:pt modelId="{EC0E313C-7ADF-4BAB-89AE-C217ADDF7B9E}">
      <dgm:prSet phldrT="[Texte]"/>
      <dgm:spPr/>
      <dgm:t>
        <a:bodyPr/>
        <a:lstStyle/>
        <a:p>
          <a:r>
            <a:rPr lang="fr-CA" b="1" dirty="0" smtClean="0"/>
            <a:t>Exigence(s) fonctionnelle(s)</a:t>
          </a:r>
          <a:endParaRPr lang="fr-CA" b="1" dirty="0"/>
        </a:p>
      </dgm:t>
    </dgm:pt>
    <dgm:pt modelId="{C533A9B3-C31A-4CE5-818A-2FA0399F6C8E}" type="parTrans" cxnId="{EA6610F1-61F7-4966-8A61-6B4C8B268487}">
      <dgm:prSet/>
      <dgm:spPr/>
      <dgm:t>
        <a:bodyPr/>
        <a:lstStyle/>
        <a:p>
          <a:endParaRPr lang="fr-CA" b="1"/>
        </a:p>
      </dgm:t>
    </dgm:pt>
    <dgm:pt modelId="{104C485B-D815-441D-8734-835623974442}" type="sibTrans" cxnId="{EA6610F1-61F7-4966-8A61-6B4C8B268487}">
      <dgm:prSet/>
      <dgm:spPr/>
      <dgm:t>
        <a:bodyPr/>
        <a:lstStyle/>
        <a:p>
          <a:endParaRPr lang="fr-CA" b="1"/>
        </a:p>
      </dgm:t>
    </dgm:pt>
    <dgm:pt modelId="{9494B3E3-AE51-4AE1-88E6-0740F9424E84}">
      <dgm:prSet phldrT="[Texte]"/>
      <dgm:spPr/>
      <dgm:t>
        <a:bodyPr/>
        <a:lstStyle/>
        <a:p>
          <a:r>
            <a:rPr lang="fr-CA" b="1" dirty="0" smtClean="0"/>
            <a:t>Exigence(s) non-fonctionnelle(s)</a:t>
          </a:r>
          <a:endParaRPr lang="fr-CA" b="1" dirty="0"/>
        </a:p>
      </dgm:t>
    </dgm:pt>
    <dgm:pt modelId="{331C3B50-8116-4332-9B5A-653F339C37AE}" type="parTrans" cxnId="{42EADA56-5750-4B7D-A9C4-70FECF4171FC}">
      <dgm:prSet/>
      <dgm:spPr/>
      <dgm:t>
        <a:bodyPr/>
        <a:lstStyle/>
        <a:p>
          <a:endParaRPr lang="fr-CA" b="1"/>
        </a:p>
      </dgm:t>
    </dgm:pt>
    <dgm:pt modelId="{570169DB-2E4A-499F-97CB-8E364F46E720}" type="sibTrans" cxnId="{42EADA56-5750-4B7D-A9C4-70FECF4171FC}">
      <dgm:prSet/>
      <dgm:spPr/>
      <dgm:t>
        <a:bodyPr/>
        <a:lstStyle/>
        <a:p>
          <a:endParaRPr lang="fr-CA" b="1"/>
        </a:p>
      </dgm:t>
    </dgm:pt>
    <dgm:pt modelId="{B9DBD291-24AC-4123-9F30-A596F19266BE}">
      <dgm:prSet phldrT="[Texte]"/>
      <dgm:spPr/>
      <dgm:t>
        <a:bodyPr/>
        <a:lstStyle/>
        <a:p>
          <a:r>
            <a:rPr lang="fr-CA" b="1" dirty="0" smtClean="0"/>
            <a:t>Exigences de transition</a:t>
          </a:r>
          <a:endParaRPr lang="fr-CA" b="1" dirty="0"/>
        </a:p>
      </dgm:t>
    </dgm:pt>
    <dgm:pt modelId="{7676FCE2-88A4-43D0-917F-46D36369BE7A}" type="parTrans" cxnId="{CA43CB6F-9FA2-4D6D-8EED-A8FB4EDFAD5F}">
      <dgm:prSet/>
      <dgm:spPr/>
      <dgm:t>
        <a:bodyPr/>
        <a:lstStyle/>
        <a:p>
          <a:endParaRPr lang="fr-CA" b="1"/>
        </a:p>
      </dgm:t>
    </dgm:pt>
    <dgm:pt modelId="{D8AA59C4-7CE7-4817-93AA-63A617881BA6}" type="sibTrans" cxnId="{CA43CB6F-9FA2-4D6D-8EED-A8FB4EDFAD5F}">
      <dgm:prSet/>
      <dgm:spPr/>
      <dgm:t>
        <a:bodyPr/>
        <a:lstStyle/>
        <a:p>
          <a:endParaRPr lang="fr-CA" b="1"/>
        </a:p>
      </dgm:t>
    </dgm:pt>
    <dgm:pt modelId="{EBEF2D07-ED0C-4CD8-9FF7-4D1EF0AE987C}" type="pres">
      <dgm:prSet presAssocID="{C27D1251-A59E-4631-B980-14AD22025C95}" presName="compositeShape" presStyleCnt="0">
        <dgm:presLayoutVars>
          <dgm:dir/>
          <dgm:resizeHandles/>
        </dgm:presLayoutVars>
      </dgm:prSet>
      <dgm:spPr/>
    </dgm:pt>
    <dgm:pt modelId="{3C251912-F2D2-48BE-B236-9F3B1C33AC54}" type="pres">
      <dgm:prSet presAssocID="{C27D1251-A59E-4631-B980-14AD22025C95}" presName="pyramid" presStyleLbl="node1" presStyleIdx="0" presStyleCnt="1" custLinFactNeighborX="-348" custLinFactNeighborY="967"/>
      <dgm:spPr/>
    </dgm:pt>
    <dgm:pt modelId="{1414F3B5-21F7-43C6-B045-8BB0AC5F5B8C}" type="pres">
      <dgm:prSet presAssocID="{C27D1251-A59E-4631-B980-14AD22025C95}" presName="theList" presStyleCnt="0"/>
      <dgm:spPr/>
    </dgm:pt>
    <dgm:pt modelId="{170936A4-75DA-4E3B-B361-C0CFD8A5045E}" type="pres">
      <dgm:prSet presAssocID="{D00C5B11-8381-44A4-9806-9F2C1F6EFB4E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518169B4-D7FE-43A1-80A9-FB2B2CD094D4}" type="pres">
      <dgm:prSet presAssocID="{D00C5B11-8381-44A4-9806-9F2C1F6EFB4E}" presName="aSpace" presStyleCnt="0"/>
      <dgm:spPr/>
    </dgm:pt>
    <dgm:pt modelId="{3518CBCB-9376-4A8B-B175-C422E15E179B}" type="pres">
      <dgm:prSet presAssocID="{B2B1D7F6-F19B-4BA6-8BA6-2AAD17A8101C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0EEB1564-319E-4721-8D7B-D42E6AD76581}" type="pres">
      <dgm:prSet presAssocID="{B2B1D7F6-F19B-4BA6-8BA6-2AAD17A8101C}" presName="aSpace" presStyleCnt="0"/>
      <dgm:spPr/>
    </dgm:pt>
    <dgm:pt modelId="{D6359B16-6939-491E-B9CC-43AEC2CFFB01}" type="pres">
      <dgm:prSet presAssocID="{EC0E313C-7ADF-4BAB-89AE-C217ADDF7B9E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DE28D06F-C7D0-44C5-9ECB-0A48115894C3}" type="pres">
      <dgm:prSet presAssocID="{EC0E313C-7ADF-4BAB-89AE-C217ADDF7B9E}" presName="aSpace" presStyleCnt="0"/>
      <dgm:spPr/>
    </dgm:pt>
    <dgm:pt modelId="{88E05585-D794-4082-84F1-1CE4834ED881}" type="pres">
      <dgm:prSet presAssocID="{9494B3E3-AE51-4AE1-88E6-0740F9424E84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F418AD2A-EFBC-4FE8-B422-74FF827C913A}" type="pres">
      <dgm:prSet presAssocID="{9494B3E3-AE51-4AE1-88E6-0740F9424E84}" presName="aSpace" presStyleCnt="0"/>
      <dgm:spPr/>
    </dgm:pt>
    <dgm:pt modelId="{8129C7F5-5A92-4261-A081-4A82FD8F5E8E}" type="pres">
      <dgm:prSet presAssocID="{B9DBD291-24AC-4123-9F30-A596F19266BE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FC0ADC4F-3A58-48DD-B678-597167441781}" type="pres">
      <dgm:prSet presAssocID="{B9DBD291-24AC-4123-9F30-A596F19266BE}" presName="aSpace" presStyleCnt="0"/>
      <dgm:spPr/>
    </dgm:pt>
  </dgm:ptLst>
  <dgm:cxnLst>
    <dgm:cxn modelId="{6D510E3D-B96E-43E0-BD91-4E8959135064}" type="presOf" srcId="{EC0E313C-7ADF-4BAB-89AE-C217ADDF7B9E}" destId="{D6359B16-6939-491E-B9CC-43AEC2CFFB01}" srcOrd="0" destOrd="0" presId="urn:microsoft.com/office/officeart/2005/8/layout/pyramid2"/>
    <dgm:cxn modelId="{0E1415D9-A9AA-4D1B-82E7-C58523D1E9FA}" type="presOf" srcId="{9494B3E3-AE51-4AE1-88E6-0740F9424E84}" destId="{88E05585-D794-4082-84F1-1CE4834ED881}" srcOrd="0" destOrd="0" presId="urn:microsoft.com/office/officeart/2005/8/layout/pyramid2"/>
    <dgm:cxn modelId="{42EADA56-5750-4B7D-A9C4-70FECF4171FC}" srcId="{C27D1251-A59E-4631-B980-14AD22025C95}" destId="{9494B3E3-AE51-4AE1-88E6-0740F9424E84}" srcOrd="3" destOrd="0" parTransId="{331C3B50-8116-4332-9B5A-653F339C37AE}" sibTransId="{570169DB-2E4A-499F-97CB-8E364F46E720}"/>
    <dgm:cxn modelId="{46C83F50-B686-4723-B3A7-B984A498E2F1}" type="presOf" srcId="{B2B1D7F6-F19B-4BA6-8BA6-2AAD17A8101C}" destId="{3518CBCB-9376-4A8B-B175-C422E15E179B}" srcOrd="0" destOrd="0" presId="urn:microsoft.com/office/officeart/2005/8/layout/pyramid2"/>
    <dgm:cxn modelId="{0DFD06F5-DDF3-44B1-BC33-B94F086DA633}" type="presOf" srcId="{D00C5B11-8381-44A4-9806-9F2C1F6EFB4E}" destId="{170936A4-75DA-4E3B-B361-C0CFD8A5045E}" srcOrd="0" destOrd="0" presId="urn:microsoft.com/office/officeart/2005/8/layout/pyramid2"/>
    <dgm:cxn modelId="{3CDE2F36-F782-4CB1-B2C1-74F97437ABFF}" type="presOf" srcId="{C27D1251-A59E-4631-B980-14AD22025C95}" destId="{EBEF2D07-ED0C-4CD8-9FF7-4D1EF0AE987C}" srcOrd="0" destOrd="0" presId="urn:microsoft.com/office/officeart/2005/8/layout/pyramid2"/>
    <dgm:cxn modelId="{E72BC853-A1E5-4167-BD08-B3B14F3EB22B}" type="presOf" srcId="{B9DBD291-24AC-4123-9F30-A596F19266BE}" destId="{8129C7F5-5A92-4261-A081-4A82FD8F5E8E}" srcOrd="0" destOrd="0" presId="urn:microsoft.com/office/officeart/2005/8/layout/pyramid2"/>
    <dgm:cxn modelId="{95C09290-1C7C-4A71-ABCF-2C109D9B2CD0}" srcId="{C27D1251-A59E-4631-B980-14AD22025C95}" destId="{D00C5B11-8381-44A4-9806-9F2C1F6EFB4E}" srcOrd="0" destOrd="0" parTransId="{553CD1EF-F46E-4A83-8F9E-AB8C59F148D2}" sibTransId="{3A16A47D-245D-4D01-8247-22DD8A0FB55E}"/>
    <dgm:cxn modelId="{208BD26E-25A2-463D-99F8-6A4C25877F93}" srcId="{C27D1251-A59E-4631-B980-14AD22025C95}" destId="{B2B1D7F6-F19B-4BA6-8BA6-2AAD17A8101C}" srcOrd="1" destOrd="0" parTransId="{B079DABC-733B-490A-8F32-1EDC7DDB2627}" sibTransId="{7BC8F65E-5769-4E48-BAFD-AAB29F3302A6}"/>
    <dgm:cxn modelId="{CA43CB6F-9FA2-4D6D-8EED-A8FB4EDFAD5F}" srcId="{C27D1251-A59E-4631-B980-14AD22025C95}" destId="{B9DBD291-24AC-4123-9F30-A596F19266BE}" srcOrd="4" destOrd="0" parTransId="{7676FCE2-88A4-43D0-917F-46D36369BE7A}" sibTransId="{D8AA59C4-7CE7-4817-93AA-63A617881BA6}"/>
    <dgm:cxn modelId="{EA6610F1-61F7-4966-8A61-6B4C8B268487}" srcId="{C27D1251-A59E-4631-B980-14AD22025C95}" destId="{EC0E313C-7ADF-4BAB-89AE-C217ADDF7B9E}" srcOrd="2" destOrd="0" parTransId="{C533A9B3-C31A-4CE5-818A-2FA0399F6C8E}" sibTransId="{104C485B-D815-441D-8734-835623974442}"/>
    <dgm:cxn modelId="{045F62F3-225D-43B7-BDF8-A6543F0404B3}" type="presParOf" srcId="{EBEF2D07-ED0C-4CD8-9FF7-4D1EF0AE987C}" destId="{3C251912-F2D2-48BE-B236-9F3B1C33AC54}" srcOrd="0" destOrd="0" presId="urn:microsoft.com/office/officeart/2005/8/layout/pyramid2"/>
    <dgm:cxn modelId="{222E2F0C-BE7A-4F53-9067-4E5E98301A0B}" type="presParOf" srcId="{EBEF2D07-ED0C-4CD8-9FF7-4D1EF0AE987C}" destId="{1414F3B5-21F7-43C6-B045-8BB0AC5F5B8C}" srcOrd="1" destOrd="0" presId="urn:microsoft.com/office/officeart/2005/8/layout/pyramid2"/>
    <dgm:cxn modelId="{3C57900D-C321-4DFE-84F2-036123D1F7B6}" type="presParOf" srcId="{1414F3B5-21F7-43C6-B045-8BB0AC5F5B8C}" destId="{170936A4-75DA-4E3B-B361-C0CFD8A5045E}" srcOrd="0" destOrd="0" presId="urn:microsoft.com/office/officeart/2005/8/layout/pyramid2"/>
    <dgm:cxn modelId="{500EAB23-1128-4174-92E0-B42AF544C42E}" type="presParOf" srcId="{1414F3B5-21F7-43C6-B045-8BB0AC5F5B8C}" destId="{518169B4-D7FE-43A1-80A9-FB2B2CD094D4}" srcOrd="1" destOrd="0" presId="urn:microsoft.com/office/officeart/2005/8/layout/pyramid2"/>
    <dgm:cxn modelId="{CA515A34-9AE1-4ADA-A9F0-C9A703C872AA}" type="presParOf" srcId="{1414F3B5-21F7-43C6-B045-8BB0AC5F5B8C}" destId="{3518CBCB-9376-4A8B-B175-C422E15E179B}" srcOrd="2" destOrd="0" presId="urn:microsoft.com/office/officeart/2005/8/layout/pyramid2"/>
    <dgm:cxn modelId="{EA97F2C7-D80D-4E62-8595-AD5F0641398D}" type="presParOf" srcId="{1414F3B5-21F7-43C6-B045-8BB0AC5F5B8C}" destId="{0EEB1564-319E-4721-8D7B-D42E6AD76581}" srcOrd="3" destOrd="0" presId="urn:microsoft.com/office/officeart/2005/8/layout/pyramid2"/>
    <dgm:cxn modelId="{50F960AB-3D57-40AB-ABA3-9F0F5C907408}" type="presParOf" srcId="{1414F3B5-21F7-43C6-B045-8BB0AC5F5B8C}" destId="{D6359B16-6939-491E-B9CC-43AEC2CFFB01}" srcOrd="4" destOrd="0" presId="urn:microsoft.com/office/officeart/2005/8/layout/pyramid2"/>
    <dgm:cxn modelId="{19455097-FA85-461B-8DE8-71A05ABF8E16}" type="presParOf" srcId="{1414F3B5-21F7-43C6-B045-8BB0AC5F5B8C}" destId="{DE28D06F-C7D0-44C5-9ECB-0A48115894C3}" srcOrd="5" destOrd="0" presId="urn:microsoft.com/office/officeart/2005/8/layout/pyramid2"/>
    <dgm:cxn modelId="{ED1D69D4-C3AB-41AD-869D-DC2EA8D51CE7}" type="presParOf" srcId="{1414F3B5-21F7-43C6-B045-8BB0AC5F5B8C}" destId="{88E05585-D794-4082-84F1-1CE4834ED881}" srcOrd="6" destOrd="0" presId="urn:microsoft.com/office/officeart/2005/8/layout/pyramid2"/>
    <dgm:cxn modelId="{03070402-EC3B-4001-8DD5-15A2DA1F001A}" type="presParOf" srcId="{1414F3B5-21F7-43C6-B045-8BB0AC5F5B8C}" destId="{F418AD2A-EFBC-4FE8-B422-74FF827C913A}" srcOrd="7" destOrd="0" presId="urn:microsoft.com/office/officeart/2005/8/layout/pyramid2"/>
    <dgm:cxn modelId="{65BBE438-6E14-470A-9196-03E45BD7A171}" type="presParOf" srcId="{1414F3B5-21F7-43C6-B045-8BB0AC5F5B8C}" destId="{8129C7F5-5A92-4261-A081-4A82FD8F5E8E}" srcOrd="8" destOrd="0" presId="urn:microsoft.com/office/officeart/2005/8/layout/pyramid2"/>
    <dgm:cxn modelId="{6FE34715-31D2-4490-8E45-698004016CB0}" type="presParOf" srcId="{1414F3B5-21F7-43C6-B045-8BB0AC5F5B8C}" destId="{FC0ADC4F-3A58-48DD-B678-597167441781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7D1251-A59E-4631-B980-14AD22025C95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D00C5B11-8381-44A4-9806-9F2C1F6EFB4E}">
      <dgm:prSet phldrT="[Texte]"/>
      <dgm:spPr/>
      <dgm:t>
        <a:bodyPr/>
        <a:lstStyle/>
        <a:p>
          <a:r>
            <a:rPr lang="fr-CA" b="1" dirty="0" smtClean="0"/>
            <a:t>Besoins d’affaires</a:t>
          </a:r>
          <a:endParaRPr lang="fr-CA" b="1" dirty="0"/>
        </a:p>
      </dgm:t>
    </dgm:pt>
    <dgm:pt modelId="{553CD1EF-F46E-4A83-8F9E-AB8C59F148D2}" type="parTrans" cxnId="{95C09290-1C7C-4A71-ABCF-2C109D9B2CD0}">
      <dgm:prSet/>
      <dgm:spPr/>
      <dgm:t>
        <a:bodyPr/>
        <a:lstStyle/>
        <a:p>
          <a:endParaRPr lang="fr-CA" b="1"/>
        </a:p>
      </dgm:t>
    </dgm:pt>
    <dgm:pt modelId="{3A16A47D-245D-4D01-8247-22DD8A0FB55E}" type="sibTrans" cxnId="{95C09290-1C7C-4A71-ABCF-2C109D9B2CD0}">
      <dgm:prSet/>
      <dgm:spPr/>
      <dgm:t>
        <a:bodyPr/>
        <a:lstStyle/>
        <a:p>
          <a:endParaRPr lang="fr-CA" b="1"/>
        </a:p>
      </dgm:t>
    </dgm:pt>
    <dgm:pt modelId="{B2B1D7F6-F19B-4BA6-8BA6-2AAD17A8101C}">
      <dgm:prSet phldrT="[Texte]"/>
      <dgm:spPr/>
      <dgm:t>
        <a:bodyPr/>
        <a:lstStyle/>
        <a:p>
          <a:r>
            <a:rPr lang="fr-CA" b="1" dirty="0" smtClean="0"/>
            <a:t>Exigences des parties prenantes</a:t>
          </a:r>
          <a:endParaRPr lang="fr-CA" b="1" dirty="0"/>
        </a:p>
      </dgm:t>
    </dgm:pt>
    <dgm:pt modelId="{B079DABC-733B-490A-8F32-1EDC7DDB2627}" type="parTrans" cxnId="{208BD26E-25A2-463D-99F8-6A4C25877F93}">
      <dgm:prSet/>
      <dgm:spPr/>
      <dgm:t>
        <a:bodyPr/>
        <a:lstStyle/>
        <a:p>
          <a:endParaRPr lang="fr-CA" b="1"/>
        </a:p>
      </dgm:t>
    </dgm:pt>
    <dgm:pt modelId="{7BC8F65E-5769-4E48-BAFD-AAB29F3302A6}" type="sibTrans" cxnId="{208BD26E-25A2-463D-99F8-6A4C25877F93}">
      <dgm:prSet/>
      <dgm:spPr/>
      <dgm:t>
        <a:bodyPr/>
        <a:lstStyle/>
        <a:p>
          <a:endParaRPr lang="fr-CA" b="1"/>
        </a:p>
      </dgm:t>
    </dgm:pt>
    <dgm:pt modelId="{EC0E313C-7ADF-4BAB-89AE-C217ADDF7B9E}">
      <dgm:prSet phldrT="[Texte]"/>
      <dgm:spPr/>
      <dgm:t>
        <a:bodyPr/>
        <a:lstStyle/>
        <a:p>
          <a:r>
            <a:rPr lang="fr-CA" b="1" dirty="0" smtClean="0"/>
            <a:t>Exigence(s) fonctionnelle(s)</a:t>
          </a:r>
          <a:endParaRPr lang="fr-CA" b="1" dirty="0"/>
        </a:p>
      </dgm:t>
    </dgm:pt>
    <dgm:pt modelId="{C533A9B3-C31A-4CE5-818A-2FA0399F6C8E}" type="parTrans" cxnId="{EA6610F1-61F7-4966-8A61-6B4C8B268487}">
      <dgm:prSet/>
      <dgm:spPr/>
      <dgm:t>
        <a:bodyPr/>
        <a:lstStyle/>
        <a:p>
          <a:endParaRPr lang="fr-CA" b="1"/>
        </a:p>
      </dgm:t>
    </dgm:pt>
    <dgm:pt modelId="{104C485B-D815-441D-8734-835623974442}" type="sibTrans" cxnId="{EA6610F1-61F7-4966-8A61-6B4C8B268487}">
      <dgm:prSet/>
      <dgm:spPr/>
      <dgm:t>
        <a:bodyPr/>
        <a:lstStyle/>
        <a:p>
          <a:endParaRPr lang="fr-CA" b="1"/>
        </a:p>
      </dgm:t>
    </dgm:pt>
    <dgm:pt modelId="{9494B3E3-AE51-4AE1-88E6-0740F9424E84}">
      <dgm:prSet phldrT="[Texte]"/>
      <dgm:spPr/>
      <dgm:t>
        <a:bodyPr/>
        <a:lstStyle/>
        <a:p>
          <a:r>
            <a:rPr lang="fr-CA" b="1" dirty="0" smtClean="0"/>
            <a:t>Exigence(s) non-fonctionnelle(s)</a:t>
          </a:r>
          <a:endParaRPr lang="fr-CA" b="1" dirty="0"/>
        </a:p>
      </dgm:t>
    </dgm:pt>
    <dgm:pt modelId="{331C3B50-8116-4332-9B5A-653F339C37AE}" type="parTrans" cxnId="{42EADA56-5750-4B7D-A9C4-70FECF4171FC}">
      <dgm:prSet/>
      <dgm:spPr/>
      <dgm:t>
        <a:bodyPr/>
        <a:lstStyle/>
        <a:p>
          <a:endParaRPr lang="fr-CA" b="1"/>
        </a:p>
      </dgm:t>
    </dgm:pt>
    <dgm:pt modelId="{570169DB-2E4A-499F-97CB-8E364F46E720}" type="sibTrans" cxnId="{42EADA56-5750-4B7D-A9C4-70FECF4171FC}">
      <dgm:prSet/>
      <dgm:spPr/>
      <dgm:t>
        <a:bodyPr/>
        <a:lstStyle/>
        <a:p>
          <a:endParaRPr lang="fr-CA" b="1"/>
        </a:p>
      </dgm:t>
    </dgm:pt>
    <dgm:pt modelId="{B9DBD291-24AC-4123-9F30-A596F19266BE}">
      <dgm:prSet phldrT="[Texte]"/>
      <dgm:spPr/>
      <dgm:t>
        <a:bodyPr/>
        <a:lstStyle/>
        <a:p>
          <a:r>
            <a:rPr lang="fr-CA" b="1" dirty="0" smtClean="0"/>
            <a:t>Exigences de transition</a:t>
          </a:r>
          <a:endParaRPr lang="fr-CA" b="1" dirty="0"/>
        </a:p>
      </dgm:t>
    </dgm:pt>
    <dgm:pt modelId="{7676FCE2-88A4-43D0-917F-46D36369BE7A}" type="parTrans" cxnId="{CA43CB6F-9FA2-4D6D-8EED-A8FB4EDFAD5F}">
      <dgm:prSet/>
      <dgm:spPr/>
      <dgm:t>
        <a:bodyPr/>
        <a:lstStyle/>
        <a:p>
          <a:endParaRPr lang="fr-CA" b="1"/>
        </a:p>
      </dgm:t>
    </dgm:pt>
    <dgm:pt modelId="{D8AA59C4-7CE7-4817-93AA-63A617881BA6}" type="sibTrans" cxnId="{CA43CB6F-9FA2-4D6D-8EED-A8FB4EDFAD5F}">
      <dgm:prSet/>
      <dgm:spPr/>
      <dgm:t>
        <a:bodyPr/>
        <a:lstStyle/>
        <a:p>
          <a:endParaRPr lang="fr-CA" b="1"/>
        </a:p>
      </dgm:t>
    </dgm:pt>
    <dgm:pt modelId="{EBEF2D07-ED0C-4CD8-9FF7-4D1EF0AE987C}" type="pres">
      <dgm:prSet presAssocID="{C27D1251-A59E-4631-B980-14AD22025C95}" presName="compositeShape" presStyleCnt="0">
        <dgm:presLayoutVars>
          <dgm:dir/>
          <dgm:resizeHandles/>
        </dgm:presLayoutVars>
      </dgm:prSet>
      <dgm:spPr/>
    </dgm:pt>
    <dgm:pt modelId="{3C251912-F2D2-48BE-B236-9F3B1C33AC54}" type="pres">
      <dgm:prSet presAssocID="{C27D1251-A59E-4631-B980-14AD22025C95}" presName="pyramid" presStyleLbl="node1" presStyleIdx="0" presStyleCnt="1" custLinFactNeighborX="-348" custLinFactNeighborY="967"/>
      <dgm:spPr/>
    </dgm:pt>
    <dgm:pt modelId="{1414F3B5-21F7-43C6-B045-8BB0AC5F5B8C}" type="pres">
      <dgm:prSet presAssocID="{C27D1251-A59E-4631-B980-14AD22025C95}" presName="theList" presStyleCnt="0"/>
      <dgm:spPr/>
    </dgm:pt>
    <dgm:pt modelId="{170936A4-75DA-4E3B-B361-C0CFD8A5045E}" type="pres">
      <dgm:prSet presAssocID="{D00C5B11-8381-44A4-9806-9F2C1F6EFB4E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518169B4-D7FE-43A1-80A9-FB2B2CD094D4}" type="pres">
      <dgm:prSet presAssocID="{D00C5B11-8381-44A4-9806-9F2C1F6EFB4E}" presName="aSpace" presStyleCnt="0"/>
      <dgm:spPr/>
    </dgm:pt>
    <dgm:pt modelId="{3518CBCB-9376-4A8B-B175-C422E15E179B}" type="pres">
      <dgm:prSet presAssocID="{B2B1D7F6-F19B-4BA6-8BA6-2AAD17A8101C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0EEB1564-319E-4721-8D7B-D42E6AD76581}" type="pres">
      <dgm:prSet presAssocID="{B2B1D7F6-F19B-4BA6-8BA6-2AAD17A8101C}" presName="aSpace" presStyleCnt="0"/>
      <dgm:spPr/>
    </dgm:pt>
    <dgm:pt modelId="{D6359B16-6939-491E-B9CC-43AEC2CFFB01}" type="pres">
      <dgm:prSet presAssocID="{EC0E313C-7ADF-4BAB-89AE-C217ADDF7B9E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DE28D06F-C7D0-44C5-9ECB-0A48115894C3}" type="pres">
      <dgm:prSet presAssocID="{EC0E313C-7ADF-4BAB-89AE-C217ADDF7B9E}" presName="aSpace" presStyleCnt="0"/>
      <dgm:spPr/>
    </dgm:pt>
    <dgm:pt modelId="{88E05585-D794-4082-84F1-1CE4834ED881}" type="pres">
      <dgm:prSet presAssocID="{9494B3E3-AE51-4AE1-88E6-0740F9424E84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F418AD2A-EFBC-4FE8-B422-74FF827C913A}" type="pres">
      <dgm:prSet presAssocID="{9494B3E3-AE51-4AE1-88E6-0740F9424E84}" presName="aSpace" presStyleCnt="0"/>
      <dgm:spPr/>
    </dgm:pt>
    <dgm:pt modelId="{8129C7F5-5A92-4261-A081-4A82FD8F5E8E}" type="pres">
      <dgm:prSet presAssocID="{B9DBD291-24AC-4123-9F30-A596F19266BE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FC0ADC4F-3A58-48DD-B678-597167441781}" type="pres">
      <dgm:prSet presAssocID="{B9DBD291-24AC-4123-9F30-A596F19266BE}" presName="aSpace" presStyleCnt="0"/>
      <dgm:spPr/>
    </dgm:pt>
  </dgm:ptLst>
  <dgm:cxnLst>
    <dgm:cxn modelId="{6D510E3D-B96E-43E0-BD91-4E8959135064}" type="presOf" srcId="{EC0E313C-7ADF-4BAB-89AE-C217ADDF7B9E}" destId="{D6359B16-6939-491E-B9CC-43AEC2CFFB01}" srcOrd="0" destOrd="0" presId="urn:microsoft.com/office/officeart/2005/8/layout/pyramid2"/>
    <dgm:cxn modelId="{0E1415D9-A9AA-4D1B-82E7-C58523D1E9FA}" type="presOf" srcId="{9494B3E3-AE51-4AE1-88E6-0740F9424E84}" destId="{88E05585-D794-4082-84F1-1CE4834ED881}" srcOrd="0" destOrd="0" presId="urn:microsoft.com/office/officeart/2005/8/layout/pyramid2"/>
    <dgm:cxn modelId="{42EADA56-5750-4B7D-A9C4-70FECF4171FC}" srcId="{C27D1251-A59E-4631-B980-14AD22025C95}" destId="{9494B3E3-AE51-4AE1-88E6-0740F9424E84}" srcOrd="3" destOrd="0" parTransId="{331C3B50-8116-4332-9B5A-653F339C37AE}" sibTransId="{570169DB-2E4A-499F-97CB-8E364F46E720}"/>
    <dgm:cxn modelId="{46C83F50-B686-4723-B3A7-B984A498E2F1}" type="presOf" srcId="{B2B1D7F6-F19B-4BA6-8BA6-2AAD17A8101C}" destId="{3518CBCB-9376-4A8B-B175-C422E15E179B}" srcOrd="0" destOrd="0" presId="urn:microsoft.com/office/officeart/2005/8/layout/pyramid2"/>
    <dgm:cxn modelId="{0DFD06F5-DDF3-44B1-BC33-B94F086DA633}" type="presOf" srcId="{D00C5B11-8381-44A4-9806-9F2C1F6EFB4E}" destId="{170936A4-75DA-4E3B-B361-C0CFD8A5045E}" srcOrd="0" destOrd="0" presId="urn:microsoft.com/office/officeart/2005/8/layout/pyramid2"/>
    <dgm:cxn modelId="{3CDE2F36-F782-4CB1-B2C1-74F97437ABFF}" type="presOf" srcId="{C27D1251-A59E-4631-B980-14AD22025C95}" destId="{EBEF2D07-ED0C-4CD8-9FF7-4D1EF0AE987C}" srcOrd="0" destOrd="0" presId="urn:microsoft.com/office/officeart/2005/8/layout/pyramid2"/>
    <dgm:cxn modelId="{E72BC853-A1E5-4167-BD08-B3B14F3EB22B}" type="presOf" srcId="{B9DBD291-24AC-4123-9F30-A596F19266BE}" destId="{8129C7F5-5A92-4261-A081-4A82FD8F5E8E}" srcOrd="0" destOrd="0" presId="urn:microsoft.com/office/officeart/2005/8/layout/pyramid2"/>
    <dgm:cxn modelId="{95C09290-1C7C-4A71-ABCF-2C109D9B2CD0}" srcId="{C27D1251-A59E-4631-B980-14AD22025C95}" destId="{D00C5B11-8381-44A4-9806-9F2C1F6EFB4E}" srcOrd="0" destOrd="0" parTransId="{553CD1EF-F46E-4A83-8F9E-AB8C59F148D2}" sibTransId="{3A16A47D-245D-4D01-8247-22DD8A0FB55E}"/>
    <dgm:cxn modelId="{208BD26E-25A2-463D-99F8-6A4C25877F93}" srcId="{C27D1251-A59E-4631-B980-14AD22025C95}" destId="{B2B1D7F6-F19B-4BA6-8BA6-2AAD17A8101C}" srcOrd="1" destOrd="0" parTransId="{B079DABC-733B-490A-8F32-1EDC7DDB2627}" sibTransId="{7BC8F65E-5769-4E48-BAFD-AAB29F3302A6}"/>
    <dgm:cxn modelId="{CA43CB6F-9FA2-4D6D-8EED-A8FB4EDFAD5F}" srcId="{C27D1251-A59E-4631-B980-14AD22025C95}" destId="{B9DBD291-24AC-4123-9F30-A596F19266BE}" srcOrd="4" destOrd="0" parTransId="{7676FCE2-88A4-43D0-917F-46D36369BE7A}" sibTransId="{D8AA59C4-7CE7-4817-93AA-63A617881BA6}"/>
    <dgm:cxn modelId="{EA6610F1-61F7-4966-8A61-6B4C8B268487}" srcId="{C27D1251-A59E-4631-B980-14AD22025C95}" destId="{EC0E313C-7ADF-4BAB-89AE-C217ADDF7B9E}" srcOrd="2" destOrd="0" parTransId="{C533A9B3-C31A-4CE5-818A-2FA0399F6C8E}" sibTransId="{104C485B-D815-441D-8734-835623974442}"/>
    <dgm:cxn modelId="{045F62F3-225D-43B7-BDF8-A6543F0404B3}" type="presParOf" srcId="{EBEF2D07-ED0C-4CD8-9FF7-4D1EF0AE987C}" destId="{3C251912-F2D2-48BE-B236-9F3B1C33AC54}" srcOrd="0" destOrd="0" presId="urn:microsoft.com/office/officeart/2005/8/layout/pyramid2"/>
    <dgm:cxn modelId="{222E2F0C-BE7A-4F53-9067-4E5E98301A0B}" type="presParOf" srcId="{EBEF2D07-ED0C-4CD8-9FF7-4D1EF0AE987C}" destId="{1414F3B5-21F7-43C6-B045-8BB0AC5F5B8C}" srcOrd="1" destOrd="0" presId="urn:microsoft.com/office/officeart/2005/8/layout/pyramid2"/>
    <dgm:cxn modelId="{3C57900D-C321-4DFE-84F2-036123D1F7B6}" type="presParOf" srcId="{1414F3B5-21F7-43C6-B045-8BB0AC5F5B8C}" destId="{170936A4-75DA-4E3B-B361-C0CFD8A5045E}" srcOrd="0" destOrd="0" presId="urn:microsoft.com/office/officeart/2005/8/layout/pyramid2"/>
    <dgm:cxn modelId="{500EAB23-1128-4174-92E0-B42AF544C42E}" type="presParOf" srcId="{1414F3B5-21F7-43C6-B045-8BB0AC5F5B8C}" destId="{518169B4-D7FE-43A1-80A9-FB2B2CD094D4}" srcOrd="1" destOrd="0" presId="urn:microsoft.com/office/officeart/2005/8/layout/pyramid2"/>
    <dgm:cxn modelId="{CA515A34-9AE1-4ADA-A9F0-C9A703C872AA}" type="presParOf" srcId="{1414F3B5-21F7-43C6-B045-8BB0AC5F5B8C}" destId="{3518CBCB-9376-4A8B-B175-C422E15E179B}" srcOrd="2" destOrd="0" presId="urn:microsoft.com/office/officeart/2005/8/layout/pyramid2"/>
    <dgm:cxn modelId="{EA97F2C7-D80D-4E62-8595-AD5F0641398D}" type="presParOf" srcId="{1414F3B5-21F7-43C6-B045-8BB0AC5F5B8C}" destId="{0EEB1564-319E-4721-8D7B-D42E6AD76581}" srcOrd="3" destOrd="0" presId="urn:microsoft.com/office/officeart/2005/8/layout/pyramid2"/>
    <dgm:cxn modelId="{50F960AB-3D57-40AB-ABA3-9F0F5C907408}" type="presParOf" srcId="{1414F3B5-21F7-43C6-B045-8BB0AC5F5B8C}" destId="{D6359B16-6939-491E-B9CC-43AEC2CFFB01}" srcOrd="4" destOrd="0" presId="urn:microsoft.com/office/officeart/2005/8/layout/pyramid2"/>
    <dgm:cxn modelId="{19455097-FA85-461B-8DE8-71A05ABF8E16}" type="presParOf" srcId="{1414F3B5-21F7-43C6-B045-8BB0AC5F5B8C}" destId="{DE28D06F-C7D0-44C5-9ECB-0A48115894C3}" srcOrd="5" destOrd="0" presId="urn:microsoft.com/office/officeart/2005/8/layout/pyramid2"/>
    <dgm:cxn modelId="{ED1D69D4-C3AB-41AD-869D-DC2EA8D51CE7}" type="presParOf" srcId="{1414F3B5-21F7-43C6-B045-8BB0AC5F5B8C}" destId="{88E05585-D794-4082-84F1-1CE4834ED881}" srcOrd="6" destOrd="0" presId="urn:microsoft.com/office/officeart/2005/8/layout/pyramid2"/>
    <dgm:cxn modelId="{03070402-EC3B-4001-8DD5-15A2DA1F001A}" type="presParOf" srcId="{1414F3B5-21F7-43C6-B045-8BB0AC5F5B8C}" destId="{F418AD2A-EFBC-4FE8-B422-74FF827C913A}" srcOrd="7" destOrd="0" presId="urn:microsoft.com/office/officeart/2005/8/layout/pyramid2"/>
    <dgm:cxn modelId="{65BBE438-6E14-470A-9196-03E45BD7A171}" type="presParOf" srcId="{1414F3B5-21F7-43C6-B045-8BB0AC5F5B8C}" destId="{8129C7F5-5A92-4261-A081-4A82FD8F5E8E}" srcOrd="8" destOrd="0" presId="urn:microsoft.com/office/officeart/2005/8/layout/pyramid2"/>
    <dgm:cxn modelId="{6FE34715-31D2-4490-8E45-698004016CB0}" type="presParOf" srcId="{1414F3B5-21F7-43C6-B045-8BB0AC5F5B8C}" destId="{FC0ADC4F-3A58-48DD-B678-597167441781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81003E-76AA-43E2-8FFF-A5B3D7F2EB00}">
      <dsp:nvSpPr>
        <dsp:cNvPr id="0" name=""/>
        <dsp:cNvSpPr/>
      </dsp:nvSpPr>
      <dsp:spPr>
        <a:xfrm>
          <a:off x="463583" y="0"/>
          <a:ext cx="2067238" cy="2067238"/>
        </a:xfrm>
        <a:prstGeom prst="triangle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33402-C1F3-4EE3-A6F4-FEA0A6C5DCA7}">
      <dsp:nvSpPr>
        <dsp:cNvPr id="0" name=""/>
        <dsp:cNvSpPr/>
      </dsp:nvSpPr>
      <dsp:spPr>
        <a:xfrm>
          <a:off x="1127159" y="207770"/>
          <a:ext cx="2083790" cy="26614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400" b="1" kern="1200" dirty="0" smtClean="0"/>
            <a:t>5- Stratégique</a:t>
          </a:r>
          <a:endParaRPr lang="fr-CA" sz="1400" b="1" kern="1200" dirty="0"/>
        </a:p>
      </dsp:txBody>
      <dsp:txXfrm>
        <a:off x="1140151" y="220762"/>
        <a:ext cx="2057806" cy="240158"/>
      </dsp:txXfrm>
    </dsp:sp>
    <dsp:sp modelId="{7B886C4E-DF0B-4703-B49D-78D2F868348A}">
      <dsp:nvSpPr>
        <dsp:cNvPr id="0" name=""/>
        <dsp:cNvSpPr/>
      </dsp:nvSpPr>
      <dsp:spPr>
        <a:xfrm>
          <a:off x="1130142" y="538109"/>
          <a:ext cx="2077824" cy="26614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400" b="1" kern="1200" dirty="0" smtClean="0"/>
            <a:t>4- Expert</a:t>
          </a:r>
          <a:endParaRPr lang="fr-CA" sz="1400" b="1" kern="1200" dirty="0"/>
        </a:p>
      </dsp:txBody>
      <dsp:txXfrm>
        <a:off x="1143134" y="551101"/>
        <a:ext cx="2051840" cy="240158"/>
      </dsp:txXfrm>
    </dsp:sp>
    <dsp:sp modelId="{B096E961-615F-4174-9684-DF0FDCFDAEEA}">
      <dsp:nvSpPr>
        <dsp:cNvPr id="0" name=""/>
        <dsp:cNvSpPr/>
      </dsp:nvSpPr>
      <dsp:spPr>
        <a:xfrm>
          <a:off x="1136108" y="868449"/>
          <a:ext cx="2065892" cy="26614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400" b="1" kern="1200" dirty="0" smtClean="0"/>
            <a:t>3- Compétent </a:t>
          </a:r>
          <a:endParaRPr lang="fr-CA" sz="1400" b="1" kern="1200" dirty="0"/>
        </a:p>
      </dsp:txBody>
      <dsp:txXfrm>
        <a:off x="1149100" y="881441"/>
        <a:ext cx="2039908" cy="240158"/>
      </dsp:txXfrm>
    </dsp:sp>
    <dsp:sp modelId="{1C0F0DDA-EAEA-43D9-B2E9-A1ED0AED2FEF}">
      <dsp:nvSpPr>
        <dsp:cNvPr id="0" name=""/>
        <dsp:cNvSpPr/>
      </dsp:nvSpPr>
      <dsp:spPr>
        <a:xfrm>
          <a:off x="1148047" y="1198788"/>
          <a:ext cx="2042014" cy="26614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400" b="1" kern="1200" dirty="0" smtClean="0"/>
            <a:t>2- Connaissant</a:t>
          </a:r>
          <a:endParaRPr lang="fr-CA" sz="1400" b="1" kern="1200" dirty="0"/>
        </a:p>
      </dsp:txBody>
      <dsp:txXfrm>
        <a:off x="1161039" y="1211780"/>
        <a:ext cx="2016030" cy="240158"/>
      </dsp:txXfrm>
    </dsp:sp>
    <dsp:sp modelId="{265B60F8-F6E5-4F37-80E3-3D1FB5D5D5BE}">
      <dsp:nvSpPr>
        <dsp:cNvPr id="0" name=""/>
        <dsp:cNvSpPr/>
      </dsp:nvSpPr>
      <dsp:spPr>
        <a:xfrm>
          <a:off x="1151937" y="1529128"/>
          <a:ext cx="2034234" cy="26614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400" b="1" kern="1200" dirty="0" smtClean="0"/>
            <a:t>1- Conscient</a:t>
          </a:r>
          <a:endParaRPr lang="fr-CA" sz="1400" b="1" kern="1200" dirty="0"/>
        </a:p>
      </dsp:txBody>
      <dsp:txXfrm>
        <a:off x="1164929" y="1542120"/>
        <a:ext cx="2008250" cy="240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8E256-282F-4937-96F7-596C49A6D86F}">
      <dsp:nvSpPr>
        <dsp:cNvPr id="0" name=""/>
        <dsp:cNvSpPr/>
      </dsp:nvSpPr>
      <dsp:spPr>
        <a:xfrm>
          <a:off x="1562226" y="0"/>
          <a:ext cx="4721560" cy="4721560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ENTREPRISE</a:t>
          </a:r>
          <a:endParaRPr lang="en-US" sz="2000" b="1" kern="1200" dirty="0"/>
        </a:p>
      </dsp:txBody>
      <dsp:txXfrm>
        <a:off x="2683596" y="354117"/>
        <a:ext cx="2478819" cy="802665"/>
      </dsp:txXfrm>
    </dsp:sp>
    <dsp:sp modelId="{9E6588D8-BAFA-4142-AB7C-17AC9E7D4EDB}">
      <dsp:nvSpPr>
        <dsp:cNvPr id="0" name=""/>
        <dsp:cNvSpPr/>
      </dsp:nvSpPr>
      <dsp:spPr>
        <a:xfrm>
          <a:off x="2146590" y="1180389"/>
          <a:ext cx="3541170" cy="3541170"/>
        </a:xfrm>
        <a:prstGeom prst="ellipse">
          <a:avLst/>
        </a:prstGeom>
        <a:solidFill>
          <a:schemeClr val="accent1">
            <a:shade val="80000"/>
            <a:hueOff val="612329"/>
            <a:satOff val="-34065"/>
            <a:lumOff val="353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GESTION DE PROJETS / PROGRAMMES </a:t>
          </a:r>
          <a:endParaRPr lang="en-US" sz="2000" b="1" kern="1200" dirty="0"/>
        </a:p>
      </dsp:txBody>
      <dsp:txXfrm>
        <a:off x="2665182" y="2065682"/>
        <a:ext cx="2503985" cy="17705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75EF7-8CF5-487D-A987-0B8EF242CA56}">
      <dsp:nvSpPr>
        <dsp:cNvPr id="0" name=""/>
        <dsp:cNvSpPr/>
      </dsp:nvSpPr>
      <dsp:spPr>
        <a:xfrm>
          <a:off x="2113660" y="0"/>
          <a:ext cx="2113660" cy="1310355"/>
        </a:xfrm>
        <a:prstGeom prst="trapezoid">
          <a:avLst>
            <a:gd name="adj" fmla="val 806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CA" sz="2400" kern="1200" dirty="0"/>
        </a:p>
      </dsp:txBody>
      <dsp:txXfrm>
        <a:off x="2113660" y="0"/>
        <a:ext cx="2113660" cy="1310355"/>
      </dsp:txXfrm>
    </dsp:sp>
    <dsp:sp modelId="{6668B490-FCD9-4CE6-B717-DD245E6A3415}">
      <dsp:nvSpPr>
        <dsp:cNvPr id="0" name=""/>
        <dsp:cNvSpPr/>
      </dsp:nvSpPr>
      <dsp:spPr>
        <a:xfrm>
          <a:off x="1056830" y="1310354"/>
          <a:ext cx="4227321" cy="1310355"/>
        </a:xfrm>
        <a:prstGeom prst="trapezoid">
          <a:avLst>
            <a:gd name="adj" fmla="val 806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CA" sz="6500" kern="1200" dirty="0"/>
        </a:p>
      </dsp:txBody>
      <dsp:txXfrm>
        <a:off x="1796611" y="1310354"/>
        <a:ext cx="2747758" cy="1310355"/>
      </dsp:txXfrm>
    </dsp:sp>
    <dsp:sp modelId="{ED96B6E1-898F-4FED-9BEE-A49A3A8B84D6}">
      <dsp:nvSpPr>
        <dsp:cNvPr id="0" name=""/>
        <dsp:cNvSpPr/>
      </dsp:nvSpPr>
      <dsp:spPr>
        <a:xfrm>
          <a:off x="0" y="2620709"/>
          <a:ext cx="6340981" cy="1310355"/>
        </a:xfrm>
        <a:prstGeom prst="trapezoid">
          <a:avLst>
            <a:gd name="adj" fmla="val 806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CA" sz="6500" kern="1200" dirty="0"/>
        </a:p>
      </dsp:txBody>
      <dsp:txXfrm>
        <a:off x="1109671" y="2620709"/>
        <a:ext cx="4121638" cy="1310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912-F2D2-48BE-B236-9F3B1C33AC54}">
      <dsp:nvSpPr>
        <dsp:cNvPr id="0" name=""/>
        <dsp:cNvSpPr/>
      </dsp:nvSpPr>
      <dsp:spPr>
        <a:xfrm>
          <a:off x="0" y="0"/>
          <a:ext cx="2669058" cy="40640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936A4-75DA-4E3B-B361-C0CFD8A5045E}">
      <dsp:nvSpPr>
        <dsp:cNvPr id="0" name=""/>
        <dsp:cNvSpPr/>
      </dsp:nvSpPr>
      <dsp:spPr>
        <a:xfrm>
          <a:off x="1334529" y="406796"/>
          <a:ext cx="1734887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500" b="1" kern="1200" dirty="0" smtClean="0"/>
            <a:t>Besoins d’affaires</a:t>
          </a:r>
          <a:endParaRPr lang="fr-CA" sz="1500" b="1" kern="1200" dirty="0"/>
        </a:p>
      </dsp:txBody>
      <dsp:txXfrm>
        <a:off x="1362737" y="435004"/>
        <a:ext cx="1678471" cy="521433"/>
      </dsp:txXfrm>
    </dsp:sp>
    <dsp:sp modelId="{3518CBCB-9376-4A8B-B175-C422E15E179B}">
      <dsp:nvSpPr>
        <dsp:cNvPr id="0" name=""/>
        <dsp:cNvSpPr/>
      </dsp:nvSpPr>
      <dsp:spPr>
        <a:xfrm>
          <a:off x="1334529" y="1056878"/>
          <a:ext cx="1734887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500" b="1" kern="1200" dirty="0" smtClean="0"/>
            <a:t>Exigences des parties prenantes</a:t>
          </a:r>
          <a:endParaRPr lang="fr-CA" sz="1500" b="1" kern="1200" dirty="0"/>
        </a:p>
      </dsp:txBody>
      <dsp:txXfrm>
        <a:off x="1362737" y="1085086"/>
        <a:ext cx="1678471" cy="521433"/>
      </dsp:txXfrm>
    </dsp:sp>
    <dsp:sp modelId="{D6359B16-6939-491E-B9CC-43AEC2CFFB01}">
      <dsp:nvSpPr>
        <dsp:cNvPr id="0" name=""/>
        <dsp:cNvSpPr/>
      </dsp:nvSpPr>
      <dsp:spPr>
        <a:xfrm>
          <a:off x="1334529" y="1706959"/>
          <a:ext cx="1734887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500" b="1" kern="1200" dirty="0" smtClean="0"/>
            <a:t>Exigence(s) fonctionnelle(s)</a:t>
          </a:r>
          <a:endParaRPr lang="fr-CA" sz="1500" b="1" kern="1200" dirty="0"/>
        </a:p>
      </dsp:txBody>
      <dsp:txXfrm>
        <a:off x="1362737" y="1735167"/>
        <a:ext cx="1678471" cy="521433"/>
      </dsp:txXfrm>
    </dsp:sp>
    <dsp:sp modelId="{88E05585-D794-4082-84F1-1CE4834ED881}">
      <dsp:nvSpPr>
        <dsp:cNvPr id="0" name=""/>
        <dsp:cNvSpPr/>
      </dsp:nvSpPr>
      <dsp:spPr>
        <a:xfrm>
          <a:off x="1334529" y="2357040"/>
          <a:ext cx="1734887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500" b="1" kern="1200" dirty="0" smtClean="0"/>
            <a:t>Exigence(s) non-fonctionnelle(s)</a:t>
          </a:r>
          <a:endParaRPr lang="fr-CA" sz="1500" b="1" kern="1200" dirty="0"/>
        </a:p>
      </dsp:txBody>
      <dsp:txXfrm>
        <a:off x="1362737" y="2385248"/>
        <a:ext cx="1678471" cy="521433"/>
      </dsp:txXfrm>
    </dsp:sp>
    <dsp:sp modelId="{8129C7F5-5A92-4261-A081-4A82FD8F5E8E}">
      <dsp:nvSpPr>
        <dsp:cNvPr id="0" name=""/>
        <dsp:cNvSpPr/>
      </dsp:nvSpPr>
      <dsp:spPr>
        <a:xfrm>
          <a:off x="1334529" y="3007121"/>
          <a:ext cx="1734887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500" b="1" kern="1200" dirty="0" smtClean="0"/>
            <a:t>Exigences de transition</a:t>
          </a:r>
          <a:endParaRPr lang="fr-CA" sz="1500" b="1" kern="1200" dirty="0"/>
        </a:p>
      </dsp:txBody>
      <dsp:txXfrm>
        <a:off x="1362737" y="3035329"/>
        <a:ext cx="1678471" cy="521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912-F2D2-48BE-B236-9F3B1C33AC54}">
      <dsp:nvSpPr>
        <dsp:cNvPr id="0" name=""/>
        <dsp:cNvSpPr/>
      </dsp:nvSpPr>
      <dsp:spPr>
        <a:xfrm>
          <a:off x="0" y="0"/>
          <a:ext cx="2669058" cy="40640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936A4-75DA-4E3B-B361-C0CFD8A5045E}">
      <dsp:nvSpPr>
        <dsp:cNvPr id="0" name=""/>
        <dsp:cNvSpPr/>
      </dsp:nvSpPr>
      <dsp:spPr>
        <a:xfrm>
          <a:off x="1334529" y="406796"/>
          <a:ext cx="1734887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500" b="1" kern="1200" dirty="0" smtClean="0"/>
            <a:t>Besoins d’affaires</a:t>
          </a:r>
          <a:endParaRPr lang="fr-CA" sz="1500" b="1" kern="1200" dirty="0"/>
        </a:p>
      </dsp:txBody>
      <dsp:txXfrm>
        <a:off x="1362737" y="435004"/>
        <a:ext cx="1678471" cy="521433"/>
      </dsp:txXfrm>
    </dsp:sp>
    <dsp:sp modelId="{3518CBCB-9376-4A8B-B175-C422E15E179B}">
      <dsp:nvSpPr>
        <dsp:cNvPr id="0" name=""/>
        <dsp:cNvSpPr/>
      </dsp:nvSpPr>
      <dsp:spPr>
        <a:xfrm>
          <a:off x="1334529" y="1056878"/>
          <a:ext cx="1734887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500" b="1" kern="1200" dirty="0" smtClean="0"/>
            <a:t>Exigences des parties prenantes</a:t>
          </a:r>
          <a:endParaRPr lang="fr-CA" sz="1500" b="1" kern="1200" dirty="0"/>
        </a:p>
      </dsp:txBody>
      <dsp:txXfrm>
        <a:off x="1362737" y="1085086"/>
        <a:ext cx="1678471" cy="521433"/>
      </dsp:txXfrm>
    </dsp:sp>
    <dsp:sp modelId="{D6359B16-6939-491E-B9CC-43AEC2CFFB01}">
      <dsp:nvSpPr>
        <dsp:cNvPr id="0" name=""/>
        <dsp:cNvSpPr/>
      </dsp:nvSpPr>
      <dsp:spPr>
        <a:xfrm>
          <a:off x="1334529" y="1706959"/>
          <a:ext cx="1734887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500" b="1" kern="1200" dirty="0" smtClean="0"/>
            <a:t>Exigence(s) fonctionnelle(s)</a:t>
          </a:r>
          <a:endParaRPr lang="fr-CA" sz="1500" b="1" kern="1200" dirty="0"/>
        </a:p>
      </dsp:txBody>
      <dsp:txXfrm>
        <a:off x="1362737" y="1735167"/>
        <a:ext cx="1678471" cy="521433"/>
      </dsp:txXfrm>
    </dsp:sp>
    <dsp:sp modelId="{88E05585-D794-4082-84F1-1CE4834ED881}">
      <dsp:nvSpPr>
        <dsp:cNvPr id="0" name=""/>
        <dsp:cNvSpPr/>
      </dsp:nvSpPr>
      <dsp:spPr>
        <a:xfrm>
          <a:off x="1334529" y="2357040"/>
          <a:ext cx="1734887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500" b="1" kern="1200" dirty="0" smtClean="0"/>
            <a:t>Exigence(s) non-fonctionnelle(s)</a:t>
          </a:r>
          <a:endParaRPr lang="fr-CA" sz="1500" b="1" kern="1200" dirty="0"/>
        </a:p>
      </dsp:txBody>
      <dsp:txXfrm>
        <a:off x="1362737" y="2385248"/>
        <a:ext cx="1678471" cy="521433"/>
      </dsp:txXfrm>
    </dsp:sp>
    <dsp:sp modelId="{8129C7F5-5A92-4261-A081-4A82FD8F5E8E}">
      <dsp:nvSpPr>
        <dsp:cNvPr id="0" name=""/>
        <dsp:cNvSpPr/>
      </dsp:nvSpPr>
      <dsp:spPr>
        <a:xfrm>
          <a:off x="1334529" y="3007121"/>
          <a:ext cx="1734887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500" b="1" kern="1200" dirty="0" smtClean="0"/>
            <a:t>Exigences de transition</a:t>
          </a:r>
          <a:endParaRPr lang="fr-CA" sz="1500" b="1" kern="1200" dirty="0"/>
        </a:p>
      </dsp:txBody>
      <dsp:txXfrm>
        <a:off x="1362737" y="3035329"/>
        <a:ext cx="1678471" cy="521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37A6-DEFE-4B92-ABFD-68B1E43EC731}" type="datetimeFigureOut">
              <a:rPr lang="fr-CA" smtClean="0"/>
              <a:t>2018-01-09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F6DE6-BAEA-4859-A740-61182BD5385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64271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D75C7-2CC0-44C4-B5F0-F719FFD321CB}" type="datetimeFigureOut">
              <a:rPr lang="fr-CA" smtClean="0"/>
              <a:t>2018-01-09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E6B98-55C6-48DC-8BBD-F1C829CA5E6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203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67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3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90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706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Renforcer</a:t>
            </a:r>
            <a:r>
              <a:rPr lang="fr-CA" baseline="0" dirty="0" smtClean="0"/>
              <a:t> l’importance du métier de l’analyste d’affaires .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197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393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A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1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49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59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4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9972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64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417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06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700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5526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387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4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2269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65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775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2691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0259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A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985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978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7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82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508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498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1" dirty="0" smtClean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0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530282" y="5539926"/>
            <a:ext cx="2226622" cy="24622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rIns="72000" bIns="0">
            <a:spAutoFit/>
          </a:bodyPr>
          <a:lstStyle>
            <a:lvl1pPr marL="0" indent="0">
              <a:buNone/>
              <a:defRPr b="0" i="0" cap="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ENTREZ VOTRE NOM</a:t>
            </a:r>
            <a:endParaRPr lang="fr-CA" noProof="0" dirty="0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530828" y="1573968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1</a:t>
            </a:r>
            <a:endParaRPr lang="fr-CA" noProof="0" dirty="0"/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530828" y="2296386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2</a:t>
            </a:r>
            <a:endParaRPr lang="fr-CA" noProof="0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4" hasCustomPrompt="1"/>
          </p:nvPr>
        </p:nvSpPr>
        <p:spPr>
          <a:xfrm>
            <a:off x="530828" y="3015486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3</a:t>
            </a:r>
            <a:endParaRPr lang="fr-CA" noProof="0" dirty="0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>
          <a:xfrm>
            <a:off x="530282" y="5867400"/>
            <a:ext cx="1810483" cy="24622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rIns="72000" bIns="0">
            <a:spAutoFit/>
          </a:bodyPr>
          <a:lstStyle>
            <a:lvl1pPr marL="0" indent="0">
              <a:buNone/>
              <a:defRPr b="0" i="0" cap="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ENTREZ LA DATE</a:t>
            </a:r>
            <a:endParaRPr lang="fr-CA" noProof="0" dirty="0"/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529908" y="3858032"/>
            <a:ext cx="3515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400" b="0" i="0" cap="none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Nom du service/direction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3500133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C1DD430D-84AE-4F8B-A5F5-29897F4BB298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096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34" y="1615279"/>
            <a:ext cx="4902666" cy="434042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406" y="1615279"/>
            <a:ext cx="2885265" cy="434042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F9CA37E4-9C64-499F-8783-DCE6C56D8094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C6B1FF6-39B9-40F5-8B67-33C6354A3D4F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C5B4E3">
                  <a:shade val="75000"/>
                </a:srgbClr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35406" y="530087"/>
            <a:ext cx="8075194" cy="1085192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9312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5407" y="2387754"/>
            <a:ext cx="8062494" cy="35513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408" y="1531262"/>
            <a:ext cx="8062494" cy="57967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5DBA4D01-D843-422F-89E8-C18613ED3698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535414" y="533400"/>
            <a:ext cx="8063298" cy="94404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569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405" y="1451520"/>
            <a:ext cx="8071123" cy="4511131"/>
          </a:xfrm>
        </p:spPr>
        <p:txBody>
          <a:bodyPr anchor="ctr"/>
          <a:lstStyle>
            <a:lvl1pPr marL="0" indent="0" algn="ctr">
              <a:buNone/>
              <a:defRPr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noProof="0" dirty="0" smtClean="0"/>
              <a:t>CLICK TO EDIT MASTER SUBTITLE STYLE</a:t>
            </a:r>
            <a:endParaRPr lang="fr-C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457200"/>
            <a:fld id="{AF88E988-FB04-AB4E-BE5A-59F242AF7F7A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527424" y="533982"/>
            <a:ext cx="8159375" cy="917538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57014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84235027-0671-4413-8EFA-B110AAB4DACF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525930" y="533108"/>
            <a:ext cx="8085159" cy="99170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None/>
              <a:defRPr/>
            </a:lvl1pPr>
            <a:lvl2pPr marL="357187" indent="0">
              <a:buNone/>
              <a:defRPr/>
            </a:lvl2pPr>
            <a:lvl3pPr marL="715962" indent="0">
              <a:buNone/>
              <a:defRPr/>
            </a:lvl3pPr>
            <a:lvl4pPr marL="1073150" indent="0">
              <a:buNone/>
              <a:defRPr/>
            </a:lvl4pPr>
            <a:lvl5pPr marL="1430337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97485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0D3BA0E7-B97D-46B0-9081-62A3A1A788A2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0253" y="6276631"/>
            <a:ext cx="2895600" cy="161938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fr-CA" smtClean="0">
                <a:solidFill>
                  <a:srgbClr val="000000"/>
                </a:solidFill>
              </a:rPr>
              <a:t>Inspire du BABOK 2.0 IIBA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529420" y="533108"/>
            <a:ext cx="8085159" cy="1026264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879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5406" y="535297"/>
            <a:ext cx="8074612" cy="5420408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fr-FR" dirty="0" smtClean="0"/>
              <a:t>Cliquez pour modifier le style du titre</a:t>
            </a:r>
            <a:endParaRPr lang="fr-CA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406" y="535297"/>
            <a:ext cx="8131516" cy="699184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B0B3BDBD-868A-4329-A236-A2FB8FB666B4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91AF2B4D-6B12-4EDF-87BB-2B55CECB6611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96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406" y="1862066"/>
            <a:ext cx="3960394" cy="41763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2066"/>
            <a:ext cx="3961818" cy="41763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0DA4ECD7-78AB-44AF-A15E-A14CD33A8B2B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 hasCustomPrompt="1"/>
          </p:nvPr>
        </p:nvSpPr>
        <p:spPr>
          <a:xfrm>
            <a:off x="535406" y="536598"/>
            <a:ext cx="8151394" cy="96578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90447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406" y="1596783"/>
            <a:ext cx="3889122" cy="629582"/>
          </a:xfrm>
        </p:spPr>
        <p:txBody>
          <a:bodyPr anchor="t">
            <a:no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406" y="2226365"/>
            <a:ext cx="3889122" cy="371255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23264" y="1596783"/>
            <a:ext cx="3890649" cy="629582"/>
          </a:xfrm>
        </p:spPr>
        <p:txBody>
          <a:bodyPr anchor="t">
            <a:no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3264" y="2226365"/>
            <a:ext cx="3890649" cy="371255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5B657B69-032F-4792-9464-E09C28139B1B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00253" y="6276631"/>
            <a:ext cx="2895600" cy="161938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fr-CA" smtClean="0">
                <a:solidFill>
                  <a:srgbClr val="000000"/>
                </a:solidFill>
              </a:rPr>
              <a:t>Inspire du BABOK 2.0 IIBA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>
          <a:xfrm>
            <a:off x="535406" y="543339"/>
            <a:ext cx="8078507" cy="1053444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46276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3E618B44-036A-46B4-8E06-C6BA0223FB5C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457200" y="539329"/>
            <a:ext cx="8229600" cy="113858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3737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530134" y="5539926"/>
            <a:ext cx="2226622" cy="221599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rIns="72000" bIns="0">
            <a:spAutoFit/>
          </a:bodyPr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ENTREZ VOTRE NOM</a:t>
            </a:r>
            <a:endParaRPr lang="fr-CA" noProof="0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>
          <a:xfrm>
            <a:off x="530134" y="5867400"/>
            <a:ext cx="1810611" cy="221599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rIns="72000" bIns="0">
            <a:spAutoFit/>
          </a:bodyPr>
          <a:lstStyle>
            <a:lvl1pPr marL="0" indent="0">
              <a:buNone/>
              <a:defRPr sz="1600" b="0" i="0" cap="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ENTREZ LA DATE</a:t>
            </a:r>
            <a:endParaRPr lang="fr-CA" noProof="0" dirty="0"/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530828" y="1573968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1</a:t>
            </a:r>
            <a:endParaRPr lang="fr-CA" noProof="0" dirty="0"/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530828" y="2296386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2</a:t>
            </a:r>
            <a:endParaRPr lang="fr-CA" noProof="0" dirty="0"/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4" hasCustomPrompt="1"/>
          </p:nvPr>
        </p:nvSpPr>
        <p:spPr>
          <a:xfrm>
            <a:off x="530828" y="3015486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3</a:t>
            </a:r>
            <a:endParaRPr lang="fr-CA" noProof="0" dirty="0"/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529908" y="3858032"/>
            <a:ext cx="3515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400" b="0" i="0" cap="none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Nom du service/direction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396761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C1DD430D-84AE-4F8B-A5F5-29897F4BB298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1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34" y="1615279"/>
            <a:ext cx="4902666" cy="434042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406" y="1615279"/>
            <a:ext cx="2885265" cy="434042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F9CA37E4-9C64-499F-8783-DCE6C56D8094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C6B1FF6-39B9-40F5-8B67-33C6354A3D4F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C5B4E3">
                  <a:shade val="75000"/>
                </a:srgbClr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35406" y="530087"/>
            <a:ext cx="8075194" cy="1085192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13903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5407" y="2387754"/>
            <a:ext cx="8062494" cy="35513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408" y="1531262"/>
            <a:ext cx="8062494" cy="57967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5DBA4D01-D843-422F-89E8-C18613ED3698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535414" y="533400"/>
            <a:ext cx="8063298" cy="94404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544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405" y="1451520"/>
            <a:ext cx="8071123" cy="4511131"/>
          </a:xfrm>
        </p:spPr>
        <p:txBody>
          <a:bodyPr anchor="ctr"/>
          <a:lstStyle>
            <a:lvl1pPr marL="0" indent="0" algn="ctr">
              <a:buNone/>
              <a:defRPr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noProof="0" dirty="0" smtClean="0"/>
              <a:t>CLICK TO EDIT MASTER SUBTITLE STYLE</a:t>
            </a:r>
            <a:endParaRPr lang="fr-C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457200"/>
            <a:fld id="{AF88E988-FB04-AB4E-BE5A-59F242AF7F7A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527424" y="533982"/>
            <a:ext cx="8159375" cy="917538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26944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84235027-0671-4413-8EFA-B110AAB4DACF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525930" y="533108"/>
            <a:ext cx="8085159" cy="99170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None/>
              <a:defRPr/>
            </a:lvl1pPr>
            <a:lvl2pPr marL="357187" indent="0">
              <a:buNone/>
              <a:defRPr/>
            </a:lvl2pPr>
            <a:lvl3pPr marL="715962" indent="0">
              <a:buNone/>
              <a:defRPr/>
            </a:lvl3pPr>
            <a:lvl4pPr marL="1073150" indent="0">
              <a:buNone/>
              <a:defRPr/>
            </a:lvl4pPr>
            <a:lvl5pPr marL="1430337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4844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0D3BA0E7-B97D-46B0-9081-62A3A1A788A2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529420" y="533108"/>
            <a:ext cx="8085159" cy="1026264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2389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5406" y="535297"/>
            <a:ext cx="8074612" cy="5420408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fr-FR" dirty="0" smtClean="0"/>
              <a:t>Cliquez pour modifier le style du titre</a:t>
            </a:r>
            <a:endParaRPr lang="fr-CA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406" y="535297"/>
            <a:ext cx="8131516" cy="699184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B0B3BDBD-868A-4329-A236-A2FB8FB666B4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91AF2B4D-6B12-4EDF-87BB-2B55CECB6611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92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406" y="1862066"/>
            <a:ext cx="3960394" cy="41763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2066"/>
            <a:ext cx="3961818" cy="41763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0DA4ECD7-78AB-44AF-A15E-A14CD33A8B2B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 hasCustomPrompt="1"/>
          </p:nvPr>
        </p:nvSpPr>
        <p:spPr>
          <a:xfrm>
            <a:off x="535406" y="536598"/>
            <a:ext cx="8151394" cy="96578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4302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406" y="1596783"/>
            <a:ext cx="3889122" cy="629582"/>
          </a:xfrm>
        </p:spPr>
        <p:txBody>
          <a:bodyPr anchor="t">
            <a:no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406" y="2226365"/>
            <a:ext cx="3889122" cy="371255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23264" y="1596783"/>
            <a:ext cx="3890649" cy="629582"/>
          </a:xfrm>
        </p:spPr>
        <p:txBody>
          <a:bodyPr anchor="t">
            <a:no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3264" y="2226365"/>
            <a:ext cx="3890649" cy="371255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5B657B69-032F-4792-9464-E09C28139B1B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77007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3E618B44-036A-46B4-8E06-C6BA0223FB5C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457200" y="539329"/>
            <a:ext cx="8229600" cy="113858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44659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405" y="1451520"/>
            <a:ext cx="8071123" cy="4511131"/>
          </a:xfrm>
        </p:spPr>
        <p:txBody>
          <a:bodyPr anchor="ctr"/>
          <a:lstStyle>
            <a:lvl1pPr marL="0" indent="0" algn="ctr">
              <a:buNone/>
              <a:defRPr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noProof="0" dirty="0" smtClean="0"/>
              <a:t>CLICK TO EDIT MASTER SUBTITLE STYLE</a:t>
            </a:r>
            <a:endParaRPr lang="fr-C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457200"/>
            <a:fld id="{AF88E988-FB04-AB4E-BE5A-59F242AF7F7A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527424" y="533982"/>
            <a:ext cx="8159375" cy="917538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92582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C1DD430D-84AE-4F8B-A5F5-29897F4BB298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21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34" y="1615279"/>
            <a:ext cx="4902666" cy="434042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406" y="1615279"/>
            <a:ext cx="2885265" cy="434042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F9CA37E4-9C64-499F-8783-DCE6C56D8094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C6B1FF6-39B9-40F5-8B67-33C6354A3D4F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C5B4E3">
                  <a:shade val="75000"/>
                </a:srgbClr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35406" y="530087"/>
            <a:ext cx="8075194" cy="1085192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24914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5407" y="2387754"/>
            <a:ext cx="8062494" cy="35513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408" y="1531262"/>
            <a:ext cx="8062494" cy="57967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5DBA4D01-D843-422F-89E8-C18613ED3698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535414" y="533400"/>
            <a:ext cx="8063298" cy="94404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6080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530282" y="5539926"/>
            <a:ext cx="2226622" cy="24622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rIns="72000" bIns="0">
            <a:spAutoFit/>
          </a:bodyPr>
          <a:lstStyle>
            <a:lvl1pPr marL="0" indent="0">
              <a:buNone/>
              <a:defRPr b="0" i="0" cap="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ENTREZ VOTRE NOM</a:t>
            </a:r>
            <a:endParaRPr lang="fr-CA" noProof="0" dirty="0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530828" y="1573968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1</a:t>
            </a:r>
            <a:endParaRPr lang="fr-CA" noProof="0" dirty="0"/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530828" y="2296386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2</a:t>
            </a:r>
            <a:endParaRPr lang="fr-CA" noProof="0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4" hasCustomPrompt="1"/>
          </p:nvPr>
        </p:nvSpPr>
        <p:spPr>
          <a:xfrm>
            <a:off x="530828" y="3015486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3</a:t>
            </a:r>
            <a:endParaRPr lang="fr-CA" noProof="0" dirty="0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>
          <a:xfrm>
            <a:off x="530282" y="5867400"/>
            <a:ext cx="1810483" cy="24622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rIns="72000" bIns="0">
            <a:spAutoFit/>
          </a:bodyPr>
          <a:lstStyle>
            <a:lvl1pPr marL="0" indent="0">
              <a:buNone/>
              <a:defRPr b="0" i="0" cap="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ENTREZ LA DATE</a:t>
            </a:r>
            <a:endParaRPr lang="fr-CA" noProof="0" dirty="0"/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529908" y="3858032"/>
            <a:ext cx="3515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400" b="0" i="0" cap="none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Nom du service/direction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2148098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405" y="1451520"/>
            <a:ext cx="8071123" cy="4511131"/>
          </a:xfrm>
        </p:spPr>
        <p:txBody>
          <a:bodyPr anchor="ctr"/>
          <a:lstStyle>
            <a:lvl1pPr marL="0" indent="0" algn="ctr">
              <a:buNone/>
              <a:defRPr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noProof="0" dirty="0" smtClean="0"/>
              <a:t>CLICK TO EDIT MASTER SUBTITLE STYLE</a:t>
            </a:r>
            <a:endParaRPr lang="fr-C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457200"/>
            <a:fld id="{AF88E988-FB04-AB4E-BE5A-59F242AF7F7A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527424" y="533982"/>
            <a:ext cx="8159375" cy="917538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30390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84235027-0671-4413-8EFA-B110AAB4DACF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525930" y="533108"/>
            <a:ext cx="8085159" cy="99170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None/>
              <a:defRPr/>
            </a:lvl1pPr>
            <a:lvl2pPr marL="357187" indent="0">
              <a:buNone/>
              <a:defRPr/>
            </a:lvl2pPr>
            <a:lvl3pPr marL="715962" indent="0">
              <a:buNone/>
              <a:defRPr/>
            </a:lvl3pPr>
            <a:lvl4pPr marL="1073150" indent="0">
              <a:buNone/>
              <a:defRPr/>
            </a:lvl4pPr>
            <a:lvl5pPr marL="1430337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3100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0D3BA0E7-B97D-46B0-9081-62A3A1A788A2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0253" y="6276631"/>
            <a:ext cx="2895600" cy="161938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fr-CA" dirty="0" smtClean="0">
                <a:solidFill>
                  <a:srgbClr val="000000"/>
                </a:solidFill>
              </a:rPr>
              <a:t>Inspire du BABOK 2.0 IIBA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529420" y="533108"/>
            <a:ext cx="8085159" cy="1026264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169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5406" y="535297"/>
            <a:ext cx="8074612" cy="5420408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fr-FR" dirty="0" smtClean="0"/>
              <a:t>Cliquez pour modifier le style du titre</a:t>
            </a:r>
            <a:endParaRPr lang="fr-CA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406" y="535297"/>
            <a:ext cx="8131516" cy="699184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B0B3BDBD-868A-4329-A236-A2FB8FB666B4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91AF2B4D-6B12-4EDF-87BB-2B55CECB6611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998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406" y="1862066"/>
            <a:ext cx="3960394" cy="41763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2066"/>
            <a:ext cx="3961818" cy="41763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0DA4ECD7-78AB-44AF-A15E-A14CD33A8B2B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 hasCustomPrompt="1"/>
          </p:nvPr>
        </p:nvSpPr>
        <p:spPr>
          <a:xfrm>
            <a:off x="535406" y="536598"/>
            <a:ext cx="8151394" cy="96578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3866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406" y="1596783"/>
            <a:ext cx="3889122" cy="629582"/>
          </a:xfrm>
        </p:spPr>
        <p:txBody>
          <a:bodyPr anchor="t">
            <a:no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406" y="2226365"/>
            <a:ext cx="3889122" cy="371255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23264" y="1596783"/>
            <a:ext cx="3890649" cy="629582"/>
          </a:xfrm>
        </p:spPr>
        <p:txBody>
          <a:bodyPr anchor="t">
            <a:no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3264" y="2226365"/>
            <a:ext cx="3890649" cy="371255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5B657B69-032F-4792-9464-E09C28139B1B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00253" y="6276631"/>
            <a:ext cx="2895600" cy="161938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fr-CA" dirty="0" smtClean="0">
                <a:solidFill>
                  <a:srgbClr val="000000"/>
                </a:solidFill>
              </a:rPr>
              <a:t>Inspire du BABOK 2.0 IIBA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>
          <a:xfrm>
            <a:off x="535406" y="543339"/>
            <a:ext cx="8078507" cy="1053444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33277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84235027-0671-4413-8EFA-B110AAB4DACF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525930" y="533108"/>
            <a:ext cx="8085159" cy="99170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None/>
              <a:defRPr/>
            </a:lvl1pPr>
            <a:lvl2pPr marL="357187" indent="0">
              <a:buNone/>
              <a:defRPr/>
            </a:lvl2pPr>
            <a:lvl3pPr marL="715962" indent="0">
              <a:buNone/>
              <a:defRPr/>
            </a:lvl3pPr>
            <a:lvl4pPr marL="1073150" indent="0">
              <a:buNone/>
              <a:defRPr/>
            </a:lvl4pPr>
            <a:lvl5pPr marL="1430337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039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3E618B44-036A-46B4-8E06-C6BA0223FB5C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457200" y="539329"/>
            <a:ext cx="8229600" cy="113858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74110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C1DD430D-84AE-4F8B-A5F5-29897F4BB298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71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34" y="1615279"/>
            <a:ext cx="4902666" cy="434042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406" y="1615279"/>
            <a:ext cx="2885265" cy="434042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F9CA37E4-9C64-499F-8783-DCE6C56D8094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C6B1FF6-39B9-40F5-8B67-33C6354A3D4F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C5B4E3">
                  <a:shade val="75000"/>
                </a:srgbClr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35406" y="530087"/>
            <a:ext cx="8075194" cy="1085192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94105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5407" y="2387754"/>
            <a:ext cx="8062494" cy="35513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408" y="1531262"/>
            <a:ext cx="8062494" cy="57967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5DBA4D01-D843-422F-89E8-C18613ED3698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535414" y="533400"/>
            <a:ext cx="8063298" cy="94404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2436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530282" y="5539926"/>
            <a:ext cx="2226622" cy="24622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rIns="72000" bIns="0">
            <a:spAutoFit/>
          </a:bodyPr>
          <a:lstStyle>
            <a:lvl1pPr marL="0" indent="0">
              <a:buNone/>
              <a:defRPr b="0" i="0" cap="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ENTREZ VOTRE NOM</a:t>
            </a:r>
            <a:endParaRPr lang="fr-CA" noProof="0" dirty="0"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530828" y="1573968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1</a:t>
            </a:r>
            <a:endParaRPr lang="fr-CA" noProof="0" dirty="0"/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530828" y="2296386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2</a:t>
            </a:r>
            <a:endParaRPr lang="fr-CA" noProof="0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4" hasCustomPrompt="1"/>
          </p:nvPr>
        </p:nvSpPr>
        <p:spPr>
          <a:xfrm>
            <a:off x="530828" y="3015486"/>
            <a:ext cx="3926199" cy="64633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 fontAlgn="ctr">
              <a:lnSpc>
                <a:spcPct val="100000"/>
              </a:lnSpc>
              <a:spcBef>
                <a:spcPts val="0"/>
              </a:spcBef>
              <a:buNone/>
              <a:defRPr sz="4200" b="1" i="0" cap="all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TITRE LIGNE 3</a:t>
            </a:r>
            <a:endParaRPr lang="fr-CA" noProof="0" dirty="0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>
          <a:xfrm>
            <a:off x="530282" y="5867400"/>
            <a:ext cx="1810483" cy="246221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rIns="72000" bIns="0">
            <a:spAutoFit/>
          </a:bodyPr>
          <a:lstStyle>
            <a:lvl1pPr marL="0" indent="0">
              <a:buNone/>
              <a:defRPr b="0" i="0" cap="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ENTREZ LA DATE</a:t>
            </a:r>
            <a:endParaRPr lang="fr-CA" noProof="0" dirty="0"/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529908" y="3858032"/>
            <a:ext cx="3515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36000" tIns="0" bIns="0" anchor="ctr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400" b="0" i="0" cap="none" baseline="0">
                <a:solidFill>
                  <a:srgbClr val="003C7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noProof="0" dirty="0" smtClean="0"/>
              <a:t>Nom du service/direction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3128279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405" y="1451520"/>
            <a:ext cx="8071123" cy="4511131"/>
          </a:xfrm>
        </p:spPr>
        <p:txBody>
          <a:bodyPr anchor="ctr"/>
          <a:lstStyle>
            <a:lvl1pPr marL="0" indent="0" algn="ctr">
              <a:buNone/>
              <a:defRPr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noProof="0" dirty="0" smtClean="0"/>
              <a:t>CLICK TO EDIT MASTER SUBTITLE STYLE</a:t>
            </a:r>
            <a:endParaRPr lang="fr-CA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457200"/>
            <a:fld id="{AF88E988-FB04-AB4E-BE5A-59F242AF7F7A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527424" y="533982"/>
            <a:ext cx="8159375" cy="917538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39259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84235027-0671-4413-8EFA-B110AAB4DACF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525930" y="533108"/>
            <a:ext cx="8085159" cy="99170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 marL="0" indent="0">
              <a:buNone/>
              <a:defRPr/>
            </a:lvl1pPr>
            <a:lvl2pPr marL="357187" indent="0">
              <a:buNone/>
              <a:defRPr/>
            </a:lvl2pPr>
            <a:lvl3pPr marL="715962" indent="0">
              <a:buNone/>
              <a:defRPr/>
            </a:lvl3pPr>
            <a:lvl4pPr marL="1073150" indent="0">
              <a:buNone/>
              <a:defRPr/>
            </a:lvl4pPr>
            <a:lvl5pPr marL="1430337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42455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0D3BA0E7-B97D-46B0-9081-62A3A1A788A2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0253" y="6276631"/>
            <a:ext cx="2895600" cy="161938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fr-CA" dirty="0" smtClean="0">
                <a:solidFill>
                  <a:srgbClr val="000000"/>
                </a:solidFill>
              </a:rPr>
              <a:t>Inspire du BABOK 2.0 IIBA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529420" y="533108"/>
            <a:ext cx="8085159" cy="1026264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71511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5406" y="535297"/>
            <a:ext cx="8074612" cy="5420408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fr-FR" dirty="0" smtClean="0"/>
              <a:t>Cliquez pour modifier le style du titre</a:t>
            </a:r>
            <a:endParaRPr lang="fr-CA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406" y="535297"/>
            <a:ext cx="8131516" cy="699184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B0B3BDBD-868A-4329-A236-A2FB8FB666B4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91AF2B4D-6B12-4EDF-87BB-2B55CECB6611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1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406" y="1862066"/>
            <a:ext cx="3960394" cy="41763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2066"/>
            <a:ext cx="3961818" cy="41763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0DA4ECD7-78AB-44AF-A15E-A14CD33A8B2B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 hasCustomPrompt="1"/>
          </p:nvPr>
        </p:nvSpPr>
        <p:spPr>
          <a:xfrm>
            <a:off x="535406" y="536598"/>
            <a:ext cx="8151394" cy="96578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01086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0D3BA0E7-B97D-46B0-9081-62A3A1A788A2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529420" y="533108"/>
            <a:ext cx="8085159" cy="1026264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6778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406" y="1596783"/>
            <a:ext cx="3889122" cy="629582"/>
          </a:xfrm>
        </p:spPr>
        <p:txBody>
          <a:bodyPr anchor="t">
            <a:no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406" y="2226365"/>
            <a:ext cx="3889122" cy="371255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23264" y="1596783"/>
            <a:ext cx="3890649" cy="629582"/>
          </a:xfrm>
        </p:spPr>
        <p:txBody>
          <a:bodyPr anchor="t">
            <a:no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3264" y="2226365"/>
            <a:ext cx="3890649" cy="371255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5B657B69-032F-4792-9464-E09C28139B1B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00253" y="6276631"/>
            <a:ext cx="2895600" cy="161938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fr-CA" dirty="0" smtClean="0">
                <a:solidFill>
                  <a:srgbClr val="000000"/>
                </a:solidFill>
              </a:rPr>
              <a:t>Inspire du BABOK 2.0 IIBA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>
          <a:xfrm>
            <a:off x="535406" y="543339"/>
            <a:ext cx="8078507" cy="1053444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98783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3E618B44-036A-46B4-8E06-C6BA0223FB5C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457200" y="539329"/>
            <a:ext cx="8229600" cy="113858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79631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C1DD430D-84AE-4F8B-A5F5-29897F4BB298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36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34" y="1615279"/>
            <a:ext cx="4902666" cy="434042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406" y="1615279"/>
            <a:ext cx="2885265" cy="434042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F9CA37E4-9C64-499F-8783-DCE6C56D8094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C6B1FF6-39B9-40F5-8B67-33C6354A3D4F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C5B4E3">
                  <a:shade val="75000"/>
                </a:srgbClr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35406" y="530087"/>
            <a:ext cx="8075194" cy="1085192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47109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5407" y="2387754"/>
            <a:ext cx="8062494" cy="35513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5408" y="1531262"/>
            <a:ext cx="8062494" cy="57967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5DBA4D01-D843-422F-89E8-C18613ED3698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535414" y="533400"/>
            <a:ext cx="8063298" cy="94404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44379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29420" y="1450800"/>
            <a:ext cx="8085159" cy="627611"/>
          </a:xfrm>
        </p:spPr>
        <p:txBody>
          <a:bodyPr>
            <a:noAutofit/>
          </a:bodyPr>
          <a:lstStyle>
            <a:lvl1pPr marL="0" indent="0">
              <a:buNone/>
              <a:defRPr sz="1800" b="1" i="0" baseline="0">
                <a:latin typeface="Arial"/>
                <a:cs typeface="Arial"/>
              </a:defRPr>
            </a:lvl1pPr>
            <a:lvl2pPr marL="457200" indent="0">
              <a:buNone/>
              <a:defRPr sz="1400" b="0" i="0">
                <a:latin typeface="Arial"/>
                <a:cs typeface="Arial"/>
              </a:defRPr>
            </a:lvl2pPr>
            <a:lvl3pPr marL="914400" indent="0">
              <a:buNone/>
              <a:defRPr sz="1400" b="0" i="0">
                <a:latin typeface="Arial"/>
                <a:cs typeface="Arial"/>
              </a:defRPr>
            </a:lvl3pPr>
            <a:lvl4pPr marL="1371600" indent="0">
              <a:buNone/>
              <a:defRPr sz="1400" b="0" i="0">
                <a:latin typeface="Arial"/>
                <a:cs typeface="Arial"/>
              </a:defRPr>
            </a:lvl4pPr>
            <a:lvl5pPr marL="1828800" indent="0">
              <a:buNone/>
              <a:defRPr sz="1400" b="0" i="0">
                <a:latin typeface="Arial"/>
                <a:cs typeface="Arial"/>
              </a:defRPr>
            </a:lvl5pPr>
          </a:lstStyle>
          <a:p>
            <a:pPr lvl="0"/>
            <a:r>
              <a:rPr lang="fr-CA" noProof="0" dirty="0" smtClean="0"/>
              <a:t>CLIQUER POUR AJOUTER DU TEXTE</a:t>
            </a:r>
            <a:endParaRPr lang="fr-CA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962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1E40ABDE-5608-9E44-B98B-94757DCF7DB6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6809" y="6276631"/>
            <a:ext cx="2895600" cy="161938"/>
          </a:xfrm>
          <a:prstGeom prst="rect">
            <a:avLst/>
          </a:prstGeom>
        </p:spPr>
        <p:txBody>
          <a:bodyPr/>
          <a:lstStyle/>
          <a:p>
            <a:pPr defTabSz="457200"/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962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29420" y="2078038"/>
            <a:ext cx="8085159" cy="386556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357187" indent="0">
              <a:buFont typeface="Arial" panose="020B0604020202020204" pitchFamily="34" charset="0"/>
              <a:buNone/>
              <a:defRPr/>
            </a:lvl2pPr>
            <a:lvl3pPr marL="715962" indent="0">
              <a:buFont typeface="Arial" panose="020B0604020202020204" pitchFamily="34" charset="0"/>
              <a:buNone/>
              <a:defRPr/>
            </a:lvl3pPr>
            <a:lvl4pPr marL="1073150" indent="0">
              <a:buFont typeface="Arial" panose="020B0604020202020204" pitchFamily="34" charset="0"/>
              <a:buNone/>
              <a:defRPr/>
            </a:lvl4pPr>
            <a:lvl5pPr marL="1430337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6403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5406" y="535297"/>
            <a:ext cx="8074612" cy="5420408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fr-FR" dirty="0" smtClean="0"/>
              <a:t>Cliquez pour modifier le style du titre</a:t>
            </a:r>
            <a:endParaRPr lang="fr-CA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406" y="535297"/>
            <a:ext cx="8131516" cy="699184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B0B3BDBD-868A-4329-A236-A2FB8FB666B4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91AF2B4D-6B12-4EDF-87BB-2B55CECB6611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299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406" y="1862066"/>
            <a:ext cx="3960394" cy="41763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2066"/>
            <a:ext cx="3961818" cy="41763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0DA4ECD7-78AB-44AF-A15E-A14CD33A8B2B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 hasCustomPrompt="1"/>
          </p:nvPr>
        </p:nvSpPr>
        <p:spPr>
          <a:xfrm>
            <a:off x="535406" y="536598"/>
            <a:ext cx="8151394" cy="96578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54755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5406" y="1596783"/>
            <a:ext cx="3889122" cy="629582"/>
          </a:xfrm>
        </p:spPr>
        <p:txBody>
          <a:bodyPr anchor="t">
            <a:no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406" y="2226365"/>
            <a:ext cx="3889122" cy="371255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23264" y="1596783"/>
            <a:ext cx="3890649" cy="629582"/>
          </a:xfrm>
        </p:spPr>
        <p:txBody>
          <a:bodyPr anchor="t">
            <a:noAutofit/>
          </a:bodyPr>
          <a:lstStyle>
            <a:lvl1pPr marL="0" indent="0">
              <a:buNone/>
              <a:defRPr sz="1800" b="1" i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noProof="0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3264" y="2226365"/>
            <a:ext cx="3890649" cy="3712553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5B657B69-032F-4792-9464-E09C28139B1B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00253" y="6276631"/>
            <a:ext cx="2895600" cy="161938"/>
          </a:xfrm>
          <a:prstGeom prst="rect">
            <a:avLst/>
          </a:prstGeom>
        </p:spPr>
        <p:txBody>
          <a:bodyPr/>
          <a:lstStyle/>
          <a:p>
            <a:pPr defTabSz="457200"/>
            <a:r>
              <a:rPr lang="fr-CA" dirty="0" smtClean="0">
                <a:solidFill>
                  <a:srgbClr val="000000"/>
                </a:solidFill>
              </a:rPr>
              <a:t>Inspire du BABOK 2.0 IIBA</a:t>
            </a:r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>
          <a:xfrm>
            <a:off x="535406" y="543339"/>
            <a:ext cx="8078507" cy="1053444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2492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5406" y="6038387"/>
            <a:ext cx="2133600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3E618B44-036A-46B4-8E06-C6BA0223FB5C}" type="datetime3">
              <a:rPr lang="fr-CA" smtClean="0">
                <a:solidFill>
                  <a:srgbClr val="000000"/>
                </a:solidFill>
              </a:rPr>
              <a:pPr defTabSz="457200"/>
              <a:t>18/01/09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5406" y="6276631"/>
            <a:ext cx="462492" cy="161938"/>
          </a:xfrm>
          <a:prstGeom prst="rect">
            <a:avLst/>
          </a:prstGeom>
        </p:spPr>
        <p:txBody>
          <a:bodyPr/>
          <a:lstStyle/>
          <a:p>
            <a:pPr defTabSz="457200"/>
            <a:fld id="{2066355A-084C-D24E-9AD2-7E4FC41EA627}" type="slidenum">
              <a:rPr lang="fr-CA" smtClean="0">
                <a:solidFill>
                  <a:srgbClr val="000000"/>
                </a:solidFill>
              </a:rPr>
              <a:pPr defTabSz="457200"/>
              <a:t>‹N°›</a:t>
            </a:fld>
            <a:endParaRPr lang="fr-CA" dirty="0">
              <a:solidFill>
                <a:srgbClr val="000000"/>
              </a:solidFill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457200" y="539329"/>
            <a:ext cx="8229600" cy="1138583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27264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08000" cy="6836399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8" y="1280210"/>
            <a:ext cx="7657664" cy="5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9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200" b="1" i="0" kern="1200" cap="all">
          <a:solidFill>
            <a:srgbClr val="003C7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421" y="529200"/>
            <a:ext cx="8085158" cy="939599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CA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421" y="1859901"/>
            <a:ext cx="8085158" cy="41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08000" cy="6836399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725" y="6419678"/>
            <a:ext cx="896788" cy="324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8E988-FB04-AB4E-BE5A-59F242AF7F7A}" type="slidenum">
              <a:rPr lang="fr-CA" sz="1200" smtClean="0">
                <a:solidFill>
                  <a:srgbClr val="000000"/>
                </a:solidFill>
              </a:rPr>
              <a:pPr/>
              <a:t>‹N°›</a:t>
            </a:fld>
            <a:endParaRPr lang="fr-CA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6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cap="all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185738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1pPr>
      <a:lvl2pPr marL="542925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2pPr>
      <a:lvl3pPr marL="901700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3pPr>
      <a:lvl4pPr marL="1258888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4pPr>
      <a:lvl5pPr marL="1616075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421" y="529200"/>
            <a:ext cx="8085158" cy="939599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CA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421" y="1859901"/>
            <a:ext cx="8085158" cy="41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08000" cy="6836399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725" y="6419678"/>
            <a:ext cx="896788" cy="324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8E988-FB04-AB4E-BE5A-59F242AF7F7A}" type="slidenum">
              <a:rPr lang="fr-CA" sz="1200" smtClean="0">
                <a:solidFill>
                  <a:srgbClr val="000000"/>
                </a:solidFill>
              </a:rPr>
              <a:pPr/>
              <a:t>‹N°›</a:t>
            </a:fld>
            <a:endParaRPr lang="fr-CA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92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cap="all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185738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1pPr>
      <a:lvl2pPr marL="542925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2pPr>
      <a:lvl3pPr marL="901700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3pPr>
      <a:lvl4pPr marL="1258888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4pPr>
      <a:lvl5pPr marL="1616075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421" y="529200"/>
            <a:ext cx="8085158" cy="939599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CA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421" y="1859901"/>
            <a:ext cx="8085158" cy="41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08000" cy="6836399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725" y="6419678"/>
            <a:ext cx="896788" cy="324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8E988-FB04-AB4E-BE5A-59F242AF7F7A}" type="slidenum">
              <a:rPr lang="fr-CA" sz="1200" smtClean="0">
                <a:solidFill>
                  <a:srgbClr val="000000"/>
                </a:solidFill>
              </a:rPr>
              <a:pPr/>
              <a:t>‹N°›</a:t>
            </a:fld>
            <a:endParaRPr lang="fr-CA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1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cap="all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185738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1pPr>
      <a:lvl2pPr marL="542925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2pPr>
      <a:lvl3pPr marL="901700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3pPr>
      <a:lvl4pPr marL="1258888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4pPr>
      <a:lvl5pPr marL="1616075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08000" cy="6836399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8" y="1280210"/>
            <a:ext cx="7657664" cy="5110658"/>
          </a:xfrm>
          <a:prstGeom prst="rect">
            <a:avLst/>
          </a:prstGeom>
        </p:spPr>
      </p:pic>
      <p:pic>
        <p:nvPicPr>
          <p:cNvPr id="5" name="Image 4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84058" y="211314"/>
            <a:ext cx="1690634" cy="84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2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200" b="1" i="0" kern="1200" cap="all">
          <a:solidFill>
            <a:srgbClr val="003C7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421" y="529200"/>
            <a:ext cx="8085158" cy="939599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CA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421" y="1859901"/>
            <a:ext cx="8085158" cy="41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08000" cy="6836399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725" y="6419678"/>
            <a:ext cx="896788" cy="324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8E988-FB04-AB4E-BE5A-59F242AF7F7A}" type="slidenum">
              <a:rPr lang="fr-CA" sz="1200" smtClean="0">
                <a:solidFill>
                  <a:srgbClr val="000000"/>
                </a:solidFill>
              </a:rPr>
              <a:pPr/>
              <a:t>‹N°›</a:t>
            </a:fld>
            <a:endParaRPr lang="fr-CA" sz="1200" dirty="0">
              <a:solidFill>
                <a:srgbClr val="000000"/>
              </a:solidFill>
            </a:endParaRPr>
          </a:p>
        </p:txBody>
      </p:sp>
      <p:sp>
        <p:nvSpPr>
          <p:cNvPr id="4" name="ZoneTexte 3"/>
          <p:cNvSpPr txBox="1"/>
          <p:nvPr userDrawn="1"/>
        </p:nvSpPr>
        <p:spPr>
          <a:xfrm>
            <a:off x="2860530" y="6581775"/>
            <a:ext cx="3416199" cy="16824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None/>
            </a:pPr>
            <a:r>
              <a:rPr lang="fr-CA" sz="700" dirty="0" smtClean="0">
                <a:solidFill>
                  <a:srgbClr val="000000"/>
                </a:solidFill>
                <a:latin typeface="Arial"/>
                <a:cs typeface="Times"/>
              </a:rPr>
              <a:t>Les fondements de l’analyse d’affaires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None/>
            </a:pPr>
            <a:r>
              <a:rPr lang="fr-CA" sz="700" dirty="0" smtClean="0">
                <a:solidFill>
                  <a:srgbClr val="000000"/>
                </a:solidFill>
                <a:latin typeface="Arial"/>
                <a:cs typeface="Times"/>
              </a:rPr>
              <a:t>Xx-xxx-xx</a:t>
            </a:r>
            <a:endParaRPr lang="fr-CA" sz="700" dirty="0">
              <a:solidFill>
                <a:srgbClr val="000000"/>
              </a:solidFill>
              <a:latin typeface="Arial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68057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cap="all">
          <a:solidFill>
            <a:srgbClr val="64A70B"/>
          </a:solidFill>
          <a:latin typeface="Arial"/>
          <a:ea typeface="+mj-ea"/>
          <a:cs typeface="Arial"/>
        </a:defRPr>
      </a:lvl1pPr>
    </p:titleStyle>
    <p:bodyStyle>
      <a:lvl1pPr marL="185738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1pPr>
      <a:lvl2pPr marL="542925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2pPr>
      <a:lvl3pPr marL="901700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3pPr>
      <a:lvl4pPr marL="1258888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4pPr>
      <a:lvl5pPr marL="1616075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08000" cy="6836399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8" y="1280210"/>
            <a:ext cx="7657664" cy="5110658"/>
          </a:xfrm>
          <a:prstGeom prst="rect">
            <a:avLst/>
          </a:prstGeom>
        </p:spPr>
      </p:pic>
      <p:pic>
        <p:nvPicPr>
          <p:cNvPr id="5" name="Image 4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465058" y="211314"/>
            <a:ext cx="1690634" cy="84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8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200" b="1" i="0" kern="1200" cap="all">
          <a:solidFill>
            <a:srgbClr val="003C7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Times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421" y="529200"/>
            <a:ext cx="8085158" cy="939599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CA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421" y="1859901"/>
            <a:ext cx="8085158" cy="417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noProof="0" dirty="0" smtClean="0"/>
              <a:t>Click to </a:t>
            </a:r>
            <a:r>
              <a:rPr lang="fr-CA" noProof="0" dirty="0" err="1" smtClean="0"/>
              <a:t>edit</a:t>
            </a:r>
            <a:r>
              <a:rPr lang="fr-CA" noProof="0" dirty="0" smtClean="0"/>
              <a:t> Master </a:t>
            </a:r>
            <a:r>
              <a:rPr lang="fr-CA" noProof="0" dirty="0" err="1" smtClean="0"/>
              <a:t>text</a:t>
            </a:r>
            <a:r>
              <a:rPr lang="fr-CA" noProof="0" dirty="0" smtClean="0"/>
              <a:t> styles</a:t>
            </a:r>
          </a:p>
          <a:p>
            <a:pPr lvl="1"/>
            <a:r>
              <a:rPr lang="fr-CA" noProof="0" dirty="0" smtClean="0"/>
              <a:t>Second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2"/>
            <a:r>
              <a:rPr lang="fr-CA" noProof="0" dirty="0" err="1" smtClean="0"/>
              <a:t>Third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3"/>
            <a:r>
              <a:rPr lang="fr-CA" noProof="0" dirty="0" err="1" smtClean="0"/>
              <a:t>Fourth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 smtClean="0"/>
          </a:p>
          <a:p>
            <a:pPr lvl="4"/>
            <a:r>
              <a:rPr lang="fr-CA" noProof="0" dirty="0" err="1" smtClean="0"/>
              <a:t>Fifth</a:t>
            </a:r>
            <a:r>
              <a:rPr lang="fr-CA" noProof="0" dirty="0" smtClean="0"/>
              <a:t> </a:t>
            </a:r>
            <a:r>
              <a:rPr lang="fr-CA" noProof="0" dirty="0" err="1" smtClean="0"/>
              <a:t>level</a:t>
            </a:r>
            <a:endParaRPr lang="fr-CA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08000" cy="6836399"/>
          </a:xfrm>
          <a:prstGeom prst="rect">
            <a:avLst/>
          </a:prstGeom>
          <a:noFill/>
          <a:ln w="63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725" y="6419678"/>
            <a:ext cx="896788" cy="324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8E988-FB04-AB4E-BE5A-59F242AF7F7A}" type="slidenum">
              <a:rPr lang="fr-CA" sz="1200" smtClean="0">
                <a:solidFill>
                  <a:srgbClr val="000000"/>
                </a:solidFill>
              </a:rPr>
              <a:pPr/>
              <a:t>‹N°›</a:t>
            </a:fld>
            <a:endParaRPr lang="fr-CA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cap="all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185738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1pPr>
      <a:lvl2pPr marL="542925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2pPr>
      <a:lvl3pPr marL="901700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3pPr>
      <a:lvl4pPr marL="1258888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4pPr>
      <a:lvl5pPr marL="1616075" indent="-185738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dging-the-gap.com/business-analyst-skills-importa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5.xml"/><Relationship Id="rId4" Type="http://schemas.openxmlformats.org/officeDocument/2006/relationships/hyperlink" Target="http://aoteastudio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6.png"/><Relationship Id="rId5" Type="http://schemas.openxmlformats.org/officeDocument/2006/relationships/tags" Target="../tags/tag10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5.xml"/><Relationship Id="rId4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32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hyperlink" Target="https://portal.iiba.org/competency/Competency_Wheel.htm" TargetMode="External"/><Relationship Id="rId5" Type="http://schemas.openxmlformats.org/officeDocument/2006/relationships/tags" Target="../tags/tag22.xml"/><Relationship Id="rId10" Type="http://schemas.openxmlformats.org/officeDocument/2006/relationships/notesSlide" Target="../notesSlides/notesSlide22.xml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3" Type="http://schemas.openxmlformats.org/officeDocument/2006/relationships/tags" Target="../tags/tag28.xml"/><Relationship Id="rId21" Type="http://schemas.openxmlformats.org/officeDocument/2006/relationships/diagramData" Target="../diagrams/data1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microsoft.com/office/2007/relationships/diagramDrawing" Target="../diagrams/drawing1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notesSlide" Target="../notesSlides/notesSlide23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diagramColors" Target="../diagrams/colors1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diagramQuickStyle" Target="../diagrams/quickStyle1.xml"/><Relationship Id="rId10" Type="http://schemas.openxmlformats.org/officeDocument/2006/relationships/tags" Target="../tags/tag35.xml"/><Relationship Id="rId19" Type="http://schemas.openxmlformats.org/officeDocument/2006/relationships/slideLayout" Target="../slideLayouts/slideLayout4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hyperlink" Target="http://business-analysis-excellence.com/types-of-requirements/" TargetMode="External"/><Relationship Id="rId4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hyperlink" Target="http://business-analysis-excellence.com/types-of-requirements/" TargetMode="External"/><Relationship Id="rId4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hyperlink" Target="http://business-analysis-excellence.com/types-of-requirements/" TargetMode="External"/><Relationship Id="rId4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hyperlink" Target="http://business-analysis-excellence.com/types-of-requirements/" TargetMode="External"/><Relationship Id="rId4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hyperlink" Target="http://business-analysis-excellence.com/types-of-requirements/" TargetMode="External"/><Relationship Id="rId4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hyperlink" Target="http://business-analysis-excellence.com/types-of-requirements/" TargetMode="External"/><Relationship Id="rId4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hyperlink" Target="http://business-analysis-excellence.com/types-of-requirements/" TargetMode="External"/><Relationship Id="rId4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5.xml"/><Relationship Id="rId4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hyperlink" Target="https://www.iag.biz/" TargetMode="Externa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41.png"/><Relationship Id="rId5" Type="http://schemas.openxmlformats.org/officeDocument/2006/relationships/tags" Target="../tags/tag62.xml"/><Relationship Id="rId10" Type="http://schemas.openxmlformats.org/officeDocument/2006/relationships/notesSlide" Target="../notesSlides/notesSlide45.xml"/><Relationship Id="rId4" Type="http://schemas.openxmlformats.org/officeDocument/2006/relationships/tags" Target="../tags/tag61.xml"/><Relationship Id="rId9" Type="http://schemas.openxmlformats.org/officeDocument/2006/relationships/slideLayout" Target="../slideLayouts/slideLayout4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44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46.png"/><Relationship Id="rId5" Type="http://schemas.openxmlformats.org/officeDocument/2006/relationships/tags" Target="../tags/tag72.xml"/><Relationship Id="rId10" Type="http://schemas.openxmlformats.org/officeDocument/2006/relationships/image" Target="../media/image47.png"/><Relationship Id="rId4" Type="http://schemas.openxmlformats.org/officeDocument/2006/relationships/tags" Target="../tags/tag71.xml"/><Relationship Id="rId9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82634" y="5539926"/>
            <a:ext cx="1417105" cy="276999"/>
          </a:xfrm>
        </p:spPr>
        <p:txBody>
          <a:bodyPr/>
          <a:lstStyle/>
          <a:p>
            <a:r>
              <a:rPr lang="en-US" sz="1800" b="1" dirty="0" smtClean="0"/>
              <a:t>Séances 1</a:t>
            </a:r>
            <a:endParaRPr lang="en-US" sz="1800" b="1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>
          <a:xfrm>
            <a:off x="470752" y="1222763"/>
            <a:ext cx="7668000" cy="615553"/>
          </a:xfrm>
        </p:spPr>
        <p:txBody>
          <a:bodyPr wrap="square"/>
          <a:lstStyle/>
          <a:p>
            <a:r>
              <a:rPr lang="fr-CA" sz="2000" dirty="0" smtClean="0"/>
              <a:t>4-713-16: Analyse D’affaires </a:t>
            </a:r>
            <a:endParaRPr lang="fr-CA" sz="2000" dirty="0"/>
          </a:p>
          <a:p>
            <a:r>
              <a:rPr lang="fr-CA" sz="2000" dirty="0" smtClean="0"/>
              <a:t>Détermination des besoins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0751" y="3320598"/>
            <a:ext cx="8048801" cy="369332"/>
          </a:xfrm>
          <a:solidFill>
            <a:schemeClr val="accent3">
              <a:alpha val="87000"/>
            </a:schemeClr>
          </a:solidFill>
        </p:spPr>
        <p:txBody>
          <a:bodyPr/>
          <a:lstStyle/>
          <a:p>
            <a:r>
              <a:rPr lang="fr-CA" sz="2400" dirty="0" smtClean="0"/>
              <a:t>Portrait de la pratique d’analyse d’affaires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34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23"/>
          <p:cNvSpPr>
            <a:spLocks noGrp="1"/>
          </p:cNvSpPr>
          <p:nvPr>
            <p:ph type="title" idx="4294967295"/>
          </p:nvPr>
        </p:nvSpPr>
        <p:spPr>
          <a:xfrm>
            <a:off x="0" y="58738"/>
            <a:ext cx="8158163" cy="322262"/>
          </a:xfrm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r>
              <a:rPr lang="fr-CA" sz="2400" dirty="0" smtClean="0">
                <a:solidFill>
                  <a:srgbClr val="003C71"/>
                </a:solidFill>
              </a:rPr>
              <a:t/>
            </a:r>
            <a:br>
              <a:rPr lang="fr-CA" sz="2400" dirty="0" smtClean="0">
                <a:solidFill>
                  <a:srgbClr val="003C71"/>
                </a:solidFill>
              </a:rPr>
            </a:br>
            <a:endParaRPr lang="fr-CA" sz="2200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1854462" y="1772816"/>
            <a:ext cx="2592288" cy="43204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ctr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Mise en garde</a:t>
            </a:r>
          </a:p>
          <a:p>
            <a:pPr algn="ctr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Bien qu’approuvé, votre « Business Case » est vivant</a:t>
            </a:r>
          </a:p>
          <a:p>
            <a:pPr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6" name="AutoShape 2" descr="Résultats de recherche d'images pour « business case icon »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08920"/>
            <a:ext cx="4603098" cy="37444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62" y="3717032"/>
            <a:ext cx="2281635" cy="22784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93" y="1624926"/>
            <a:ext cx="579938" cy="579938"/>
          </a:xfrm>
          <a:prstGeom prst="rect">
            <a:avLst/>
          </a:prstGeom>
        </p:spPr>
      </p:pic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92862"/>
              </p:ext>
            </p:extLst>
          </p:nvPr>
        </p:nvGraphicFramePr>
        <p:xfrm>
          <a:off x="93976" y="361057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Études et 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Évolution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Influenceurs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latin typeface="+mj-lt"/>
                        </a:rPr>
                        <a:t> de maturité</a:t>
                      </a:r>
                      <a:r>
                        <a:rPr lang="fr-CA" sz="900" dirty="0" smtClean="0">
                          <a:latin typeface="+mj-lt"/>
                        </a:rPr>
                        <a:t> 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1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1173108" y="1195353"/>
            <a:ext cx="4500000" cy="45000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423108" y="1195353"/>
            <a:ext cx="4500000" cy="45000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96217" y="5648490"/>
            <a:ext cx="3953089" cy="47241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0000"/>
                </a:solidFill>
                <a:latin typeface="Arial"/>
                <a:cs typeface="Times"/>
              </a:rPr>
              <a:t>ANALYSTE D’AFFAIRES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b="1" dirty="0" smtClean="0">
                <a:solidFill>
                  <a:srgbClr val="000000"/>
                </a:solidFill>
                <a:latin typeface="Arial"/>
                <a:cs typeface="Times"/>
              </a:rPr>
              <a:t>On construit quoi = produit</a:t>
            </a:r>
            <a:endParaRPr lang="fr-CA" sz="20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934974" y="5624530"/>
            <a:ext cx="3247591" cy="46045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algn="ctr">
              <a:spcBef>
                <a:spcPct val="20000"/>
              </a:spcBef>
              <a:buClr>
                <a:srgbClr val="003C71"/>
              </a:buClr>
              <a:buSzPct val="125000"/>
              <a:defRPr sz="2400" b="1">
                <a:solidFill>
                  <a:srgbClr val="000000"/>
                </a:solidFill>
                <a:latin typeface="Arial"/>
                <a:cs typeface="Times"/>
              </a:defRPr>
            </a:lvl1pPr>
          </a:lstStyle>
          <a:p>
            <a:pPr defTabSz="457200"/>
            <a:r>
              <a:rPr lang="fr-CA" dirty="0"/>
              <a:t>CHEF DE </a:t>
            </a:r>
            <a:r>
              <a:rPr lang="fr-CA" dirty="0" smtClean="0"/>
              <a:t>PROJET</a:t>
            </a:r>
          </a:p>
          <a:p>
            <a:pPr defTabSz="457200"/>
            <a:r>
              <a:rPr lang="fr-CA" sz="2000" dirty="0" smtClean="0"/>
              <a:t>On fait comment = projet</a:t>
            </a:r>
            <a:endParaRPr lang="fr-CA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2069103" y="1656284"/>
            <a:ext cx="1656272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Planification de la cueillette des besoins et exigences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523553" y="2362212"/>
            <a:ext cx="1656272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Portée de la solution « Product Scope » 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80270" y="2982956"/>
            <a:ext cx="2142838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Cueillette et modélisation des exigences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349625" y="3782337"/>
            <a:ext cx="1971887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Vérification et validation des exigences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83568" y="787892"/>
            <a:ext cx="7920880" cy="3881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b="1" dirty="0" smtClean="0">
                <a:solidFill>
                  <a:srgbClr val="000000"/>
                </a:solidFill>
                <a:latin typeface="Arial"/>
                <a:cs typeface="Times"/>
              </a:rPr>
              <a:t>En contexte projet les responsabilités sont partagées</a:t>
            </a:r>
            <a:endParaRPr lang="fr-CA" sz="20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911296" y="4630240"/>
            <a:ext cx="1971887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Critères d’acceptation de la solution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098211" y="1647656"/>
            <a:ext cx="1824346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Planification du projet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616895" y="2356462"/>
            <a:ext cx="1656272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Portée du projet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« Project Scope »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792518" y="2992480"/>
            <a:ext cx="1656272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Budget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85906" y="3632977"/>
            <a:ext cx="1970860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Gestion des ressources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685906" y="4237737"/>
            <a:ext cx="1970860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Échéancier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266285" y="4872831"/>
            <a:ext cx="1970860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Risques de projet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725375" y="2126418"/>
            <a:ext cx="1656272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9FDF"/>
                </a:solidFill>
                <a:latin typeface="Arial"/>
                <a:cs typeface="Times"/>
              </a:rPr>
              <a:t>Délimitation des rôles</a:t>
            </a:r>
            <a:endParaRPr lang="fr-CA" sz="1100" b="1" dirty="0">
              <a:solidFill>
                <a:srgbClr val="009FDF"/>
              </a:solidFill>
              <a:latin typeface="Arial"/>
              <a:cs typeface="Times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748176" y="2493589"/>
            <a:ext cx="1656272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9FDF"/>
                </a:solidFill>
                <a:latin typeface="Arial"/>
                <a:cs typeface="Times"/>
              </a:rPr>
              <a:t>Gestion de la portée</a:t>
            </a:r>
            <a:endParaRPr lang="fr-CA" sz="1100" b="1" dirty="0">
              <a:solidFill>
                <a:srgbClr val="009FDF"/>
              </a:solidFill>
              <a:latin typeface="Arial"/>
              <a:cs typeface="Times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423108" y="2887517"/>
            <a:ext cx="2250000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9FDF"/>
                </a:solidFill>
                <a:latin typeface="Arial"/>
                <a:cs typeface="Times"/>
              </a:rPr>
              <a:t>Gestion de la communication</a:t>
            </a:r>
            <a:endParaRPr lang="fr-CA" sz="1100" b="1" dirty="0">
              <a:solidFill>
                <a:srgbClr val="009FDF"/>
              </a:solidFill>
              <a:latin typeface="Arial"/>
              <a:cs typeface="Times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437492" y="3307323"/>
            <a:ext cx="2250000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9FDF"/>
                </a:solidFill>
                <a:latin typeface="Arial"/>
                <a:cs typeface="Times"/>
              </a:rPr>
              <a:t>Gestion des exigences</a:t>
            </a:r>
            <a:endParaRPr lang="fr-CA" sz="1100" b="1" dirty="0">
              <a:solidFill>
                <a:srgbClr val="009FDF"/>
              </a:solidFill>
              <a:latin typeface="Arial"/>
              <a:cs typeface="Times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434624" y="3701251"/>
            <a:ext cx="2250000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9FDF"/>
                </a:solidFill>
                <a:latin typeface="Arial"/>
                <a:cs typeface="Times"/>
              </a:rPr>
              <a:t>Gestion des risques</a:t>
            </a:r>
            <a:endParaRPr lang="fr-CA" sz="1100" b="1" dirty="0">
              <a:solidFill>
                <a:srgbClr val="009FDF"/>
              </a:solidFill>
              <a:latin typeface="Arial"/>
              <a:cs typeface="Times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457634" y="4052049"/>
            <a:ext cx="2250000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9FDF"/>
                </a:solidFill>
                <a:latin typeface="Arial"/>
                <a:cs typeface="Times"/>
              </a:rPr>
              <a:t>Gestion de la performance</a:t>
            </a:r>
            <a:endParaRPr lang="fr-CA" sz="1100" b="1" dirty="0">
              <a:solidFill>
                <a:srgbClr val="009FDF"/>
              </a:solidFill>
              <a:latin typeface="Arial"/>
              <a:cs typeface="Time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366895" y="4481445"/>
            <a:ext cx="2250000" cy="319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9FDF"/>
                </a:solidFill>
                <a:latin typeface="Arial"/>
                <a:cs typeface="Times"/>
              </a:rPr>
              <a:t>Fermeture de projet</a:t>
            </a:r>
            <a:endParaRPr lang="fr-CA" sz="1100" b="1" dirty="0">
              <a:solidFill>
                <a:srgbClr val="009FDF"/>
              </a:solidFill>
              <a:latin typeface="Arial"/>
              <a:cs typeface="Times"/>
            </a:endParaRPr>
          </a:p>
        </p:txBody>
      </p:sp>
      <p:sp>
        <p:nvSpPr>
          <p:cNvPr id="31" name="Titre 23"/>
          <p:cNvSpPr>
            <a:spLocks noGrp="1"/>
          </p:cNvSpPr>
          <p:nvPr>
            <p:ph type="title"/>
          </p:nvPr>
        </p:nvSpPr>
        <p:spPr>
          <a:xfrm>
            <a:off x="18411" y="58818"/>
            <a:ext cx="8159375" cy="322180"/>
          </a:xfrm>
        </p:spPr>
        <p:txBody>
          <a:bodyPr>
            <a:noAutofit/>
          </a:bodyPr>
          <a:lstStyle/>
          <a:p>
            <a:r>
              <a:rPr lang="fr-CA" sz="1800" dirty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92862"/>
              </p:ext>
            </p:extLst>
          </p:nvPr>
        </p:nvGraphicFramePr>
        <p:xfrm>
          <a:off x="93976" y="361057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Études et 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Évolution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Influenceurs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latin typeface="+mj-lt"/>
                        </a:rPr>
                        <a:t> de maturité</a:t>
                      </a:r>
                      <a:r>
                        <a:rPr lang="fr-CA" sz="900" dirty="0" smtClean="0">
                          <a:latin typeface="+mj-lt"/>
                        </a:rPr>
                        <a:t> 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4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529421" y="2994930"/>
            <a:ext cx="8085158" cy="3818446"/>
          </a:xfrm>
        </p:spPr>
        <p:txBody>
          <a:bodyPr>
            <a:normAutofit/>
          </a:bodyPr>
          <a:lstStyle/>
          <a:p>
            <a:r>
              <a:rPr lang="fr-CA" dirty="0" smtClean="0"/>
              <a:t>« Éliciter », ca veut dire quoi </a:t>
            </a:r>
            <a:r>
              <a:rPr lang="fr-CA" dirty="0"/>
              <a:t>?</a:t>
            </a:r>
          </a:p>
          <a:p>
            <a:r>
              <a:rPr lang="fr-CA" dirty="0"/>
              <a:t>Démarche PMI-PBA Practice Guide (section </a:t>
            </a:r>
            <a:r>
              <a:rPr lang="fr-CA" dirty="0" smtClean="0"/>
              <a:t>4)</a:t>
            </a:r>
            <a:endParaRPr lang="fr-CA" dirty="0"/>
          </a:p>
          <a:p>
            <a:pPr marL="814387" lvl="1" indent="-457200">
              <a:buFont typeface="+mj-lt"/>
              <a:buAutoNum type="arabicPeriod"/>
            </a:pPr>
            <a:r>
              <a:rPr lang="fr-CA" dirty="0" smtClean="0"/>
              <a:t>Planifiez « l’</a:t>
            </a:r>
            <a:r>
              <a:rPr lang="fr-CA" dirty="0" err="1" smtClean="0"/>
              <a:t>élicitation</a:t>
            </a:r>
            <a:r>
              <a:rPr lang="fr-CA" dirty="0" smtClean="0"/>
              <a:t> »</a:t>
            </a:r>
          </a:p>
          <a:p>
            <a:pPr marL="814387" lvl="1" indent="-457200">
              <a:buFont typeface="+mj-lt"/>
              <a:buAutoNum type="arabicPeriod"/>
            </a:pPr>
            <a:r>
              <a:rPr lang="fr-CA" dirty="0" smtClean="0"/>
              <a:t>Préparez vous à « éliciter »</a:t>
            </a:r>
          </a:p>
          <a:p>
            <a:pPr marL="814387" lvl="1" indent="-457200">
              <a:buFont typeface="+mj-lt"/>
              <a:buAutoNum type="arabicPeriod"/>
            </a:pPr>
            <a:r>
              <a:rPr lang="fr-CA" dirty="0" smtClean="0"/>
              <a:t>Réalisez les activités « d’</a:t>
            </a:r>
            <a:r>
              <a:rPr lang="fr-CA" dirty="0" err="1" smtClean="0"/>
              <a:t>élicitation</a:t>
            </a:r>
            <a:r>
              <a:rPr lang="fr-CA" dirty="0" smtClean="0"/>
              <a:t> »</a:t>
            </a:r>
          </a:p>
          <a:p>
            <a:pPr marL="814387" lvl="1" indent="-457200">
              <a:buFont typeface="+mj-lt"/>
              <a:buAutoNum type="arabicPeriod"/>
            </a:pPr>
            <a:r>
              <a:rPr lang="fr-CA" dirty="0" smtClean="0"/>
              <a:t>Documentez les extrants de vos activités « d’</a:t>
            </a:r>
            <a:r>
              <a:rPr lang="fr-CA" dirty="0" err="1" smtClean="0"/>
              <a:t>élicitation</a:t>
            </a:r>
            <a:r>
              <a:rPr lang="fr-CA" dirty="0" smtClean="0"/>
              <a:t> »</a:t>
            </a:r>
          </a:p>
          <a:p>
            <a:pPr marL="814387" lvl="1" indent="-457200">
              <a:buFont typeface="+mj-lt"/>
              <a:buAutoNum type="arabicPeriod"/>
            </a:pPr>
            <a:r>
              <a:rPr lang="fr-CA" dirty="0" smtClean="0"/>
              <a:t>Analysez les </a:t>
            </a:r>
            <a:r>
              <a:rPr lang="fr-CA" b="1" u="sng" dirty="0" smtClean="0">
                <a:solidFill>
                  <a:srgbClr val="E00654"/>
                </a:solidFill>
              </a:rPr>
              <a:t>exigences</a:t>
            </a:r>
            <a:r>
              <a:rPr lang="fr-CA" dirty="0" smtClean="0"/>
              <a:t> </a:t>
            </a:r>
            <a:r>
              <a:rPr lang="fr-CA" i="1" dirty="0" smtClean="0">
                <a:solidFill>
                  <a:srgbClr val="E00654"/>
                </a:solidFill>
              </a:rPr>
              <a:t>(on y revient dans les définitions)!</a:t>
            </a:r>
          </a:p>
          <a:p>
            <a:pPr marL="814387" lvl="1" indent="-457200">
              <a:buFont typeface="+mj-lt"/>
              <a:buAutoNum type="arabicPeriod"/>
            </a:pPr>
            <a:r>
              <a:rPr lang="fr-CA" dirty="0" smtClean="0"/>
              <a:t>Modélisez et raffinez vos </a:t>
            </a:r>
            <a:r>
              <a:rPr lang="fr-CA" b="1" u="sng" dirty="0" smtClean="0">
                <a:solidFill>
                  <a:srgbClr val="E00654"/>
                </a:solidFill>
              </a:rPr>
              <a:t>exigences</a:t>
            </a:r>
          </a:p>
          <a:p>
            <a:pPr marL="0" indent="0">
              <a:buNone/>
            </a:pPr>
            <a:endParaRPr lang="fr-CA" b="1" u="sng" dirty="0" smtClean="0">
              <a:solidFill>
                <a:srgbClr val="E00654"/>
              </a:solidFill>
            </a:endParaRPr>
          </a:p>
          <a:p>
            <a:pPr marL="814387" lvl="1" indent="-457200">
              <a:buFont typeface="+mj-lt"/>
              <a:buAutoNum type="arabicPeriod"/>
            </a:pPr>
            <a:endParaRPr lang="fr-CA" dirty="0" smtClean="0"/>
          </a:p>
          <a:p>
            <a:pPr marL="814387" lvl="1" indent="-457200">
              <a:buFont typeface="+mj-lt"/>
              <a:buAutoNum type="arabicPeriod"/>
            </a:pPr>
            <a:endParaRPr lang="fr-CA" dirty="0"/>
          </a:p>
          <a:p>
            <a:endParaRPr lang="fr-CA" dirty="0"/>
          </a:p>
        </p:txBody>
      </p:sp>
      <p:sp>
        <p:nvSpPr>
          <p:cNvPr id="20" name="Titre 23"/>
          <p:cNvSpPr>
            <a:spLocks noGrp="1"/>
          </p:cNvSpPr>
          <p:nvPr>
            <p:ph type="title"/>
          </p:nvPr>
        </p:nvSpPr>
        <p:spPr>
          <a:xfrm>
            <a:off x="18411" y="58818"/>
            <a:ext cx="8159375" cy="322180"/>
          </a:xfrm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r>
              <a:rPr lang="fr-CA" sz="2400" dirty="0" smtClean="0">
                <a:solidFill>
                  <a:srgbClr val="003C71"/>
                </a:solidFill>
              </a:rPr>
              <a:t/>
            </a:r>
            <a:br>
              <a:rPr lang="fr-CA" sz="2400" dirty="0" smtClean="0">
                <a:solidFill>
                  <a:srgbClr val="003C71"/>
                </a:solidFill>
              </a:rPr>
            </a:br>
            <a:endParaRPr lang="fr-CA" sz="2200" i="1" dirty="0"/>
          </a:p>
        </p:txBody>
      </p:sp>
      <p:sp>
        <p:nvSpPr>
          <p:cNvPr id="21" name="Rectangle 20"/>
          <p:cNvSpPr/>
          <p:nvPr/>
        </p:nvSpPr>
        <p:spPr>
          <a:xfrm>
            <a:off x="3338427" y="764704"/>
            <a:ext cx="2475781" cy="621102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prstClr val="white"/>
                </a:solidFill>
                <a:latin typeface="+mj-lt"/>
              </a:rPr>
              <a:t>Interventions en analyse d’affaires</a:t>
            </a:r>
            <a:endParaRPr lang="fr-CA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414065" y="1825753"/>
            <a:ext cx="2639685" cy="4917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Avant </a:t>
            </a:r>
          </a:p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le projet</a:t>
            </a:r>
            <a:endParaRPr lang="fr-CA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3217652" y="1825753"/>
            <a:ext cx="2734573" cy="4917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Pendant </a:t>
            </a:r>
          </a:p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le </a:t>
            </a:r>
            <a:r>
              <a:rPr lang="fr-CA" b="1" dirty="0">
                <a:solidFill>
                  <a:srgbClr val="005EB8">
                    <a:lumMod val="50000"/>
                  </a:srgbClr>
                </a:solidFill>
              </a:rPr>
              <a:t>p</a:t>
            </a:r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rojet</a:t>
            </a:r>
            <a:endParaRPr lang="fr-CA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24" name="Rectangle à coins arrondis 23"/>
          <p:cNvSpPr/>
          <p:nvPr/>
        </p:nvSpPr>
        <p:spPr>
          <a:xfrm>
            <a:off x="6081623" y="1825753"/>
            <a:ext cx="2636813" cy="4917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Après </a:t>
            </a:r>
          </a:p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le projet</a:t>
            </a:r>
            <a:endParaRPr lang="fr-CA" b="1" dirty="0">
              <a:solidFill>
                <a:srgbClr val="005EB8">
                  <a:lumMod val="50000"/>
                </a:srgbClr>
              </a:solidFill>
            </a:endParaRPr>
          </a:p>
        </p:txBody>
      </p:sp>
      <p:cxnSp>
        <p:nvCxnSpPr>
          <p:cNvPr id="25" name="Connecteur en angle 24"/>
          <p:cNvCxnSpPr>
            <a:stCxn id="21" idx="2"/>
            <a:endCxn id="22" idx="0"/>
          </p:cNvCxnSpPr>
          <p:nvPr/>
        </p:nvCxnSpPr>
        <p:spPr>
          <a:xfrm rot="5400000">
            <a:off x="2935140" y="184574"/>
            <a:ext cx="439947" cy="2842410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/>
          <p:cNvCxnSpPr>
            <a:stCxn id="21" idx="2"/>
            <a:endCxn id="24" idx="0"/>
          </p:cNvCxnSpPr>
          <p:nvPr/>
        </p:nvCxnSpPr>
        <p:spPr>
          <a:xfrm rot="16200000" flipH="1">
            <a:off x="5768201" y="193923"/>
            <a:ext cx="439947" cy="2823712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21" idx="2"/>
            <a:endCxn id="23" idx="0"/>
          </p:cNvCxnSpPr>
          <p:nvPr/>
        </p:nvCxnSpPr>
        <p:spPr>
          <a:xfrm>
            <a:off x="4576318" y="1385806"/>
            <a:ext cx="8621" cy="43994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3127077" y="1825753"/>
            <a:ext cx="4763" cy="134703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>
            <a:off x="6007397" y="1825753"/>
            <a:ext cx="4763" cy="134703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196193" y="2492896"/>
            <a:ext cx="4756031" cy="405442"/>
          </a:xfrm>
          <a:prstGeom prst="rect">
            <a:avLst/>
          </a:prstGeom>
          <a:solidFill>
            <a:srgbClr val="FFFF00">
              <a:alpha val="73000"/>
            </a:srgbClr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CA" sz="1600" b="1" dirty="0" smtClean="0">
                <a:solidFill>
                  <a:srgbClr val="E00654"/>
                </a:solidFill>
              </a:rPr>
              <a:t>« </a:t>
            </a:r>
            <a:r>
              <a:rPr lang="fr-CA" sz="1600" b="1" dirty="0" err="1" smtClean="0">
                <a:solidFill>
                  <a:srgbClr val="E00654"/>
                </a:solidFill>
              </a:rPr>
              <a:t>Élicitation</a:t>
            </a:r>
            <a:r>
              <a:rPr lang="fr-CA" sz="1600" b="1" dirty="0" smtClean="0">
                <a:solidFill>
                  <a:srgbClr val="E00654"/>
                </a:solidFill>
              </a:rPr>
              <a:t> » des exigences</a:t>
            </a:r>
            <a:r>
              <a:rPr lang="fr-CA" sz="1600" b="1" dirty="0">
                <a:solidFill>
                  <a:srgbClr val="E00654"/>
                </a:solidFill>
              </a:rPr>
              <a:t> </a:t>
            </a:r>
            <a:r>
              <a:rPr lang="fr-CA" sz="1600" b="1" dirty="0" smtClean="0">
                <a:solidFill>
                  <a:srgbClr val="E00654"/>
                </a:solidFill>
              </a:rPr>
              <a:t>et analyse</a:t>
            </a:r>
            <a:endParaRPr lang="fr-CA" sz="1600" b="1" dirty="0">
              <a:solidFill>
                <a:srgbClr val="E00654"/>
              </a:solidFill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92862"/>
              </p:ext>
            </p:extLst>
          </p:nvPr>
        </p:nvGraphicFramePr>
        <p:xfrm>
          <a:off x="93976" y="361057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Études et 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Évolution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Influenceurs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latin typeface="+mj-lt"/>
                        </a:rPr>
                        <a:t> de maturité</a:t>
                      </a:r>
                      <a:r>
                        <a:rPr lang="fr-CA" sz="900" dirty="0" smtClean="0">
                          <a:latin typeface="+mj-lt"/>
                        </a:rPr>
                        <a:t> 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46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529421" y="2994930"/>
            <a:ext cx="8085158" cy="3818446"/>
          </a:xfrm>
        </p:spPr>
        <p:txBody>
          <a:bodyPr>
            <a:normAutofit/>
          </a:bodyPr>
          <a:lstStyle/>
          <a:p>
            <a:r>
              <a:rPr lang="fr-CA" dirty="0" smtClean="0"/>
              <a:t>Démarche PMI-PBA Practice Guide (section 4) – suite …</a:t>
            </a:r>
          </a:p>
          <a:p>
            <a:pPr marL="814387" lvl="1" indent="-457200">
              <a:buFont typeface="+mj-lt"/>
              <a:buAutoNum type="arabicPeriod" startAt="7"/>
            </a:pPr>
            <a:r>
              <a:rPr lang="fr-CA" dirty="0" smtClean="0"/>
              <a:t>Documentez les </a:t>
            </a:r>
            <a:r>
              <a:rPr lang="fr-CA" b="1" u="sng" dirty="0" smtClean="0">
                <a:solidFill>
                  <a:srgbClr val="E00654"/>
                </a:solidFill>
              </a:rPr>
              <a:t>exigences</a:t>
            </a:r>
            <a:r>
              <a:rPr lang="fr-CA" dirty="0" smtClean="0"/>
              <a:t> de la solution</a:t>
            </a:r>
          </a:p>
          <a:p>
            <a:pPr marL="814387" lvl="1" indent="-457200">
              <a:buFont typeface="+mj-lt"/>
              <a:buAutoNum type="arabicPeriod" startAt="7"/>
            </a:pPr>
            <a:r>
              <a:rPr lang="fr-CA" dirty="0" smtClean="0"/>
              <a:t>Validez les </a:t>
            </a:r>
            <a:r>
              <a:rPr lang="fr-CA" b="1" u="sng" dirty="0" smtClean="0">
                <a:solidFill>
                  <a:srgbClr val="E00654"/>
                </a:solidFill>
              </a:rPr>
              <a:t>exigences</a:t>
            </a:r>
          </a:p>
          <a:p>
            <a:pPr marL="814387" lvl="1" indent="-457200">
              <a:buFont typeface="+mj-lt"/>
              <a:buAutoNum type="arabicPeriod" startAt="7"/>
            </a:pPr>
            <a:r>
              <a:rPr lang="fr-CA" dirty="0" smtClean="0"/>
              <a:t>Vérifiez les </a:t>
            </a:r>
            <a:r>
              <a:rPr lang="fr-CA" b="1" u="sng" dirty="0" smtClean="0">
                <a:solidFill>
                  <a:srgbClr val="E00654"/>
                </a:solidFill>
              </a:rPr>
              <a:t>exigences</a:t>
            </a:r>
          </a:p>
          <a:p>
            <a:pPr marL="814387" lvl="1" indent="-457200">
              <a:buFont typeface="+mj-lt"/>
              <a:buAutoNum type="arabicPeriod" startAt="7"/>
            </a:pPr>
            <a:r>
              <a:rPr lang="fr-CA" dirty="0" smtClean="0"/>
              <a:t>Faites approuver les </a:t>
            </a:r>
            <a:r>
              <a:rPr lang="fr-CA" b="1" u="sng" dirty="0" smtClean="0">
                <a:solidFill>
                  <a:srgbClr val="E00654"/>
                </a:solidFill>
              </a:rPr>
              <a:t>exigences</a:t>
            </a:r>
          </a:p>
          <a:p>
            <a:pPr marL="814387" lvl="1" indent="-457200">
              <a:buFont typeface="+mj-lt"/>
              <a:buAutoNum type="arabicPeriod" startAt="7"/>
            </a:pPr>
            <a:r>
              <a:rPr lang="fr-CA" dirty="0" smtClean="0"/>
              <a:t>Trouvez des solutions aux conflits entourant les </a:t>
            </a:r>
            <a:r>
              <a:rPr lang="fr-CA" b="1" u="sng" dirty="0" smtClean="0">
                <a:solidFill>
                  <a:srgbClr val="E00654"/>
                </a:solidFill>
              </a:rPr>
              <a:t>exigences</a:t>
            </a:r>
          </a:p>
          <a:p>
            <a:r>
              <a:rPr lang="fr-CA" dirty="0"/>
              <a:t>Extrant   </a:t>
            </a:r>
            <a:r>
              <a:rPr lang="fr-CA" sz="3200" dirty="0">
                <a:solidFill>
                  <a:srgbClr val="E00654"/>
                </a:solidFill>
                <a:sym typeface="Wingdings" panose="05000000000000000000" pitchFamily="2" charset="2"/>
              </a:rPr>
              <a:t></a:t>
            </a:r>
            <a:r>
              <a:rPr lang="fr-CA" dirty="0">
                <a:sym typeface="Wingdings" panose="05000000000000000000" pitchFamily="2" charset="2"/>
              </a:rPr>
              <a:t>   </a:t>
            </a:r>
            <a:r>
              <a:rPr lang="fr-CA" dirty="0" smtClean="0">
                <a:sym typeface="Wingdings" panose="05000000000000000000" pitchFamily="2" charset="2"/>
              </a:rPr>
              <a:t>des </a:t>
            </a:r>
            <a:r>
              <a:rPr lang="fr-CA" b="1" u="sng" dirty="0" smtClean="0">
                <a:solidFill>
                  <a:srgbClr val="E00654"/>
                </a:solidFill>
                <a:sym typeface="Wingdings" panose="05000000000000000000" pitchFamily="2" charset="2"/>
              </a:rPr>
              <a:t>exigences</a:t>
            </a:r>
            <a:r>
              <a:rPr lang="fr-CA" dirty="0" smtClean="0">
                <a:sym typeface="Wingdings" panose="05000000000000000000" pitchFamily="2" charset="2"/>
              </a:rPr>
              <a:t> approuvées par les parties prenantes, en liens avec les besoins d’affaires de l’entreprise, créateurs de valeur, prêts à être transférées aux équipes de développement.</a:t>
            </a:r>
            <a:endParaRPr lang="fr-CA" dirty="0">
              <a:sym typeface="Wingdings" panose="05000000000000000000" pitchFamily="2" charset="2"/>
            </a:endParaRPr>
          </a:p>
          <a:p>
            <a:endParaRPr lang="fr-CA" b="1" u="sng" dirty="0" smtClean="0">
              <a:solidFill>
                <a:srgbClr val="E00654"/>
              </a:solidFill>
            </a:endParaRPr>
          </a:p>
          <a:p>
            <a:pPr marL="814387" lvl="1" indent="-457200">
              <a:buFont typeface="+mj-lt"/>
              <a:buAutoNum type="arabicPeriod"/>
            </a:pPr>
            <a:endParaRPr lang="fr-CA" dirty="0" smtClean="0"/>
          </a:p>
          <a:p>
            <a:pPr marL="814387" lvl="1" indent="-457200">
              <a:buFont typeface="+mj-lt"/>
              <a:buAutoNum type="arabicPeriod"/>
            </a:pPr>
            <a:endParaRPr lang="fr-CA" dirty="0"/>
          </a:p>
          <a:p>
            <a:endParaRPr lang="fr-CA" dirty="0"/>
          </a:p>
        </p:txBody>
      </p:sp>
      <p:sp>
        <p:nvSpPr>
          <p:cNvPr id="20" name="Titre 23"/>
          <p:cNvSpPr>
            <a:spLocks noGrp="1"/>
          </p:cNvSpPr>
          <p:nvPr>
            <p:ph type="title"/>
          </p:nvPr>
        </p:nvSpPr>
        <p:spPr>
          <a:xfrm>
            <a:off x="18411" y="58818"/>
            <a:ext cx="8159375" cy="322180"/>
          </a:xfrm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r>
              <a:rPr lang="fr-CA" sz="2400" dirty="0" smtClean="0">
                <a:solidFill>
                  <a:srgbClr val="003C71"/>
                </a:solidFill>
              </a:rPr>
              <a:t/>
            </a:r>
            <a:br>
              <a:rPr lang="fr-CA" sz="2400" dirty="0" smtClean="0">
                <a:solidFill>
                  <a:srgbClr val="003C71"/>
                </a:solidFill>
              </a:rPr>
            </a:br>
            <a:endParaRPr lang="fr-CA" sz="2200" i="1" dirty="0"/>
          </a:p>
        </p:txBody>
      </p:sp>
      <p:sp>
        <p:nvSpPr>
          <p:cNvPr id="21" name="Rectangle 20"/>
          <p:cNvSpPr/>
          <p:nvPr/>
        </p:nvSpPr>
        <p:spPr>
          <a:xfrm>
            <a:off x="3338427" y="764704"/>
            <a:ext cx="2475781" cy="621102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prstClr val="white"/>
                </a:solidFill>
              </a:rPr>
              <a:t>Interventions en analyse d’affaires</a:t>
            </a:r>
            <a:endParaRPr lang="fr-CA" b="1" dirty="0">
              <a:solidFill>
                <a:prstClr val="white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414065" y="1825753"/>
            <a:ext cx="2639685" cy="4917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Avant </a:t>
            </a:r>
          </a:p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le projet</a:t>
            </a:r>
            <a:endParaRPr lang="fr-CA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3217652" y="1825753"/>
            <a:ext cx="2734573" cy="4917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Pendant </a:t>
            </a:r>
          </a:p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le </a:t>
            </a:r>
            <a:r>
              <a:rPr lang="fr-CA" b="1" dirty="0">
                <a:solidFill>
                  <a:srgbClr val="005EB8">
                    <a:lumMod val="50000"/>
                  </a:srgbClr>
                </a:solidFill>
              </a:rPr>
              <a:t>p</a:t>
            </a:r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rojet</a:t>
            </a:r>
            <a:endParaRPr lang="fr-CA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24" name="Rectangle à coins arrondis 23"/>
          <p:cNvSpPr/>
          <p:nvPr/>
        </p:nvSpPr>
        <p:spPr>
          <a:xfrm>
            <a:off x="6081623" y="1825753"/>
            <a:ext cx="2636813" cy="4917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Après </a:t>
            </a:r>
          </a:p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le projet</a:t>
            </a:r>
            <a:endParaRPr lang="fr-CA" b="1" dirty="0">
              <a:solidFill>
                <a:srgbClr val="005EB8">
                  <a:lumMod val="50000"/>
                </a:srgbClr>
              </a:solidFill>
            </a:endParaRPr>
          </a:p>
        </p:txBody>
      </p:sp>
      <p:cxnSp>
        <p:nvCxnSpPr>
          <p:cNvPr id="25" name="Connecteur en angle 24"/>
          <p:cNvCxnSpPr>
            <a:stCxn id="21" idx="2"/>
            <a:endCxn id="22" idx="0"/>
          </p:cNvCxnSpPr>
          <p:nvPr/>
        </p:nvCxnSpPr>
        <p:spPr>
          <a:xfrm rot="5400000">
            <a:off x="2935140" y="184574"/>
            <a:ext cx="439947" cy="2842410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/>
          <p:cNvCxnSpPr>
            <a:stCxn id="21" idx="2"/>
            <a:endCxn id="24" idx="0"/>
          </p:cNvCxnSpPr>
          <p:nvPr/>
        </p:nvCxnSpPr>
        <p:spPr>
          <a:xfrm rot="16200000" flipH="1">
            <a:off x="5768201" y="193923"/>
            <a:ext cx="439947" cy="2823712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21" idx="2"/>
            <a:endCxn id="23" idx="0"/>
          </p:cNvCxnSpPr>
          <p:nvPr/>
        </p:nvCxnSpPr>
        <p:spPr>
          <a:xfrm>
            <a:off x="4576318" y="1385806"/>
            <a:ext cx="8621" cy="43994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3127077" y="1825753"/>
            <a:ext cx="4763" cy="134703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>
            <a:off x="6007397" y="1825753"/>
            <a:ext cx="4763" cy="134703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196193" y="2492896"/>
            <a:ext cx="4756031" cy="405442"/>
          </a:xfrm>
          <a:prstGeom prst="rect">
            <a:avLst/>
          </a:prstGeom>
          <a:solidFill>
            <a:srgbClr val="FFFF00">
              <a:alpha val="73000"/>
            </a:srgbClr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CA" sz="1600" b="1" dirty="0" smtClean="0">
                <a:solidFill>
                  <a:srgbClr val="E00654"/>
                </a:solidFill>
              </a:rPr>
              <a:t>« </a:t>
            </a:r>
            <a:r>
              <a:rPr lang="fr-CA" sz="1600" b="1" dirty="0" err="1" smtClean="0">
                <a:solidFill>
                  <a:srgbClr val="E00654"/>
                </a:solidFill>
              </a:rPr>
              <a:t>Élicitation</a:t>
            </a:r>
            <a:r>
              <a:rPr lang="fr-CA" sz="1600" b="1" dirty="0" smtClean="0">
                <a:solidFill>
                  <a:srgbClr val="E00654"/>
                </a:solidFill>
              </a:rPr>
              <a:t> » des exigences, analyse et conception</a:t>
            </a:r>
            <a:endParaRPr lang="fr-CA" sz="1600" b="1" dirty="0">
              <a:solidFill>
                <a:srgbClr val="E00654"/>
              </a:solidFill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38042"/>
              </p:ext>
            </p:extLst>
          </p:nvPr>
        </p:nvGraphicFramePr>
        <p:xfrm>
          <a:off x="93976" y="361057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Études et 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Évolution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Influenceurs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latin typeface="+mj-lt"/>
                        </a:rPr>
                        <a:t> de maturité</a:t>
                      </a:r>
                      <a:r>
                        <a:rPr lang="fr-CA" sz="900" dirty="0" smtClean="0">
                          <a:latin typeface="+mj-lt"/>
                        </a:rPr>
                        <a:t> 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44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23"/>
          <p:cNvSpPr>
            <a:spLocks noGrp="1"/>
          </p:cNvSpPr>
          <p:nvPr>
            <p:ph type="title" idx="4294967295"/>
          </p:nvPr>
        </p:nvSpPr>
        <p:spPr>
          <a:xfrm>
            <a:off x="0" y="58738"/>
            <a:ext cx="8158163" cy="322262"/>
          </a:xfrm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r>
              <a:rPr lang="fr-CA" sz="2400" dirty="0" smtClean="0">
                <a:solidFill>
                  <a:srgbClr val="003C71"/>
                </a:solidFill>
              </a:rPr>
              <a:t/>
            </a:r>
            <a:br>
              <a:rPr lang="fr-CA" sz="2400" dirty="0" smtClean="0">
                <a:solidFill>
                  <a:srgbClr val="003C71"/>
                </a:solidFill>
              </a:rPr>
            </a:br>
            <a:endParaRPr lang="fr-CA" sz="2200" i="1" dirty="0"/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93976" y="361057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Études et 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Évolution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Influenceurs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latin typeface="+mj-lt"/>
                        </a:rPr>
                        <a:t> de maturité</a:t>
                      </a:r>
                      <a:r>
                        <a:rPr lang="fr-CA" sz="900" dirty="0" smtClean="0">
                          <a:latin typeface="+mj-lt"/>
                        </a:rPr>
                        <a:t> 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Image 1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24" y="1108620"/>
            <a:ext cx="4968552" cy="49685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23728" y="6271964"/>
            <a:ext cx="5814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 smtClean="0"/>
              <a:t>Source: http</a:t>
            </a:r>
            <a:r>
              <a:rPr lang="fr-CA" sz="1200" dirty="0"/>
              <a:t>://www.bridging-the-gap.com/business-analyst-skills-important/</a:t>
            </a:r>
          </a:p>
        </p:txBody>
      </p:sp>
    </p:spTree>
    <p:extLst>
      <p:ext uri="{BB962C8B-B14F-4D97-AF65-F5344CB8AC3E}">
        <p14:creationId xmlns:p14="http://schemas.microsoft.com/office/powerpoint/2010/main" val="32108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964423" y="2901402"/>
            <a:ext cx="3851773" cy="3307412"/>
          </a:xfrm>
          <a:prstGeom prst="rect">
            <a:avLst/>
          </a:prstGeom>
          <a:solidFill>
            <a:schemeClr val="bg1">
              <a:lumMod val="85000"/>
            </a:schemeClr>
          </a:solidFill>
          <a:ln w="50800" cap="flat" cmpd="thickThin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96218" y="866148"/>
            <a:ext cx="8870137" cy="129031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/>
            <a:r>
              <a:rPr lang="en-US" sz="1600" i="1" dirty="0" smtClean="0">
                <a:solidFill>
                  <a:srgbClr val="000000"/>
                </a:solidFill>
              </a:rPr>
              <a:t>“</a:t>
            </a:r>
            <a:r>
              <a:rPr lang="en-US" sz="1400" b="1" i="1" dirty="0" smtClean="0">
                <a:solidFill>
                  <a:srgbClr val="E00654"/>
                </a:solidFill>
              </a:rPr>
              <a:t>Inaccurate </a:t>
            </a:r>
            <a:r>
              <a:rPr lang="en-US" sz="1400" b="1" i="1" dirty="0">
                <a:solidFill>
                  <a:srgbClr val="E00654"/>
                </a:solidFill>
              </a:rPr>
              <a:t>requirements </a:t>
            </a:r>
            <a:r>
              <a:rPr lang="en-US" sz="1400" b="1" i="1" u="sng" dirty="0" smtClean="0">
                <a:solidFill>
                  <a:srgbClr val="E00654"/>
                </a:solidFill>
              </a:rPr>
              <a:t>gathering</a:t>
            </a:r>
            <a:r>
              <a:rPr lang="en-US" sz="1400" b="1" i="1" dirty="0" smtClean="0">
                <a:solidFill>
                  <a:srgbClr val="E00654"/>
                </a:solidFill>
              </a:rPr>
              <a:t> </a:t>
            </a:r>
            <a:r>
              <a:rPr lang="en-US" sz="1400" i="1" dirty="0" smtClean="0">
                <a:solidFill>
                  <a:srgbClr val="000000"/>
                </a:solidFill>
              </a:rPr>
              <a:t>remained </a:t>
            </a:r>
            <a:r>
              <a:rPr lang="en-US" sz="1400" i="1" dirty="0">
                <a:solidFill>
                  <a:srgbClr val="000000"/>
                </a:solidFill>
              </a:rPr>
              <a:t>a primary cause of project </a:t>
            </a:r>
            <a:r>
              <a:rPr lang="en-US" sz="1400" i="1" dirty="0" smtClean="0">
                <a:solidFill>
                  <a:srgbClr val="000000"/>
                </a:solidFill>
              </a:rPr>
              <a:t>failure (</a:t>
            </a:r>
            <a:r>
              <a:rPr lang="en-US" sz="1400" b="1" i="1" dirty="0" smtClean="0">
                <a:solidFill>
                  <a:srgbClr val="000000"/>
                </a:solidFill>
              </a:rPr>
              <a:t>37%</a:t>
            </a:r>
            <a:r>
              <a:rPr lang="en-US" sz="1400" i="1" dirty="0" smtClean="0">
                <a:solidFill>
                  <a:srgbClr val="000000"/>
                </a:solidFill>
              </a:rPr>
              <a:t>). The </a:t>
            </a:r>
            <a:r>
              <a:rPr lang="en-US" sz="1400" i="1" dirty="0">
                <a:solidFill>
                  <a:srgbClr val="000000"/>
                </a:solidFill>
              </a:rPr>
              <a:t>in-depth study finds that </a:t>
            </a:r>
            <a:r>
              <a:rPr lang="en-US" sz="1400" i="1" u="sng" dirty="0">
                <a:solidFill>
                  <a:srgbClr val="000000"/>
                </a:solidFill>
              </a:rPr>
              <a:t>when projects do not meet their original </a:t>
            </a:r>
            <a:r>
              <a:rPr lang="en-US" sz="1400" i="1" u="sng" dirty="0" smtClean="0">
                <a:solidFill>
                  <a:srgbClr val="000000"/>
                </a:solidFill>
              </a:rPr>
              <a:t>goals </a:t>
            </a:r>
            <a:r>
              <a:rPr lang="en-US" sz="1400" i="1" dirty="0" smtClean="0">
                <a:solidFill>
                  <a:srgbClr val="000000"/>
                </a:solidFill>
              </a:rPr>
              <a:t>and </a:t>
            </a:r>
            <a:r>
              <a:rPr lang="en-US" sz="1400" i="1" dirty="0">
                <a:solidFill>
                  <a:srgbClr val="000000"/>
                </a:solidFill>
              </a:rPr>
              <a:t>business objectives, </a:t>
            </a:r>
            <a:r>
              <a:rPr lang="en-US" sz="1400" b="1" i="1" dirty="0">
                <a:solidFill>
                  <a:srgbClr val="E00654"/>
                </a:solidFill>
              </a:rPr>
              <a:t>inaccurate requirements </a:t>
            </a:r>
            <a:r>
              <a:rPr lang="en-US" sz="1400" b="1" i="1" u="sng" dirty="0">
                <a:solidFill>
                  <a:srgbClr val="E00654"/>
                </a:solidFill>
              </a:rPr>
              <a:t>management</a:t>
            </a:r>
            <a:r>
              <a:rPr lang="en-US" sz="1400" b="1" i="1" dirty="0">
                <a:solidFill>
                  <a:srgbClr val="E00654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</a:rPr>
              <a:t>is the </a:t>
            </a:r>
            <a:r>
              <a:rPr lang="en-US" sz="1400" i="1" dirty="0" smtClean="0">
                <a:solidFill>
                  <a:srgbClr val="000000"/>
                </a:solidFill>
              </a:rPr>
              <a:t>primary cause </a:t>
            </a:r>
            <a:r>
              <a:rPr lang="en-US" sz="1400" i="1" dirty="0">
                <a:solidFill>
                  <a:srgbClr val="000000"/>
                </a:solidFill>
              </a:rPr>
              <a:t>of that </a:t>
            </a:r>
            <a:r>
              <a:rPr lang="en-US" sz="1400" i="1" dirty="0" smtClean="0">
                <a:solidFill>
                  <a:srgbClr val="000000"/>
                </a:solidFill>
              </a:rPr>
              <a:t>outcome.”</a:t>
            </a:r>
            <a:r>
              <a:rPr lang="en-US" sz="1400" dirty="0" smtClean="0">
                <a:solidFill>
                  <a:srgbClr val="000000"/>
                </a:solidFill>
              </a:rPr>
              <a:t>  </a:t>
            </a:r>
            <a:endParaRPr lang="en-US" sz="1600" dirty="0" smtClean="0">
              <a:solidFill>
                <a:srgbClr val="000000"/>
              </a:solidFill>
            </a:endParaRPr>
          </a:p>
          <a:p>
            <a:pPr defTabSz="457200"/>
            <a:r>
              <a:rPr lang="en-US" sz="1200" i="1" dirty="0" smtClean="0">
                <a:solidFill>
                  <a:srgbClr val="000000"/>
                </a:solidFill>
              </a:rPr>
              <a:t>	</a:t>
            </a:r>
            <a:r>
              <a:rPr lang="en-US" sz="1200" dirty="0" smtClean="0">
                <a:solidFill>
                  <a:srgbClr val="000000"/>
                </a:solidFill>
              </a:rPr>
              <a:t>PMI’s </a:t>
            </a:r>
            <a:r>
              <a:rPr lang="en-US" sz="1200" dirty="0">
                <a:solidFill>
                  <a:srgbClr val="000000"/>
                </a:solidFill>
              </a:rPr>
              <a:t>Pulse of the Profession: Requirements </a:t>
            </a:r>
            <a:r>
              <a:rPr lang="en-US" sz="1200" dirty="0" smtClean="0">
                <a:solidFill>
                  <a:srgbClr val="000000"/>
                </a:solidFill>
              </a:rPr>
              <a:t>Management, </a:t>
            </a:r>
            <a:r>
              <a:rPr lang="en-US" sz="1200" dirty="0" err="1" smtClean="0">
                <a:solidFill>
                  <a:srgbClr val="000000"/>
                </a:solidFill>
              </a:rPr>
              <a:t>août</a:t>
            </a:r>
            <a:r>
              <a:rPr lang="en-US" sz="1200" dirty="0" smtClean="0">
                <a:solidFill>
                  <a:srgbClr val="000000"/>
                </a:solidFill>
              </a:rPr>
              <a:t> 2014</a:t>
            </a: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96218" y="1898996"/>
            <a:ext cx="8559593" cy="163470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defTabSz="457200"/>
            <a:r>
              <a:rPr lang="en-US" sz="1400" i="1" dirty="0" smtClean="0">
                <a:solidFill>
                  <a:srgbClr val="000000"/>
                </a:solidFill>
              </a:rPr>
              <a:t>“In </a:t>
            </a:r>
            <a:r>
              <a:rPr lang="en-US" sz="1400" i="1" dirty="0">
                <a:solidFill>
                  <a:srgbClr val="000000"/>
                </a:solidFill>
              </a:rPr>
              <a:t>fact, the average company </a:t>
            </a:r>
            <a:r>
              <a:rPr lang="en-US" sz="1400" b="1" i="1" dirty="0">
                <a:solidFill>
                  <a:srgbClr val="E00654"/>
                </a:solidFill>
              </a:rPr>
              <a:t>with low requirements maturity </a:t>
            </a:r>
            <a:r>
              <a:rPr lang="en-US" sz="1400" i="1" dirty="0">
                <a:solidFill>
                  <a:srgbClr val="000000"/>
                </a:solidFill>
              </a:rPr>
              <a:t>wastes </a:t>
            </a:r>
            <a:r>
              <a:rPr lang="en-US" sz="1400" b="1" i="1" dirty="0">
                <a:solidFill>
                  <a:srgbClr val="000000"/>
                </a:solidFill>
              </a:rPr>
              <a:t>34% of the </a:t>
            </a:r>
            <a:r>
              <a:rPr lang="en-US" sz="1400" b="1" i="1" dirty="0" smtClean="0">
                <a:solidFill>
                  <a:srgbClr val="000000"/>
                </a:solidFill>
              </a:rPr>
              <a:t>organization’s </a:t>
            </a:r>
            <a:r>
              <a:rPr lang="en-US" sz="1400" b="1" i="1" dirty="0">
                <a:solidFill>
                  <a:srgbClr val="000000"/>
                </a:solidFill>
              </a:rPr>
              <a:t>IT development budget</a:t>
            </a:r>
            <a:r>
              <a:rPr lang="en-US" sz="1400" i="1" dirty="0">
                <a:solidFill>
                  <a:srgbClr val="000000"/>
                </a:solidFill>
              </a:rPr>
              <a:t>. Post-implementation maintenance costs affix an </a:t>
            </a:r>
            <a:r>
              <a:rPr lang="en-US" sz="1400" b="1" i="1" dirty="0">
                <a:solidFill>
                  <a:srgbClr val="000000"/>
                </a:solidFill>
              </a:rPr>
              <a:t>additional 14% </a:t>
            </a:r>
            <a:r>
              <a:rPr lang="en-US" sz="1400" i="1" dirty="0">
                <a:solidFill>
                  <a:srgbClr val="000000"/>
                </a:solidFill>
              </a:rPr>
              <a:t>on top of the already excessive overruns, reducing efficiency further</a:t>
            </a:r>
            <a:r>
              <a:rPr lang="en-US" sz="1400" i="1" dirty="0" smtClean="0">
                <a:solidFill>
                  <a:srgbClr val="000000"/>
                </a:solidFill>
              </a:rPr>
              <a:t>.”</a:t>
            </a:r>
          </a:p>
          <a:p>
            <a:pPr defTabSz="457200"/>
            <a:r>
              <a:rPr lang="en-US" sz="1200" i="1" dirty="0" smtClean="0">
                <a:solidFill>
                  <a:srgbClr val="000000"/>
                </a:solidFill>
              </a:rPr>
              <a:t>	</a:t>
            </a:r>
            <a:r>
              <a:rPr lang="en-US" sz="1200" dirty="0" smtClean="0">
                <a:solidFill>
                  <a:srgbClr val="000000"/>
                </a:solidFill>
              </a:rPr>
              <a:t>IAG Consulting Group, 2010</a:t>
            </a: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/>
            <a:endParaRPr lang="fr-CA" sz="14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964422" y="2927753"/>
            <a:ext cx="3851774" cy="156298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b="1" dirty="0" smtClean="0">
                <a:solidFill>
                  <a:srgbClr val="000000"/>
                </a:solidFill>
                <a:latin typeface="Arial"/>
                <a:cs typeface="Times"/>
              </a:rPr>
              <a:t>Exemple:</a:t>
            </a:r>
          </a:p>
          <a:p>
            <a:pPr marL="342900" indent="-34290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2000" b="1" dirty="0" smtClean="0">
                <a:solidFill>
                  <a:srgbClr val="000000"/>
                </a:solidFill>
                <a:latin typeface="Arial"/>
                <a:cs typeface="Times"/>
              </a:rPr>
              <a:t>200 projets</a:t>
            </a:r>
            <a:r>
              <a:rPr lang="fr-CA" sz="2000" b="1" dirty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2000" b="1" dirty="0" smtClean="0">
                <a:solidFill>
                  <a:srgbClr val="000000"/>
                </a:solidFill>
                <a:latin typeface="Arial"/>
                <a:cs typeface="Times"/>
              </a:rPr>
              <a:t>/ 500 millions $</a:t>
            </a:r>
          </a:p>
          <a:p>
            <a:pPr marL="800100" lvl="1" indent="-34290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2000" b="1" dirty="0" smtClean="0">
                <a:solidFill>
                  <a:srgbClr val="000000"/>
                </a:solidFill>
                <a:latin typeface="Arial"/>
                <a:cs typeface="Times"/>
              </a:rPr>
              <a:t>74 </a:t>
            </a:r>
            <a:r>
              <a:rPr lang="fr-CA" sz="1700" dirty="0" smtClean="0">
                <a:solidFill>
                  <a:srgbClr val="000000"/>
                </a:solidFill>
                <a:latin typeface="Arial"/>
                <a:cs typeface="Times"/>
              </a:rPr>
              <a:t>projets ne rencontreront pas les objectifs fixés;</a:t>
            </a:r>
          </a:p>
          <a:p>
            <a:pPr lvl="1"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7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800100" lvl="1" indent="-34290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2000" b="1" dirty="0" smtClean="0">
                <a:solidFill>
                  <a:srgbClr val="000000"/>
                </a:solidFill>
                <a:latin typeface="Arial"/>
                <a:cs typeface="Times"/>
              </a:rPr>
              <a:t>170</a:t>
            </a: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1700" dirty="0" smtClean="0">
                <a:solidFill>
                  <a:srgbClr val="000000"/>
                </a:solidFill>
                <a:latin typeface="Arial"/>
                <a:cs typeface="Times"/>
              </a:rPr>
              <a:t>millions $ gaspillés en développement;</a:t>
            </a:r>
          </a:p>
          <a:p>
            <a:pPr lvl="1"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7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800100" lvl="1" indent="-34290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2000" dirty="0">
                <a:solidFill>
                  <a:srgbClr val="000000"/>
                </a:solidFill>
                <a:latin typeface="Arial"/>
                <a:cs typeface="Times"/>
                <a:sym typeface="Wingdings"/>
              </a:rPr>
              <a:t> </a:t>
            </a:r>
            <a:r>
              <a:rPr lang="fr-CA" sz="2000" b="1" dirty="0">
                <a:solidFill>
                  <a:srgbClr val="000000"/>
                </a:solidFill>
                <a:latin typeface="Arial"/>
                <a:cs typeface="Times"/>
                <a:sym typeface="Wingdings"/>
              </a:rPr>
              <a:t>14% </a:t>
            </a:r>
            <a:r>
              <a:rPr lang="fr-CA" sz="1600" dirty="0">
                <a:solidFill>
                  <a:srgbClr val="000000"/>
                </a:solidFill>
                <a:latin typeface="Arial"/>
                <a:cs typeface="Times"/>
                <a:sym typeface="Wingdings"/>
              </a:rPr>
              <a:t>des coûts totaux de </a:t>
            </a: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  <a:sym typeface="Wingdings"/>
              </a:rPr>
              <a:t>maintenance</a:t>
            </a:r>
            <a:endParaRPr lang="fr-CA" sz="17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800100" lvl="1" indent="-34290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endParaRPr lang="fr-CA" sz="2000" dirty="0" smtClean="0">
              <a:solidFill>
                <a:srgbClr val="000000"/>
              </a:solidFill>
              <a:latin typeface="Arial"/>
              <a:cs typeface="Time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8" y="2793799"/>
            <a:ext cx="4656865" cy="349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re 23"/>
          <p:cNvSpPr>
            <a:spLocks noGrp="1"/>
          </p:cNvSpPr>
          <p:nvPr>
            <p:ph type="title"/>
          </p:nvPr>
        </p:nvSpPr>
        <p:spPr>
          <a:xfrm>
            <a:off x="21110" y="131457"/>
            <a:ext cx="8159375" cy="26291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CA" sz="1800" dirty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21655"/>
              </p:ext>
            </p:extLst>
          </p:nvPr>
        </p:nvGraphicFramePr>
        <p:xfrm>
          <a:off x="93976" y="437260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44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9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au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97310"/>
              </p:ext>
            </p:extLst>
          </p:nvPr>
        </p:nvGraphicFramePr>
        <p:xfrm>
          <a:off x="3550729" y="2125980"/>
          <a:ext cx="2042541" cy="2606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42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/>
                      <a:r>
                        <a:rPr lang="fr-CA" sz="1600" dirty="0" smtClean="0">
                          <a:solidFill>
                            <a:srgbClr val="FFFF00"/>
                          </a:solidFill>
                        </a:rPr>
                        <a:t>Faible</a:t>
                      </a:r>
                      <a:r>
                        <a:rPr lang="fr-CA" sz="1600" baseline="0" dirty="0" smtClean="0">
                          <a:solidFill>
                            <a:srgbClr val="FFFF00"/>
                          </a:solidFill>
                        </a:rPr>
                        <a:t> maturité en analyse d’affaires</a:t>
                      </a:r>
                      <a:endParaRPr lang="fr-CA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11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dirty="0" smtClean="0"/>
                        <a:t>Planification et gestion</a:t>
                      </a:r>
                      <a:r>
                        <a:rPr lang="fr-CA" sz="1200" b="1" baseline="0" dirty="0" smtClean="0"/>
                        <a:t> des </a:t>
                      </a:r>
                      <a:r>
                        <a:rPr lang="fr-CA" sz="1200" b="1" baseline="0" dirty="0" smtClean="0">
                          <a:solidFill>
                            <a:srgbClr val="E00654"/>
                          </a:solidFill>
                        </a:rPr>
                        <a:t>exigences</a:t>
                      </a:r>
                      <a:endParaRPr lang="fr-CA" sz="1200" b="1" dirty="0">
                        <a:solidFill>
                          <a:srgbClr val="E0065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Recueillir les </a:t>
                      </a:r>
                      <a:r>
                        <a:rPr lang="fr-CA" sz="1200" b="1" kern="1200" dirty="0" smtClean="0">
                          <a:solidFill>
                            <a:srgbClr val="E00654"/>
                          </a:solidFill>
                          <a:latin typeface="+mn-lt"/>
                          <a:ea typeface="+mn-ea"/>
                          <a:cs typeface="+mn-cs"/>
                        </a:rPr>
                        <a:t>exigences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CA" sz="1200" b="1" dirty="0" smtClean="0"/>
                        <a:t>Analyse des </a:t>
                      </a:r>
                      <a:r>
                        <a:rPr lang="fr-CA" sz="1200" b="1" dirty="0" smtClean="0">
                          <a:solidFill>
                            <a:srgbClr val="E00654"/>
                          </a:solidFill>
                        </a:rPr>
                        <a:t>exigences</a:t>
                      </a:r>
                      <a:r>
                        <a:rPr lang="fr-CA" sz="1200" b="1" dirty="0" smtClean="0"/>
                        <a:t> et documentation</a:t>
                      </a:r>
                      <a:endParaRPr lang="fr-CA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CA" sz="1200" b="1" dirty="0" smtClean="0"/>
                        <a:t>Communiquer les</a:t>
                      </a:r>
                      <a:r>
                        <a:rPr lang="fr-CA" sz="1200" b="1" baseline="0" dirty="0" smtClean="0"/>
                        <a:t> </a:t>
                      </a:r>
                      <a:r>
                        <a:rPr lang="fr-CA" sz="1200" b="1" baseline="0" dirty="0" smtClean="0">
                          <a:solidFill>
                            <a:srgbClr val="E00654"/>
                          </a:solidFill>
                        </a:rPr>
                        <a:t>exigences</a:t>
                      </a:r>
                      <a:endParaRPr lang="fr-CA" sz="1200" b="1" dirty="0">
                        <a:solidFill>
                          <a:srgbClr val="E0065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CA" sz="1200" b="1" dirty="0" smtClean="0"/>
                        <a:t>Implanter</a:t>
                      </a:r>
                      <a:r>
                        <a:rPr lang="fr-CA" sz="1200" b="1" baseline="0" dirty="0" smtClean="0"/>
                        <a:t> les </a:t>
                      </a:r>
                      <a:r>
                        <a:rPr lang="fr-CA" sz="1200" b="1" baseline="0" dirty="0" smtClean="0">
                          <a:solidFill>
                            <a:srgbClr val="E00654"/>
                          </a:solidFill>
                        </a:rPr>
                        <a:t>exigences</a:t>
                      </a:r>
                      <a:endParaRPr lang="fr-CA" sz="1200" b="1" dirty="0">
                        <a:solidFill>
                          <a:srgbClr val="E0065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Group 140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4121179" y="1092229"/>
            <a:ext cx="885825" cy="793552"/>
            <a:chOff x="3676" y="1774"/>
            <a:chExt cx="384" cy="344"/>
          </a:xfrm>
          <a:solidFill>
            <a:schemeClr val="accent2"/>
          </a:solidFill>
        </p:grpSpPr>
        <p:sp>
          <p:nvSpPr>
            <p:cNvPr id="26" name="Freeform 142"/>
            <p:cNvSpPr>
              <a:spLocks/>
            </p:cNvSpPr>
            <p:nvPr/>
          </p:nvSpPr>
          <p:spPr bwMode="auto">
            <a:xfrm>
              <a:off x="3676" y="1856"/>
              <a:ext cx="384" cy="262"/>
            </a:xfrm>
            <a:custGeom>
              <a:avLst/>
              <a:gdLst>
                <a:gd name="T0" fmla="*/ 58 w 3456"/>
                <a:gd name="T1" fmla="*/ 0 h 2362"/>
                <a:gd name="T2" fmla="*/ 749 w 3456"/>
                <a:gd name="T3" fmla="*/ 0 h 2362"/>
                <a:gd name="T4" fmla="*/ 749 w 3456"/>
                <a:gd name="T5" fmla="*/ 2246 h 2362"/>
                <a:gd name="T6" fmla="*/ 922 w 3456"/>
                <a:gd name="T7" fmla="*/ 2246 h 2362"/>
                <a:gd name="T8" fmla="*/ 922 w 3456"/>
                <a:gd name="T9" fmla="*/ 460 h 2362"/>
                <a:gd name="T10" fmla="*/ 1613 w 3456"/>
                <a:gd name="T11" fmla="*/ 460 h 2362"/>
                <a:gd name="T12" fmla="*/ 1613 w 3456"/>
                <a:gd name="T13" fmla="*/ 2246 h 2362"/>
                <a:gd name="T14" fmla="*/ 1786 w 3456"/>
                <a:gd name="T15" fmla="*/ 2246 h 2362"/>
                <a:gd name="T16" fmla="*/ 1786 w 3456"/>
                <a:gd name="T17" fmla="*/ 921 h 2362"/>
                <a:gd name="T18" fmla="*/ 2477 w 3456"/>
                <a:gd name="T19" fmla="*/ 921 h 2362"/>
                <a:gd name="T20" fmla="*/ 2477 w 3456"/>
                <a:gd name="T21" fmla="*/ 2246 h 2362"/>
                <a:gd name="T22" fmla="*/ 2650 w 3456"/>
                <a:gd name="T23" fmla="*/ 2246 h 2362"/>
                <a:gd name="T24" fmla="*/ 2650 w 3456"/>
                <a:gd name="T25" fmla="*/ 1440 h 2362"/>
                <a:gd name="T26" fmla="*/ 3341 w 3456"/>
                <a:gd name="T27" fmla="*/ 1440 h 2362"/>
                <a:gd name="T28" fmla="*/ 3341 w 3456"/>
                <a:gd name="T29" fmla="*/ 2246 h 2362"/>
                <a:gd name="T30" fmla="*/ 3398 w 3456"/>
                <a:gd name="T31" fmla="*/ 2246 h 2362"/>
                <a:gd name="T32" fmla="*/ 3416 w 3456"/>
                <a:gd name="T33" fmla="*/ 2250 h 2362"/>
                <a:gd name="T34" fmla="*/ 3432 w 3456"/>
                <a:gd name="T35" fmla="*/ 2258 h 2362"/>
                <a:gd name="T36" fmla="*/ 3444 w 3456"/>
                <a:gd name="T37" fmla="*/ 2271 h 2362"/>
                <a:gd name="T38" fmla="*/ 3453 w 3456"/>
                <a:gd name="T39" fmla="*/ 2286 h 2362"/>
                <a:gd name="T40" fmla="*/ 3456 w 3456"/>
                <a:gd name="T41" fmla="*/ 2304 h 2362"/>
                <a:gd name="T42" fmla="*/ 3453 w 3456"/>
                <a:gd name="T43" fmla="*/ 2322 h 2362"/>
                <a:gd name="T44" fmla="*/ 3444 w 3456"/>
                <a:gd name="T45" fmla="*/ 2339 h 2362"/>
                <a:gd name="T46" fmla="*/ 3432 w 3456"/>
                <a:gd name="T47" fmla="*/ 2351 h 2362"/>
                <a:gd name="T48" fmla="*/ 3416 w 3456"/>
                <a:gd name="T49" fmla="*/ 2359 h 2362"/>
                <a:gd name="T50" fmla="*/ 3398 w 3456"/>
                <a:gd name="T51" fmla="*/ 2362 h 2362"/>
                <a:gd name="T52" fmla="*/ 58 w 3456"/>
                <a:gd name="T53" fmla="*/ 2362 h 2362"/>
                <a:gd name="T54" fmla="*/ 40 w 3456"/>
                <a:gd name="T55" fmla="*/ 2359 h 2362"/>
                <a:gd name="T56" fmla="*/ 24 w 3456"/>
                <a:gd name="T57" fmla="*/ 2351 h 2362"/>
                <a:gd name="T58" fmla="*/ 12 w 3456"/>
                <a:gd name="T59" fmla="*/ 2339 h 2362"/>
                <a:gd name="T60" fmla="*/ 3 w 3456"/>
                <a:gd name="T61" fmla="*/ 2322 h 2362"/>
                <a:gd name="T62" fmla="*/ 0 w 3456"/>
                <a:gd name="T63" fmla="*/ 2304 h 2362"/>
                <a:gd name="T64" fmla="*/ 3 w 3456"/>
                <a:gd name="T65" fmla="*/ 2286 h 2362"/>
                <a:gd name="T66" fmla="*/ 12 w 3456"/>
                <a:gd name="T67" fmla="*/ 2271 h 2362"/>
                <a:gd name="T68" fmla="*/ 24 w 3456"/>
                <a:gd name="T69" fmla="*/ 2258 h 2362"/>
                <a:gd name="T70" fmla="*/ 40 w 3456"/>
                <a:gd name="T71" fmla="*/ 2250 h 2362"/>
                <a:gd name="T72" fmla="*/ 58 w 3456"/>
                <a:gd name="T73" fmla="*/ 2246 h 2362"/>
                <a:gd name="T74" fmla="*/ 58 w 3456"/>
                <a:gd name="T75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56" h="2362">
                  <a:moveTo>
                    <a:pt x="58" y="0"/>
                  </a:moveTo>
                  <a:lnTo>
                    <a:pt x="749" y="0"/>
                  </a:lnTo>
                  <a:lnTo>
                    <a:pt x="749" y="2246"/>
                  </a:lnTo>
                  <a:lnTo>
                    <a:pt x="922" y="2246"/>
                  </a:lnTo>
                  <a:lnTo>
                    <a:pt x="922" y="460"/>
                  </a:lnTo>
                  <a:lnTo>
                    <a:pt x="1613" y="460"/>
                  </a:lnTo>
                  <a:lnTo>
                    <a:pt x="1613" y="2246"/>
                  </a:lnTo>
                  <a:lnTo>
                    <a:pt x="1786" y="2246"/>
                  </a:lnTo>
                  <a:lnTo>
                    <a:pt x="1786" y="921"/>
                  </a:lnTo>
                  <a:lnTo>
                    <a:pt x="2477" y="921"/>
                  </a:lnTo>
                  <a:lnTo>
                    <a:pt x="2477" y="2246"/>
                  </a:lnTo>
                  <a:lnTo>
                    <a:pt x="2650" y="2246"/>
                  </a:lnTo>
                  <a:lnTo>
                    <a:pt x="2650" y="1440"/>
                  </a:lnTo>
                  <a:lnTo>
                    <a:pt x="3341" y="1440"/>
                  </a:lnTo>
                  <a:lnTo>
                    <a:pt x="3341" y="2246"/>
                  </a:lnTo>
                  <a:lnTo>
                    <a:pt x="3398" y="2246"/>
                  </a:lnTo>
                  <a:lnTo>
                    <a:pt x="3416" y="2250"/>
                  </a:lnTo>
                  <a:lnTo>
                    <a:pt x="3432" y="2258"/>
                  </a:lnTo>
                  <a:lnTo>
                    <a:pt x="3444" y="2271"/>
                  </a:lnTo>
                  <a:lnTo>
                    <a:pt x="3453" y="2286"/>
                  </a:lnTo>
                  <a:lnTo>
                    <a:pt x="3456" y="2304"/>
                  </a:lnTo>
                  <a:lnTo>
                    <a:pt x="3453" y="2322"/>
                  </a:lnTo>
                  <a:lnTo>
                    <a:pt x="3444" y="2339"/>
                  </a:lnTo>
                  <a:lnTo>
                    <a:pt x="3432" y="2351"/>
                  </a:lnTo>
                  <a:lnTo>
                    <a:pt x="3416" y="2359"/>
                  </a:lnTo>
                  <a:lnTo>
                    <a:pt x="3398" y="2362"/>
                  </a:lnTo>
                  <a:lnTo>
                    <a:pt x="58" y="2362"/>
                  </a:lnTo>
                  <a:lnTo>
                    <a:pt x="40" y="2359"/>
                  </a:lnTo>
                  <a:lnTo>
                    <a:pt x="24" y="2351"/>
                  </a:lnTo>
                  <a:lnTo>
                    <a:pt x="12" y="2339"/>
                  </a:lnTo>
                  <a:lnTo>
                    <a:pt x="3" y="2322"/>
                  </a:lnTo>
                  <a:lnTo>
                    <a:pt x="0" y="2304"/>
                  </a:lnTo>
                  <a:lnTo>
                    <a:pt x="3" y="2286"/>
                  </a:lnTo>
                  <a:lnTo>
                    <a:pt x="12" y="2271"/>
                  </a:lnTo>
                  <a:lnTo>
                    <a:pt x="24" y="2258"/>
                  </a:lnTo>
                  <a:lnTo>
                    <a:pt x="40" y="2250"/>
                  </a:lnTo>
                  <a:lnTo>
                    <a:pt x="58" y="2246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>
                <a:solidFill>
                  <a:srgbClr val="000000"/>
                </a:solidFill>
              </a:endParaRPr>
            </a:p>
          </p:txBody>
        </p:sp>
        <p:sp>
          <p:nvSpPr>
            <p:cNvPr id="27" name="Freeform 143"/>
            <p:cNvSpPr>
              <a:spLocks/>
            </p:cNvSpPr>
            <p:nvPr/>
          </p:nvSpPr>
          <p:spPr bwMode="auto">
            <a:xfrm>
              <a:off x="3748" y="1774"/>
              <a:ext cx="262" cy="162"/>
            </a:xfrm>
            <a:custGeom>
              <a:avLst/>
              <a:gdLst>
                <a:gd name="T0" fmla="*/ 73 w 2361"/>
                <a:gd name="T1" fmla="*/ 1 h 1459"/>
                <a:gd name="T2" fmla="*/ 2177 w 2361"/>
                <a:gd name="T3" fmla="*/ 1214 h 1459"/>
                <a:gd name="T4" fmla="*/ 2041 w 2361"/>
                <a:gd name="T5" fmla="*/ 912 h 1459"/>
                <a:gd name="T6" fmla="*/ 2044 w 2361"/>
                <a:gd name="T7" fmla="*/ 882 h 1459"/>
                <a:gd name="T8" fmla="*/ 2061 w 2361"/>
                <a:gd name="T9" fmla="*/ 858 h 1459"/>
                <a:gd name="T10" fmla="*/ 2089 w 2361"/>
                <a:gd name="T11" fmla="*/ 846 h 1459"/>
                <a:gd name="T12" fmla="*/ 2118 w 2361"/>
                <a:gd name="T13" fmla="*/ 849 h 1459"/>
                <a:gd name="T14" fmla="*/ 2142 w 2361"/>
                <a:gd name="T15" fmla="*/ 865 h 1459"/>
                <a:gd name="T16" fmla="*/ 2356 w 2361"/>
                <a:gd name="T17" fmla="*/ 1330 h 1459"/>
                <a:gd name="T18" fmla="*/ 2357 w 2361"/>
                <a:gd name="T19" fmla="*/ 1335 h 1459"/>
                <a:gd name="T20" fmla="*/ 2359 w 2361"/>
                <a:gd name="T21" fmla="*/ 1343 h 1459"/>
                <a:gd name="T22" fmla="*/ 2361 w 2361"/>
                <a:gd name="T23" fmla="*/ 1347 h 1459"/>
                <a:gd name="T24" fmla="*/ 2361 w 2361"/>
                <a:gd name="T25" fmla="*/ 1349 h 1459"/>
                <a:gd name="T26" fmla="*/ 2360 w 2361"/>
                <a:gd name="T27" fmla="*/ 1357 h 1459"/>
                <a:gd name="T28" fmla="*/ 2359 w 2361"/>
                <a:gd name="T29" fmla="*/ 1365 h 1459"/>
                <a:gd name="T30" fmla="*/ 2358 w 2361"/>
                <a:gd name="T31" fmla="*/ 1372 h 1459"/>
                <a:gd name="T32" fmla="*/ 2355 w 2361"/>
                <a:gd name="T33" fmla="*/ 1378 h 1459"/>
                <a:gd name="T34" fmla="*/ 2354 w 2361"/>
                <a:gd name="T35" fmla="*/ 1383 h 1459"/>
                <a:gd name="T36" fmla="*/ 2349 w 2361"/>
                <a:gd name="T37" fmla="*/ 1387 h 1459"/>
                <a:gd name="T38" fmla="*/ 2345 w 2361"/>
                <a:gd name="T39" fmla="*/ 1392 h 1459"/>
                <a:gd name="T40" fmla="*/ 2338 w 2361"/>
                <a:gd name="T41" fmla="*/ 1400 h 1459"/>
                <a:gd name="T42" fmla="*/ 2330 w 2361"/>
                <a:gd name="T43" fmla="*/ 1404 h 1459"/>
                <a:gd name="T44" fmla="*/ 2328 w 2361"/>
                <a:gd name="T45" fmla="*/ 1405 h 1459"/>
                <a:gd name="T46" fmla="*/ 2327 w 2361"/>
                <a:gd name="T47" fmla="*/ 1406 h 1459"/>
                <a:gd name="T48" fmla="*/ 2324 w 2361"/>
                <a:gd name="T49" fmla="*/ 1407 h 1459"/>
                <a:gd name="T50" fmla="*/ 2316 w 2361"/>
                <a:gd name="T51" fmla="*/ 1409 h 1459"/>
                <a:gd name="T52" fmla="*/ 2311 w 2361"/>
                <a:gd name="T53" fmla="*/ 1410 h 1459"/>
                <a:gd name="T54" fmla="*/ 2308 w 2361"/>
                <a:gd name="T55" fmla="*/ 1411 h 1459"/>
                <a:gd name="T56" fmla="*/ 1813 w 2361"/>
                <a:gd name="T57" fmla="*/ 1459 h 1459"/>
                <a:gd name="T58" fmla="*/ 1793 w 2361"/>
                <a:gd name="T59" fmla="*/ 1456 h 1459"/>
                <a:gd name="T60" fmla="*/ 1766 w 2361"/>
                <a:gd name="T61" fmla="*/ 1438 h 1459"/>
                <a:gd name="T62" fmla="*/ 1752 w 2361"/>
                <a:gd name="T63" fmla="*/ 1407 h 1459"/>
                <a:gd name="T64" fmla="*/ 1761 w 2361"/>
                <a:gd name="T65" fmla="*/ 1372 h 1459"/>
                <a:gd name="T66" fmla="*/ 1787 w 2361"/>
                <a:gd name="T67" fmla="*/ 1348 h 1459"/>
                <a:gd name="T68" fmla="*/ 2119 w 2361"/>
                <a:gd name="T69" fmla="*/ 1314 h 1459"/>
                <a:gd name="T70" fmla="*/ 17 w 2361"/>
                <a:gd name="T71" fmla="*/ 98 h 1459"/>
                <a:gd name="T72" fmla="*/ 2 w 2361"/>
                <a:gd name="T73" fmla="*/ 73 h 1459"/>
                <a:gd name="T74" fmla="*/ 2 w 2361"/>
                <a:gd name="T75" fmla="*/ 43 h 1459"/>
                <a:gd name="T76" fmla="*/ 18 w 2361"/>
                <a:gd name="T77" fmla="*/ 16 h 1459"/>
                <a:gd name="T78" fmla="*/ 43 w 2361"/>
                <a:gd name="T79" fmla="*/ 1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1" h="1459">
                  <a:moveTo>
                    <a:pt x="58" y="0"/>
                  </a:moveTo>
                  <a:lnTo>
                    <a:pt x="73" y="1"/>
                  </a:lnTo>
                  <a:lnTo>
                    <a:pt x="87" y="8"/>
                  </a:lnTo>
                  <a:lnTo>
                    <a:pt x="2177" y="1214"/>
                  </a:lnTo>
                  <a:lnTo>
                    <a:pt x="2046" y="926"/>
                  </a:lnTo>
                  <a:lnTo>
                    <a:pt x="2041" y="912"/>
                  </a:lnTo>
                  <a:lnTo>
                    <a:pt x="2040" y="897"/>
                  </a:lnTo>
                  <a:lnTo>
                    <a:pt x="2044" y="882"/>
                  </a:lnTo>
                  <a:lnTo>
                    <a:pt x="2051" y="870"/>
                  </a:lnTo>
                  <a:lnTo>
                    <a:pt x="2061" y="858"/>
                  </a:lnTo>
                  <a:lnTo>
                    <a:pt x="2074" y="850"/>
                  </a:lnTo>
                  <a:lnTo>
                    <a:pt x="2089" y="846"/>
                  </a:lnTo>
                  <a:lnTo>
                    <a:pt x="2104" y="845"/>
                  </a:lnTo>
                  <a:lnTo>
                    <a:pt x="2118" y="849"/>
                  </a:lnTo>
                  <a:lnTo>
                    <a:pt x="2132" y="855"/>
                  </a:lnTo>
                  <a:lnTo>
                    <a:pt x="2142" y="865"/>
                  </a:lnTo>
                  <a:lnTo>
                    <a:pt x="2150" y="878"/>
                  </a:lnTo>
                  <a:lnTo>
                    <a:pt x="2356" y="1330"/>
                  </a:lnTo>
                  <a:lnTo>
                    <a:pt x="2356" y="1332"/>
                  </a:lnTo>
                  <a:lnTo>
                    <a:pt x="2357" y="1335"/>
                  </a:lnTo>
                  <a:lnTo>
                    <a:pt x="2358" y="1339"/>
                  </a:lnTo>
                  <a:lnTo>
                    <a:pt x="2359" y="1343"/>
                  </a:lnTo>
                  <a:lnTo>
                    <a:pt x="2360" y="1345"/>
                  </a:lnTo>
                  <a:lnTo>
                    <a:pt x="2361" y="1347"/>
                  </a:lnTo>
                  <a:lnTo>
                    <a:pt x="2361" y="1349"/>
                  </a:lnTo>
                  <a:lnTo>
                    <a:pt x="2361" y="1349"/>
                  </a:lnTo>
                  <a:lnTo>
                    <a:pt x="2361" y="1353"/>
                  </a:lnTo>
                  <a:lnTo>
                    <a:pt x="2360" y="1357"/>
                  </a:lnTo>
                  <a:lnTo>
                    <a:pt x="2360" y="1361"/>
                  </a:lnTo>
                  <a:lnTo>
                    <a:pt x="2359" y="1365"/>
                  </a:lnTo>
                  <a:lnTo>
                    <a:pt x="2358" y="1369"/>
                  </a:lnTo>
                  <a:lnTo>
                    <a:pt x="2358" y="1372"/>
                  </a:lnTo>
                  <a:lnTo>
                    <a:pt x="2356" y="1376"/>
                  </a:lnTo>
                  <a:lnTo>
                    <a:pt x="2355" y="1378"/>
                  </a:lnTo>
                  <a:lnTo>
                    <a:pt x="2354" y="1380"/>
                  </a:lnTo>
                  <a:lnTo>
                    <a:pt x="2354" y="1383"/>
                  </a:lnTo>
                  <a:lnTo>
                    <a:pt x="2351" y="1385"/>
                  </a:lnTo>
                  <a:lnTo>
                    <a:pt x="2349" y="1387"/>
                  </a:lnTo>
                  <a:lnTo>
                    <a:pt x="2346" y="1391"/>
                  </a:lnTo>
                  <a:lnTo>
                    <a:pt x="2345" y="1392"/>
                  </a:lnTo>
                  <a:lnTo>
                    <a:pt x="2344" y="1393"/>
                  </a:lnTo>
                  <a:lnTo>
                    <a:pt x="2338" y="1400"/>
                  </a:lnTo>
                  <a:lnTo>
                    <a:pt x="2332" y="1404"/>
                  </a:lnTo>
                  <a:lnTo>
                    <a:pt x="2330" y="1404"/>
                  </a:lnTo>
                  <a:lnTo>
                    <a:pt x="2329" y="1405"/>
                  </a:lnTo>
                  <a:lnTo>
                    <a:pt x="2328" y="1405"/>
                  </a:lnTo>
                  <a:lnTo>
                    <a:pt x="2327" y="1406"/>
                  </a:lnTo>
                  <a:lnTo>
                    <a:pt x="2327" y="1406"/>
                  </a:lnTo>
                  <a:lnTo>
                    <a:pt x="2326" y="1406"/>
                  </a:lnTo>
                  <a:lnTo>
                    <a:pt x="2324" y="1407"/>
                  </a:lnTo>
                  <a:lnTo>
                    <a:pt x="2320" y="1408"/>
                  </a:lnTo>
                  <a:lnTo>
                    <a:pt x="2316" y="1409"/>
                  </a:lnTo>
                  <a:lnTo>
                    <a:pt x="2312" y="1410"/>
                  </a:lnTo>
                  <a:lnTo>
                    <a:pt x="2311" y="1410"/>
                  </a:lnTo>
                  <a:lnTo>
                    <a:pt x="2310" y="1411"/>
                  </a:lnTo>
                  <a:lnTo>
                    <a:pt x="2308" y="1411"/>
                  </a:lnTo>
                  <a:lnTo>
                    <a:pt x="1815" y="1459"/>
                  </a:lnTo>
                  <a:lnTo>
                    <a:pt x="1813" y="1459"/>
                  </a:lnTo>
                  <a:lnTo>
                    <a:pt x="1810" y="1459"/>
                  </a:lnTo>
                  <a:lnTo>
                    <a:pt x="1793" y="1456"/>
                  </a:lnTo>
                  <a:lnTo>
                    <a:pt x="1778" y="1450"/>
                  </a:lnTo>
                  <a:lnTo>
                    <a:pt x="1766" y="1438"/>
                  </a:lnTo>
                  <a:lnTo>
                    <a:pt x="1757" y="1424"/>
                  </a:lnTo>
                  <a:lnTo>
                    <a:pt x="1752" y="1407"/>
                  </a:lnTo>
                  <a:lnTo>
                    <a:pt x="1753" y="1388"/>
                  </a:lnTo>
                  <a:lnTo>
                    <a:pt x="1761" y="1372"/>
                  </a:lnTo>
                  <a:lnTo>
                    <a:pt x="1771" y="1359"/>
                  </a:lnTo>
                  <a:lnTo>
                    <a:pt x="1787" y="1348"/>
                  </a:lnTo>
                  <a:lnTo>
                    <a:pt x="1805" y="1344"/>
                  </a:lnTo>
                  <a:lnTo>
                    <a:pt x="2119" y="1314"/>
                  </a:lnTo>
                  <a:lnTo>
                    <a:pt x="30" y="107"/>
                  </a:lnTo>
                  <a:lnTo>
                    <a:pt x="17" y="98"/>
                  </a:lnTo>
                  <a:lnTo>
                    <a:pt x="9" y="86"/>
                  </a:lnTo>
                  <a:lnTo>
                    <a:pt x="2" y="73"/>
                  </a:lnTo>
                  <a:lnTo>
                    <a:pt x="0" y="58"/>
                  </a:lnTo>
                  <a:lnTo>
                    <a:pt x="2" y="43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0" y="8"/>
                  </a:lnTo>
                  <a:lnTo>
                    <a:pt x="43" y="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930499"/>
              </p:ext>
            </p:extLst>
          </p:nvPr>
        </p:nvGraphicFramePr>
        <p:xfrm>
          <a:off x="514221" y="1504950"/>
          <a:ext cx="2488066" cy="4297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5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377">
                <a:tc gridSpan="2">
                  <a:txBody>
                    <a:bodyPr/>
                    <a:lstStyle/>
                    <a:p>
                      <a:pPr algn="ctr"/>
                      <a:r>
                        <a:rPr lang="fr-CA" sz="1600" b="1" dirty="0" smtClean="0"/>
                        <a:t>Impact projet</a:t>
                      </a:r>
                      <a:endParaRPr lang="fr-CA" sz="16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11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1" dirty="0" smtClean="0"/>
                        <a:t>Changement</a:t>
                      </a:r>
                      <a:r>
                        <a:rPr lang="fr-CA" sz="1400" b="1" baseline="0" dirty="0" smtClean="0"/>
                        <a:t>s fréquents de portée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1" baseline="0" dirty="0" smtClean="0"/>
                        <a:t>« Product/Project Scope »</a:t>
                      </a:r>
                      <a:endParaRPr lang="fr-CA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Dépassements</a:t>
                      </a:r>
                      <a:r>
                        <a:rPr lang="fr-CA" sz="1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budgétaires </a:t>
                      </a:r>
                      <a:endParaRPr lang="fr-CA" sz="1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400" b="1" dirty="0" smtClean="0"/>
                        <a:t>Processus</a:t>
                      </a:r>
                      <a:r>
                        <a:rPr lang="fr-CA" sz="1400" b="1" baseline="0" dirty="0" smtClean="0"/>
                        <a:t> d’affaires incomplets</a:t>
                      </a:r>
                      <a:endParaRPr lang="fr-CA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400" b="1" baseline="0" dirty="0" smtClean="0"/>
                        <a:t>Faible qualité de la documentation des exigences </a:t>
                      </a:r>
                      <a:endParaRPr lang="fr-CA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400" b="1" dirty="0" smtClean="0"/>
                        <a:t>Spécifications</a:t>
                      </a:r>
                      <a:r>
                        <a:rPr lang="fr-CA" sz="1400" b="1" baseline="0" dirty="0" smtClean="0"/>
                        <a:t> incomplètes en soutien aux tests de la solution</a:t>
                      </a:r>
                      <a:endParaRPr lang="fr-CA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400" b="1" dirty="0" smtClean="0"/>
                        <a:t>Effort</a:t>
                      </a:r>
                      <a:r>
                        <a:rPr lang="fr-CA" sz="1400" b="1" baseline="0" dirty="0" smtClean="0"/>
                        <a:t>s pour modifier la solution importants</a:t>
                      </a:r>
                      <a:endParaRPr lang="fr-CA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593747"/>
              </p:ext>
            </p:extLst>
          </p:nvPr>
        </p:nvGraphicFramePr>
        <p:xfrm>
          <a:off x="6274810" y="1504950"/>
          <a:ext cx="2695699" cy="33629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87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297">
                <a:tc gridSpan="2">
                  <a:txBody>
                    <a:bodyPr/>
                    <a:lstStyle/>
                    <a:p>
                      <a:pPr algn="ctr"/>
                      <a:r>
                        <a:rPr lang="fr-CA" sz="1600" dirty="0" smtClean="0"/>
                        <a:t>Impact « </a:t>
                      </a:r>
                      <a:r>
                        <a:rPr lang="fr-CA" sz="1600" i="1" dirty="0" smtClean="0"/>
                        <a:t>Business </a:t>
                      </a:r>
                      <a:r>
                        <a:rPr lang="fr-CA" sz="1600" dirty="0" smtClean="0"/>
                        <a:t>»</a:t>
                      </a:r>
                      <a:endParaRPr lang="fr-CA" sz="16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11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1" dirty="0" smtClean="0"/>
                        <a:t>Perte</a:t>
                      </a:r>
                      <a:r>
                        <a:rPr lang="fr-CA" sz="1400" b="1" baseline="0" dirty="0" smtClean="0"/>
                        <a:t> d’opportunités d’affaires</a:t>
                      </a:r>
                      <a:endParaRPr lang="fr-CA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Perte de compétitivité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400" b="1" dirty="0" smtClean="0"/>
                        <a:t>Perte</a:t>
                      </a:r>
                      <a:r>
                        <a:rPr lang="fr-CA" sz="1400" b="1" baseline="0" dirty="0" smtClean="0"/>
                        <a:t> de confiance des parties prenantes</a:t>
                      </a:r>
                      <a:endParaRPr lang="fr-CA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400" b="1" dirty="0" smtClean="0"/>
                        <a:t>Intégration plus</a:t>
                      </a:r>
                      <a:r>
                        <a:rPr lang="fr-CA" sz="1400" b="1" baseline="0" dirty="0" smtClean="0"/>
                        <a:t> complexe de l’infrastructure TI</a:t>
                      </a:r>
                      <a:endParaRPr lang="fr-CA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400" b="1" dirty="0" smtClean="0"/>
                        <a:t>Gaspillage</a:t>
                      </a:r>
                      <a:r>
                        <a:rPr lang="fr-CA" sz="1400" b="1" baseline="0" dirty="0" smtClean="0"/>
                        <a:t> de ressources</a:t>
                      </a:r>
                      <a:endParaRPr lang="fr-CA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</a:t>
                      </a:r>
                      <a:endParaRPr lang="fr-CA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400" b="1" dirty="0" smtClean="0"/>
                        <a:t>Piètre</a:t>
                      </a:r>
                      <a:r>
                        <a:rPr lang="fr-CA" sz="1400" b="1" baseline="0" dirty="0" smtClean="0"/>
                        <a:t> qualité de la documentation permanente</a:t>
                      </a:r>
                      <a:endParaRPr lang="fr-CA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758530" y="6406738"/>
            <a:ext cx="3706592" cy="24938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50" dirty="0" smtClean="0">
                <a:solidFill>
                  <a:srgbClr val="000000"/>
                </a:solidFill>
                <a:latin typeface="Arial"/>
                <a:cs typeface="Times"/>
              </a:rPr>
              <a:t>* Référence: </a:t>
            </a:r>
            <a:r>
              <a:rPr lang="fr-CA" sz="1050" dirty="0" err="1" smtClean="0">
                <a:solidFill>
                  <a:srgbClr val="000000"/>
                </a:solidFill>
                <a:latin typeface="Arial"/>
                <a:cs typeface="Times"/>
              </a:rPr>
              <a:t>Aotea</a:t>
            </a:r>
            <a:r>
              <a:rPr lang="fr-CA" sz="105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1050" dirty="0">
                <a:solidFill>
                  <a:srgbClr val="000000"/>
                </a:solidFill>
                <a:latin typeface="Arial"/>
                <a:cs typeface="Times"/>
              </a:rPr>
              <a:t>studio </a:t>
            </a:r>
            <a:r>
              <a:rPr lang="fr-CA" sz="1050" dirty="0">
                <a:solidFill>
                  <a:srgbClr val="000000"/>
                </a:solidFill>
                <a:latin typeface="Arial"/>
                <a:cs typeface="Times"/>
                <a:hlinkClick r:id="rId4"/>
              </a:rPr>
              <a:t>http://</a:t>
            </a:r>
            <a:r>
              <a:rPr lang="fr-CA" sz="1050" dirty="0" smtClean="0">
                <a:solidFill>
                  <a:srgbClr val="000000"/>
                </a:solidFill>
                <a:latin typeface="Arial"/>
                <a:cs typeface="Times"/>
                <a:hlinkClick r:id="rId4"/>
              </a:rPr>
              <a:t>aoteastudios.com</a:t>
            </a:r>
            <a:endParaRPr lang="fr-CA" sz="105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05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" name="Organigramme : Extraire 2"/>
          <p:cNvSpPr/>
          <p:nvPr/>
        </p:nvSpPr>
        <p:spPr>
          <a:xfrm rot="5400000">
            <a:off x="4572652" y="3230224"/>
            <a:ext cx="2541863" cy="333376"/>
          </a:xfrm>
          <a:prstGeom prst="flowChartExtra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rganigramme : Extraire 12"/>
          <p:cNvSpPr/>
          <p:nvPr/>
        </p:nvSpPr>
        <p:spPr>
          <a:xfrm rot="16200000">
            <a:off x="2039004" y="3262311"/>
            <a:ext cx="2541863" cy="333376"/>
          </a:xfrm>
          <a:prstGeom prst="flowChartExtra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itre 23"/>
          <p:cNvSpPr>
            <a:spLocks noGrp="1"/>
          </p:cNvSpPr>
          <p:nvPr>
            <p:ph type="title"/>
          </p:nvPr>
        </p:nvSpPr>
        <p:spPr>
          <a:xfrm>
            <a:off x="21110" y="131457"/>
            <a:ext cx="8159375" cy="26291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CA" sz="1800" dirty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21655"/>
              </p:ext>
            </p:extLst>
          </p:nvPr>
        </p:nvGraphicFramePr>
        <p:xfrm>
          <a:off x="93976" y="437260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26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304800" y="1085139"/>
            <a:ext cx="4514849" cy="1323974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« 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Employment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of </a:t>
            </a:r>
            <a:r>
              <a:rPr lang="fr-CA" sz="1600" b="1" i="1" kern="0" dirty="0" smtClean="0">
                <a:solidFill>
                  <a:srgbClr val="000000"/>
                </a:solidFill>
                <a:latin typeface="Calibri" panose="020F0502020204030204"/>
              </a:rPr>
              <a:t>management </a:t>
            </a:r>
            <a:r>
              <a:rPr lang="fr-CA" sz="1600" b="1" i="1" kern="0" dirty="0" err="1" smtClean="0">
                <a:solidFill>
                  <a:srgbClr val="000000"/>
                </a:solidFill>
                <a:latin typeface="Calibri" panose="020F0502020204030204"/>
              </a:rPr>
              <a:t>analysts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is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projected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to </a:t>
            </a:r>
            <a:r>
              <a:rPr lang="fr-CA" sz="1600" b="1" i="1" kern="0" dirty="0" err="1" smtClean="0">
                <a:solidFill>
                  <a:srgbClr val="E00654"/>
                </a:solidFill>
                <a:latin typeface="Calibri" panose="020F0502020204030204"/>
              </a:rPr>
              <a:t>grow</a:t>
            </a:r>
            <a:r>
              <a:rPr lang="fr-CA" sz="1600" b="1" i="1" kern="0" dirty="0" smtClean="0">
                <a:solidFill>
                  <a:srgbClr val="E00654"/>
                </a:solidFill>
                <a:latin typeface="Calibri" panose="020F0502020204030204"/>
              </a:rPr>
              <a:t> 19%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from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2012 to 2022,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faster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than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the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average</a:t>
            </a:r>
            <a:r>
              <a:rPr lang="fr-CA" sz="1600" i="1" kern="0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for all occupations»</a:t>
            </a:r>
          </a:p>
          <a:p>
            <a:r>
              <a:rPr lang="fr-CA" sz="1100" kern="0" dirty="0" smtClean="0">
                <a:solidFill>
                  <a:srgbClr val="000000"/>
                </a:solidFill>
                <a:latin typeface="Calibri" panose="020F0502020204030204"/>
              </a:rPr>
              <a:t>Gartner Group, </a:t>
            </a:r>
            <a:r>
              <a:rPr lang="fr-CA" sz="1100" kern="0" dirty="0" err="1" smtClean="0">
                <a:solidFill>
                  <a:srgbClr val="000000"/>
                </a:solidFill>
                <a:latin typeface="Calibri" panose="020F0502020204030204"/>
              </a:rPr>
              <a:t>Northwestern</a:t>
            </a:r>
            <a:r>
              <a:rPr lang="fr-CA" sz="1100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100" kern="0" dirty="0" err="1" smtClean="0">
                <a:solidFill>
                  <a:srgbClr val="000000"/>
                </a:solidFill>
                <a:latin typeface="Calibri" panose="020F0502020204030204"/>
              </a:rPr>
              <a:t>University</a:t>
            </a:r>
            <a:r>
              <a:rPr lang="fr-CA" sz="1100" kern="0" dirty="0" smtClean="0">
                <a:solidFill>
                  <a:srgbClr val="000000"/>
                </a:solidFill>
                <a:latin typeface="Calibri" panose="020F0502020204030204"/>
              </a:rPr>
              <a:t>, and </a:t>
            </a:r>
            <a:r>
              <a:rPr lang="fr-CA" sz="1100" kern="0" dirty="0" err="1" smtClean="0">
                <a:solidFill>
                  <a:srgbClr val="000000"/>
                </a:solidFill>
                <a:latin typeface="Calibri" panose="020F0502020204030204"/>
              </a:rPr>
              <a:t>Diamond</a:t>
            </a:r>
            <a:r>
              <a:rPr lang="fr-CA" sz="1100" kern="0" dirty="0" smtClean="0">
                <a:solidFill>
                  <a:srgbClr val="000000"/>
                </a:solidFill>
                <a:latin typeface="Calibri" panose="020F0502020204030204"/>
              </a:rPr>
              <a:t> Cluster International Survey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228598" y="2659855"/>
            <a:ext cx="4591051" cy="1385887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« 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Demand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for the services of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these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workers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will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grow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as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organizations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continue to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seek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ways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to </a:t>
            </a:r>
            <a:r>
              <a:rPr lang="fr-CA" sz="1600" b="1" i="1" kern="0" dirty="0" err="1" smtClean="0">
                <a:solidFill>
                  <a:srgbClr val="000000"/>
                </a:solidFill>
                <a:latin typeface="Calibri" panose="020F0502020204030204"/>
              </a:rPr>
              <a:t>improve</a:t>
            </a:r>
            <a:r>
              <a:rPr lang="fr-CA" sz="1600" b="1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b="1" i="1" kern="0" dirty="0" err="1" smtClean="0">
                <a:solidFill>
                  <a:srgbClr val="000000"/>
                </a:solidFill>
                <a:latin typeface="Calibri" panose="020F0502020204030204"/>
              </a:rPr>
              <a:t>efficiency</a:t>
            </a:r>
            <a:r>
              <a:rPr lang="fr-CA" sz="1600" b="1" i="1" kern="0" dirty="0" smtClean="0">
                <a:solidFill>
                  <a:srgbClr val="000000"/>
                </a:solidFill>
                <a:latin typeface="Calibri" panose="020F0502020204030204"/>
              </a:rPr>
              <a:t> and control </a:t>
            </a:r>
            <a:r>
              <a:rPr lang="fr-CA" sz="1600" b="1" i="1" kern="0" dirty="0" err="1" smtClean="0">
                <a:solidFill>
                  <a:srgbClr val="000000"/>
                </a:solidFill>
                <a:latin typeface="Calibri" panose="020F0502020204030204"/>
              </a:rPr>
              <a:t>costs</a:t>
            </a:r>
            <a:endParaRPr lang="fr-CA" sz="1600" b="1" i="1" kern="0" dirty="0" smtClean="0">
              <a:solidFill>
                <a:srgbClr val="000000"/>
              </a:solidFill>
              <a:latin typeface="Calibri" panose="020F0502020204030204"/>
            </a:endParaRPr>
          </a:p>
          <a:p>
            <a:r>
              <a:rPr lang="fr-CA" sz="1200" kern="0" dirty="0" smtClean="0">
                <a:solidFill>
                  <a:srgbClr val="000000"/>
                </a:solidFill>
                <a:latin typeface="Calibri" panose="020F0502020204030204"/>
              </a:rPr>
              <a:t>International </a:t>
            </a:r>
            <a:r>
              <a:rPr lang="fr-CA" sz="1200" kern="0" dirty="0" err="1" smtClean="0">
                <a:solidFill>
                  <a:srgbClr val="000000"/>
                </a:solidFill>
                <a:latin typeface="Calibri" panose="020F0502020204030204"/>
              </a:rPr>
              <a:t>Instiute</a:t>
            </a:r>
            <a:r>
              <a:rPr lang="fr-CA" sz="1200" kern="0" dirty="0" smtClean="0">
                <a:solidFill>
                  <a:srgbClr val="000000"/>
                </a:solidFill>
                <a:latin typeface="Calibri" panose="020F0502020204030204"/>
              </a:rPr>
              <a:t> for Business </a:t>
            </a:r>
            <a:r>
              <a:rPr lang="fr-CA" sz="1200" kern="0" dirty="0" err="1" smtClean="0">
                <a:solidFill>
                  <a:srgbClr val="000000"/>
                </a:solidFill>
                <a:latin typeface="Calibri" panose="020F0502020204030204"/>
              </a:rPr>
              <a:t>Analysis</a:t>
            </a:r>
            <a:r>
              <a:rPr lang="fr-CA" sz="1200" kern="0" dirty="0" smtClean="0">
                <a:solidFill>
                  <a:srgbClr val="000000"/>
                </a:solidFill>
                <a:latin typeface="Calibri" panose="020F0502020204030204"/>
              </a:rPr>
              <a:t>, IIBA</a:t>
            </a:r>
            <a:endParaRPr lang="fr-CA" sz="1200" i="1" kern="0" dirty="0" smtClean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781" y="1261676"/>
            <a:ext cx="5509787" cy="412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à coins arrondis 7"/>
          <p:cNvSpPr/>
          <p:nvPr/>
        </p:nvSpPr>
        <p:spPr>
          <a:xfrm>
            <a:off x="228598" y="4345780"/>
            <a:ext cx="4591051" cy="1385887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« 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Many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enlightened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CIOs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are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placing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their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bets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on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implementation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of a </a:t>
            </a:r>
            <a:r>
              <a:rPr lang="fr-CA" sz="1600" b="1" i="1" kern="0" dirty="0" smtClean="0">
                <a:solidFill>
                  <a:srgbClr val="E00654"/>
                </a:solidFill>
                <a:latin typeface="Calibri" panose="020F0502020204030204"/>
              </a:rPr>
              <a:t>world class Business </a:t>
            </a:r>
            <a:r>
              <a:rPr lang="fr-CA" sz="1600" b="1" i="1" kern="0" dirty="0" err="1" smtClean="0">
                <a:solidFill>
                  <a:srgbClr val="E00654"/>
                </a:solidFill>
                <a:latin typeface="Calibri" panose="020F0502020204030204"/>
              </a:rPr>
              <a:t>Analysis</a:t>
            </a:r>
            <a:r>
              <a:rPr lang="fr-CA" sz="1600" b="1" i="1" kern="0" dirty="0" smtClean="0">
                <a:solidFill>
                  <a:srgbClr val="E00654"/>
                </a:solidFill>
                <a:latin typeface="Calibri" panose="020F0502020204030204"/>
              </a:rPr>
              <a:t> </a:t>
            </a:r>
            <a:r>
              <a:rPr lang="fr-CA" sz="1600" b="1" i="1" kern="0" dirty="0" err="1" smtClean="0">
                <a:solidFill>
                  <a:srgbClr val="E00654"/>
                </a:solidFill>
                <a:latin typeface="Calibri" panose="020F0502020204030204"/>
              </a:rPr>
              <a:t>Pratice</a:t>
            </a:r>
            <a:r>
              <a:rPr lang="fr-CA" sz="1600" i="1" kern="0" dirty="0" smtClean="0">
                <a:solidFill>
                  <a:srgbClr val="E00654"/>
                </a:solidFill>
                <a:latin typeface="Calibri" panose="020F0502020204030204"/>
              </a:rPr>
              <a:t> 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to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finally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predict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,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produce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,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deliver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, and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measure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expected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 business </a:t>
            </a:r>
            <a:r>
              <a:rPr lang="fr-CA" sz="1600" i="1" kern="0" dirty="0" err="1" smtClean="0">
                <a:solidFill>
                  <a:srgbClr val="000000"/>
                </a:solidFill>
                <a:latin typeface="Calibri" panose="020F0502020204030204"/>
              </a:rPr>
              <a:t>benefits</a:t>
            </a:r>
            <a:r>
              <a:rPr lang="fr-CA" sz="1600" i="1" kern="0" dirty="0" smtClean="0">
                <a:solidFill>
                  <a:srgbClr val="000000"/>
                </a:solidFill>
                <a:latin typeface="Calibri" panose="020F0502020204030204"/>
              </a:rPr>
              <a:t>. »</a:t>
            </a:r>
            <a:endParaRPr lang="fr-CA" sz="1600" b="1" i="1" kern="0" dirty="0" smtClean="0">
              <a:solidFill>
                <a:srgbClr val="000000"/>
              </a:solidFill>
              <a:latin typeface="Calibri" panose="020F0502020204030204"/>
            </a:endParaRPr>
          </a:p>
          <a:p>
            <a:r>
              <a:rPr lang="fr-CA" sz="1200" kern="0" dirty="0" smtClean="0">
                <a:solidFill>
                  <a:srgbClr val="000000"/>
                </a:solidFill>
                <a:latin typeface="Calibri" panose="020F0502020204030204"/>
              </a:rPr>
              <a:t>Gartner </a:t>
            </a:r>
            <a:r>
              <a:rPr lang="fr-CA" sz="1200" kern="0" dirty="0">
                <a:solidFill>
                  <a:srgbClr val="000000"/>
                </a:solidFill>
                <a:latin typeface="Calibri" panose="020F0502020204030204"/>
              </a:rPr>
              <a:t>Group, </a:t>
            </a:r>
            <a:r>
              <a:rPr lang="fr-CA" sz="1200" kern="0" dirty="0" err="1">
                <a:solidFill>
                  <a:srgbClr val="000000"/>
                </a:solidFill>
                <a:latin typeface="Calibri" panose="020F0502020204030204"/>
              </a:rPr>
              <a:t>Northwestern</a:t>
            </a:r>
            <a:r>
              <a:rPr lang="fr-CA" sz="1200" kern="0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fr-CA" sz="1200" kern="0" dirty="0" err="1">
                <a:solidFill>
                  <a:srgbClr val="000000"/>
                </a:solidFill>
                <a:latin typeface="Calibri" panose="020F0502020204030204"/>
              </a:rPr>
              <a:t>University</a:t>
            </a:r>
            <a:r>
              <a:rPr lang="fr-CA" sz="1200" kern="0" dirty="0">
                <a:solidFill>
                  <a:srgbClr val="000000"/>
                </a:solidFill>
                <a:latin typeface="Calibri" panose="020F0502020204030204"/>
              </a:rPr>
              <a:t>, and </a:t>
            </a:r>
            <a:r>
              <a:rPr lang="fr-CA" sz="1200" kern="0" dirty="0" err="1">
                <a:solidFill>
                  <a:srgbClr val="000000"/>
                </a:solidFill>
                <a:latin typeface="Calibri" panose="020F0502020204030204"/>
              </a:rPr>
              <a:t>Diamond</a:t>
            </a:r>
            <a:r>
              <a:rPr lang="fr-CA" sz="1200" kern="0" dirty="0">
                <a:solidFill>
                  <a:srgbClr val="000000"/>
                </a:solidFill>
                <a:latin typeface="Calibri" panose="020F0502020204030204"/>
              </a:rPr>
              <a:t> Cluster International </a:t>
            </a:r>
            <a:r>
              <a:rPr lang="fr-CA" sz="1200" kern="0" dirty="0" smtClean="0">
                <a:solidFill>
                  <a:srgbClr val="000000"/>
                </a:solidFill>
                <a:latin typeface="Calibri" panose="020F0502020204030204"/>
              </a:rPr>
              <a:t>Survey </a:t>
            </a:r>
          </a:p>
        </p:txBody>
      </p:sp>
      <p:sp>
        <p:nvSpPr>
          <p:cNvPr id="10" name="Titre 23"/>
          <p:cNvSpPr>
            <a:spLocks noGrp="1"/>
          </p:cNvSpPr>
          <p:nvPr>
            <p:ph type="title"/>
          </p:nvPr>
        </p:nvSpPr>
        <p:spPr>
          <a:xfrm>
            <a:off x="21110" y="131457"/>
            <a:ext cx="8159375" cy="26291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CA" sz="1800" dirty="0">
                <a:solidFill>
                  <a:srgbClr val="003C71"/>
                </a:solidFill>
              </a:rPr>
              <a:t>Introduction à l’analyse d’affaires</a:t>
            </a:r>
            <a:r>
              <a:rPr lang="fr-CA" sz="2200" i="1" dirty="0">
                <a:solidFill>
                  <a:srgbClr val="003C71"/>
                </a:solidFill>
              </a:rPr>
              <a:t/>
            </a:r>
            <a:br>
              <a:rPr lang="fr-CA" sz="2200" i="1" dirty="0">
                <a:solidFill>
                  <a:srgbClr val="003C71"/>
                </a:solidFill>
              </a:rPr>
            </a:br>
            <a:endParaRPr lang="fr-CA" sz="2200" i="1" dirty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21655"/>
              </p:ext>
            </p:extLst>
          </p:nvPr>
        </p:nvGraphicFramePr>
        <p:xfrm>
          <a:off x="93976" y="437260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560890" y="845480"/>
            <a:ext cx="3651365" cy="5230886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21000">
                <a:schemeClr val="accent1">
                  <a:lumMod val="20000"/>
                  <a:lumOff val="80000"/>
                  <a:alpha val="66000"/>
                </a:schemeClr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endParaRPr lang="fr-FR" sz="1600" dirty="0" smtClean="0">
              <a:solidFill>
                <a:srgbClr val="000000"/>
              </a:solidFill>
            </a:endParaRPr>
          </a:p>
          <a:p>
            <a:pPr defTabSz="457200"/>
            <a:endParaRPr lang="fr-FR" sz="1600" dirty="0">
              <a:solidFill>
                <a:srgbClr val="000000"/>
              </a:solidFill>
            </a:endParaRPr>
          </a:p>
          <a:p>
            <a:pPr defTabSz="457200"/>
            <a:endParaRPr lang="fr-FR" sz="1600" dirty="0" smtClean="0">
              <a:solidFill>
                <a:srgbClr val="000000"/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CA" sz="1600" b="1" dirty="0">
                <a:solidFill>
                  <a:srgbClr val="000000"/>
                </a:solidFill>
              </a:rPr>
              <a:t>Article de </a:t>
            </a:r>
            <a:r>
              <a:rPr lang="fr-CA" sz="1600" b="1" dirty="0" smtClean="0">
                <a:solidFill>
                  <a:srgbClr val="000000"/>
                </a:solidFill>
              </a:rPr>
              <a:t>KPMG: </a:t>
            </a:r>
            <a:r>
              <a:rPr lang="fr-CA" sz="1600" i="1" dirty="0">
                <a:solidFill>
                  <a:srgbClr val="000000"/>
                </a:solidFill>
              </a:rPr>
              <a:t>Business </a:t>
            </a:r>
            <a:r>
              <a:rPr lang="fr-CA" sz="1600" i="1" dirty="0" err="1">
                <a:solidFill>
                  <a:srgbClr val="000000"/>
                </a:solidFill>
              </a:rPr>
              <a:t>Analysis</a:t>
            </a:r>
            <a:r>
              <a:rPr lang="fr-CA" sz="1600" i="1" dirty="0">
                <a:solidFill>
                  <a:srgbClr val="000000"/>
                </a:solidFill>
              </a:rPr>
              <a:t> </a:t>
            </a:r>
            <a:r>
              <a:rPr lang="fr-CA" sz="1600" i="1" dirty="0" err="1">
                <a:solidFill>
                  <a:srgbClr val="000000"/>
                </a:solidFill>
              </a:rPr>
              <a:t>positioning</a:t>
            </a:r>
            <a:r>
              <a:rPr lang="fr-CA" sz="1600" i="1" dirty="0">
                <a:solidFill>
                  <a:srgbClr val="000000"/>
                </a:solidFill>
              </a:rPr>
              <a:t> for </a:t>
            </a:r>
            <a:r>
              <a:rPr lang="fr-CA" sz="1600" i="1" dirty="0" err="1">
                <a:solidFill>
                  <a:srgbClr val="000000"/>
                </a:solidFill>
              </a:rPr>
              <a:t>success</a:t>
            </a:r>
            <a:endParaRPr lang="fr-FR" sz="1600" b="1" dirty="0" smtClean="0">
              <a:solidFill>
                <a:srgbClr val="000000"/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endParaRPr lang="fr-FR" sz="1600" b="1" dirty="0">
              <a:solidFill>
                <a:srgbClr val="000000"/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rgbClr val="000000"/>
                </a:solidFill>
              </a:rPr>
              <a:t>Publiée le 31 octobre 2016</a:t>
            </a: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endParaRPr lang="fr-FR" sz="1600" b="1" dirty="0" smtClean="0">
              <a:solidFill>
                <a:srgbClr val="000000"/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rgbClr val="000000"/>
                </a:solidFill>
              </a:rPr>
              <a:t>IIBA a mandaté la Firme KPMG Canada </a:t>
            </a:r>
            <a:r>
              <a:rPr lang="fr-FR" sz="1600" b="1" dirty="0">
                <a:solidFill>
                  <a:srgbClr val="000000"/>
                </a:solidFill>
              </a:rPr>
              <a:t>pour évaluer </a:t>
            </a:r>
            <a:r>
              <a:rPr lang="fr-FR" sz="1600" b="1" dirty="0" smtClean="0">
                <a:solidFill>
                  <a:srgbClr val="000000"/>
                </a:solidFill>
              </a:rPr>
              <a:t>:</a:t>
            </a:r>
          </a:p>
          <a:p>
            <a:pPr marL="800100" lvl="1" indent="-342900" defTabSz="457200">
              <a:buFont typeface="+mj-lt"/>
              <a:buAutoNum type="arabicPeriod"/>
            </a:pPr>
            <a:r>
              <a:rPr lang="fr-FR" sz="1600" dirty="0" smtClean="0">
                <a:solidFill>
                  <a:srgbClr val="000000"/>
                </a:solidFill>
              </a:rPr>
              <a:t>comment les parties-prenantes perçoivent la profession;</a:t>
            </a:r>
          </a:p>
          <a:p>
            <a:pPr marL="800100" lvl="1" indent="-342900" defTabSz="457200">
              <a:buFont typeface="+mj-lt"/>
              <a:buAutoNum type="arabicPeriod"/>
            </a:pPr>
            <a:r>
              <a:rPr lang="fr-FR" sz="1600" dirty="0" smtClean="0">
                <a:solidFill>
                  <a:srgbClr val="000000"/>
                </a:solidFill>
              </a:rPr>
              <a:t>comment la profession d’analyse d’affaires peut continuer à générer de la valeur au sein de l’organisation.</a:t>
            </a: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endParaRPr lang="fr-FR" sz="1600" dirty="0">
              <a:solidFill>
                <a:srgbClr val="000000"/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rgbClr val="000000"/>
                </a:solidFill>
              </a:rPr>
              <a:t>Sondage et interviews:</a:t>
            </a:r>
          </a:p>
          <a:p>
            <a:pPr marL="742950" lvl="1" indent="-285750" defTabSz="457200">
              <a:buFontTx/>
              <a:buChar char="-"/>
            </a:pPr>
            <a:r>
              <a:rPr lang="fr-FR" sz="1600" dirty="0" smtClean="0">
                <a:solidFill>
                  <a:srgbClr val="000000"/>
                </a:solidFill>
              </a:rPr>
              <a:t>3 234 praticiens</a:t>
            </a:r>
          </a:p>
          <a:p>
            <a:pPr marL="742950" lvl="1" indent="-285750" defTabSz="457200">
              <a:buFontTx/>
              <a:buChar char="-"/>
            </a:pPr>
            <a:r>
              <a:rPr lang="fr-FR" sz="1600" dirty="0" smtClean="0">
                <a:solidFill>
                  <a:srgbClr val="000000"/>
                </a:solidFill>
              </a:rPr>
              <a:t>+ de 100 dirigeants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rgbClr val="000000"/>
              </a:solidFill>
            </a:endParaRP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rgbClr val="000000"/>
              </a:solidFill>
            </a:endParaRPr>
          </a:p>
          <a:p>
            <a:pPr defTabSz="457200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15" name="Rectangle 4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03197" y="950255"/>
            <a:ext cx="3993876" cy="532758"/>
          </a:xfrm>
          <a:prstGeom prst="round2SameRect">
            <a:avLst>
              <a:gd name="adj1" fmla="val 3794"/>
              <a:gd name="adj2" fmla="val 0"/>
            </a:avLst>
          </a:prstGeom>
          <a:gradFill>
            <a:gsLst>
              <a:gs pos="0">
                <a:schemeClr val="accent2"/>
              </a:gs>
              <a:gs pos="21000">
                <a:schemeClr val="accent2">
                  <a:lumMod val="75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  <a:extLst/>
        </p:spPr>
        <p:txBody>
          <a:bodyPr vert="horz" wrap="square" lIns="182880" tIns="45720" rIns="182880" bIns="45720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>
              <a:spcBef>
                <a:spcPct val="40000"/>
              </a:spcBef>
              <a:buClr>
                <a:srgbClr val="037D4D"/>
              </a:buClr>
            </a:pPr>
            <a:r>
              <a:rPr lang="fr-CA" b="1" dirty="0" smtClean="0">
                <a:solidFill>
                  <a:srgbClr val="FFFFFF"/>
                </a:solidFill>
                <a:ea typeface="Arial Unicode MS"/>
                <a:cs typeface="Arial Unicode MS"/>
              </a:rPr>
              <a:t>DESCRIPTION</a:t>
            </a:r>
          </a:p>
        </p:txBody>
      </p:sp>
      <p:sp>
        <p:nvSpPr>
          <p:cNvPr id="16" name="Freeform 35"/>
          <p:cNvSpPr>
            <a:spLocks/>
          </p:cNvSpPr>
          <p:nvPr>
            <p:custDataLst>
              <p:tags r:id="rId3"/>
            </p:custDataLst>
          </p:nvPr>
        </p:nvSpPr>
        <p:spPr bwMode="gray">
          <a:xfrm>
            <a:off x="406170" y="1483013"/>
            <a:ext cx="15472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/>
          <a:extLst/>
        </p:spPr>
        <p:txBody>
          <a:bodyPr wrap="none" lIns="91254" tIns="45629" rIns="91254" bIns="45629" anchor="ctr"/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Freeform 42"/>
          <p:cNvSpPr>
            <a:spLocks/>
          </p:cNvSpPr>
          <p:nvPr>
            <p:custDataLst>
              <p:tags r:id="rId4"/>
            </p:custDataLst>
          </p:nvPr>
        </p:nvSpPr>
        <p:spPr bwMode="gray">
          <a:xfrm flipH="1">
            <a:off x="4215731" y="1483013"/>
            <a:ext cx="18134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91254" tIns="45629" rIns="91254" bIns="45629" anchor="ctr">
            <a:noAutofit/>
          </a:bodyPr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Rectangle 17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4976530" y="855710"/>
            <a:ext cx="3651365" cy="5220656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21000">
                <a:schemeClr val="accent1">
                  <a:lumMod val="20000"/>
                  <a:lumOff val="80000"/>
                  <a:alpha val="66000"/>
                </a:schemeClr>
              </a:gs>
            </a:gsLst>
            <a:lin ang="5400000" scaled="0"/>
          </a:gradFill>
          <a:ln w="19050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>
            <a:noAutofit/>
          </a:bodyPr>
          <a:lstStyle/>
          <a:p>
            <a:pPr defTabSz="457200"/>
            <a:endParaRPr lang="fr-FR" sz="1600" b="1" dirty="0" smtClean="0">
              <a:solidFill>
                <a:srgbClr val="000000"/>
              </a:solidFill>
            </a:endParaRPr>
          </a:p>
          <a:p>
            <a:pPr defTabSz="457200"/>
            <a:endParaRPr lang="fr-FR" sz="1600" b="1" dirty="0">
              <a:solidFill>
                <a:srgbClr val="000000"/>
              </a:solidFill>
            </a:endParaRPr>
          </a:p>
          <a:p>
            <a:pPr defTabSz="457200"/>
            <a:endParaRPr lang="fr-FR" sz="1600" b="1" dirty="0" smtClean="0">
              <a:solidFill>
                <a:srgbClr val="000000"/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FR" sz="1500" b="1" dirty="0" smtClean="0">
                <a:solidFill>
                  <a:srgbClr val="000000"/>
                </a:solidFill>
              </a:rPr>
              <a:t>72% des hauts dirigeants croient que les 3 prochaines années seront plus critiques que les 50 dernières.</a:t>
            </a: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endParaRPr lang="fr-FR" sz="1500" b="1" dirty="0">
              <a:solidFill>
                <a:srgbClr val="000000"/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FR" sz="1500" b="1" dirty="0" smtClean="0">
                <a:solidFill>
                  <a:srgbClr val="000000"/>
                </a:solidFill>
              </a:rPr>
              <a:t>Compétences davantage orientées sur la génération de valeur ajoutée. (pensée stratégique / leadership / innovation)</a:t>
            </a: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endParaRPr lang="fr-FR" sz="1500" b="1" dirty="0">
              <a:solidFill>
                <a:srgbClr val="000000"/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FR" sz="1500" b="1" dirty="0" smtClean="0">
                <a:solidFill>
                  <a:srgbClr val="000000"/>
                </a:solidFill>
              </a:rPr>
              <a:t>Les chefs d’entreprise doivent être sensibilisés et convaincus par le fait que l’analyse d’affaires est un levier de premier plan pour l’avantage concurrentiel de l’organisation.</a:t>
            </a: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endParaRPr lang="fr-FR" sz="1500" b="1" dirty="0">
              <a:solidFill>
                <a:srgbClr val="000000"/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FR" sz="1500" b="1" dirty="0" smtClean="0">
                <a:solidFill>
                  <a:srgbClr val="000000"/>
                </a:solidFill>
              </a:rPr>
              <a:t>Opportunité pour la communauté d’analyse d’affaires et les organisations  de tracer voix du futur.</a:t>
            </a:r>
          </a:p>
        </p:txBody>
      </p:sp>
      <p:sp>
        <p:nvSpPr>
          <p:cNvPr id="19" name="Rectangle 4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818838" y="950255"/>
            <a:ext cx="3993876" cy="532758"/>
          </a:xfrm>
          <a:prstGeom prst="round2SameRect">
            <a:avLst>
              <a:gd name="adj1" fmla="val 3794"/>
              <a:gd name="adj2" fmla="val 0"/>
            </a:avLst>
          </a:prstGeom>
          <a:gradFill>
            <a:gsLst>
              <a:gs pos="0">
                <a:schemeClr val="accent2"/>
              </a:gs>
              <a:gs pos="21000">
                <a:schemeClr val="accent2">
                  <a:lumMod val="75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  <a:extLst/>
        </p:spPr>
        <p:txBody>
          <a:bodyPr vert="horz" wrap="square" lIns="182880" tIns="45720" rIns="182880" bIns="45720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>
              <a:spcBef>
                <a:spcPct val="40000"/>
              </a:spcBef>
              <a:buClr>
                <a:srgbClr val="037D4D"/>
              </a:buClr>
            </a:pPr>
            <a:r>
              <a:rPr lang="fr-CA" b="1" dirty="0" smtClean="0">
                <a:solidFill>
                  <a:srgbClr val="FFFFFF"/>
                </a:solidFill>
                <a:ea typeface="Arial Unicode MS"/>
                <a:cs typeface="Arial Unicode MS"/>
              </a:rPr>
              <a:t>PRINCIPALES CONCLUSIONS</a:t>
            </a:r>
          </a:p>
        </p:txBody>
      </p:sp>
      <p:sp>
        <p:nvSpPr>
          <p:cNvPr id="20" name="Freeform 35"/>
          <p:cNvSpPr>
            <a:spLocks/>
          </p:cNvSpPr>
          <p:nvPr>
            <p:custDataLst>
              <p:tags r:id="rId7"/>
            </p:custDataLst>
          </p:nvPr>
        </p:nvSpPr>
        <p:spPr bwMode="gray">
          <a:xfrm>
            <a:off x="4821811" y="1483013"/>
            <a:ext cx="15472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/>
          <a:extLst/>
        </p:spPr>
        <p:txBody>
          <a:bodyPr wrap="none" lIns="91254" tIns="45629" rIns="91254" bIns="45629" anchor="ctr"/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Freeform 42"/>
          <p:cNvSpPr>
            <a:spLocks/>
          </p:cNvSpPr>
          <p:nvPr>
            <p:custDataLst>
              <p:tags r:id="rId8"/>
            </p:custDataLst>
          </p:nvPr>
        </p:nvSpPr>
        <p:spPr bwMode="gray">
          <a:xfrm flipH="1">
            <a:off x="8631372" y="1483013"/>
            <a:ext cx="18134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91254" tIns="45629" rIns="91254" bIns="45629" anchor="ctr">
            <a:noAutofit/>
          </a:bodyPr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itre 23"/>
          <p:cNvSpPr txBox="1">
            <a:spLocks/>
          </p:cNvSpPr>
          <p:nvPr/>
        </p:nvSpPr>
        <p:spPr>
          <a:xfrm>
            <a:off x="21110" y="13145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0" rIns="9144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40" y="5447363"/>
            <a:ext cx="1220298" cy="120029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68391" y="5733256"/>
            <a:ext cx="1975211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ctr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E00654"/>
                </a:solidFill>
                <a:latin typeface="Arial"/>
                <a:cs typeface="Times"/>
              </a:rPr>
              <a:t>La maturité des </a:t>
            </a:r>
          </a:p>
          <a:p>
            <a:pPr algn="ctr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E00654"/>
                </a:solidFill>
                <a:latin typeface="Arial"/>
                <a:cs typeface="Times"/>
              </a:rPr>
              <a:t>entreprises</a:t>
            </a:r>
          </a:p>
          <a:p>
            <a:pPr algn="ctr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>
                <a:solidFill>
                  <a:srgbClr val="E00654"/>
                </a:solidFill>
                <a:latin typeface="Arial"/>
                <a:cs typeface="Times"/>
              </a:rPr>
              <a:t>e</a:t>
            </a:r>
            <a:r>
              <a:rPr lang="fr-CA" sz="2000" dirty="0" smtClean="0">
                <a:solidFill>
                  <a:srgbClr val="E00654"/>
                </a:solidFill>
                <a:latin typeface="Arial"/>
                <a:cs typeface="Times"/>
              </a:rPr>
              <a:t>st un enjeu !</a:t>
            </a:r>
            <a:endParaRPr lang="fr-CA" sz="2000" dirty="0">
              <a:solidFill>
                <a:srgbClr val="E00654"/>
              </a:solidFill>
              <a:latin typeface="Arial"/>
              <a:cs typeface="Times"/>
            </a:endParaRPr>
          </a:p>
        </p:txBody>
      </p:sp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21655"/>
              </p:ext>
            </p:extLst>
          </p:nvPr>
        </p:nvGraphicFramePr>
        <p:xfrm>
          <a:off x="93976" y="437260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7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998958" y="852866"/>
            <a:ext cx="1357018" cy="72461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4400" b="1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72%</a:t>
            </a:r>
            <a:endParaRPr lang="fr-CA" sz="4400" b="1" dirty="0">
              <a:solidFill>
                <a:srgbClr val="005EB8">
                  <a:lumMod val="50000"/>
                </a:srgbClr>
              </a:solidFill>
              <a:latin typeface="Arial"/>
              <a:cs typeface="Times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2339752" y="852866"/>
            <a:ext cx="818547" cy="847848"/>
            <a:chOff x="1171218" y="1032710"/>
            <a:chExt cx="382018" cy="382019"/>
          </a:xfrm>
        </p:grpSpPr>
        <p:grpSp>
          <p:nvGrpSpPr>
            <p:cNvPr id="7" name="Group 71"/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 bwMode="auto">
            <a:xfrm>
              <a:off x="1171218" y="1032710"/>
              <a:ext cx="382018" cy="382019"/>
              <a:chOff x="249" y="436"/>
              <a:chExt cx="413" cy="413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8" name="Freeform 73"/>
              <p:cNvSpPr>
                <a:spLocks noEditPoints="1"/>
              </p:cNvSpPr>
              <p:nvPr/>
            </p:nvSpPr>
            <p:spPr bwMode="auto">
              <a:xfrm>
                <a:off x="249" y="436"/>
                <a:ext cx="413" cy="413"/>
              </a:xfrm>
              <a:custGeom>
                <a:avLst/>
                <a:gdLst>
                  <a:gd name="T0" fmla="*/ 1150 w 3302"/>
                  <a:gd name="T1" fmla="*/ 418 h 3303"/>
                  <a:gd name="T2" fmla="*/ 895 w 3302"/>
                  <a:gd name="T3" fmla="*/ 506 h 3303"/>
                  <a:gd name="T4" fmla="*/ 670 w 3302"/>
                  <a:gd name="T5" fmla="*/ 671 h 3303"/>
                  <a:gd name="T6" fmla="*/ 505 w 3302"/>
                  <a:gd name="T7" fmla="*/ 897 h 3303"/>
                  <a:gd name="T8" fmla="*/ 416 w 3302"/>
                  <a:gd name="T9" fmla="*/ 1152 h 3303"/>
                  <a:gd name="T10" fmla="*/ 407 w 3302"/>
                  <a:gd name="T11" fmla="*/ 1419 h 3303"/>
                  <a:gd name="T12" fmla="*/ 475 w 3302"/>
                  <a:gd name="T13" fmla="*/ 1678 h 3303"/>
                  <a:gd name="T14" fmla="*/ 620 w 3302"/>
                  <a:gd name="T15" fmla="*/ 1913 h 3303"/>
                  <a:gd name="T16" fmla="*/ 834 w 3302"/>
                  <a:gd name="T17" fmla="*/ 2096 h 3303"/>
                  <a:gd name="T18" fmla="*/ 1084 w 3302"/>
                  <a:gd name="T19" fmla="*/ 2203 h 3303"/>
                  <a:gd name="T20" fmla="*/ 1348 w 3302"/>
                  <a:gd name="T21" fmla="*/ 2232 h 3303"/>
                  <a:gd name="T22" fmla="*/ 1612 w 3302"/>
                  <a:gd name="T23" fmla="*/ 2183 h 3303"/>
                  <a:gd name="T24" fmla="*/ 1854 w 3302"/>
                  <a:gd name="T25" fmla="*/ 2056 h 3303"/>
                  <a:gd name="T26" fmla="*/ 2054 w 3302"/>
                  <a:gd name="T27" fmla="*/ 1856 h 3303"/>
                  <a:gd name="T28" fmla="*/ 2180 w 3302"/>
                  <a:gd name="T29" fmla="*/ 1613 h 3303"/>
                  <a:gd name="T30" fmla="*/ 2229 w 3302"/>
                  <a:gd name="T31" fmla="*/ 1350 h 3303"/>
                  <a:gd name="T32" fmla="*/ 2200 w 3302"/>
                  <a:gd name="T33" fmla="*/ 1084 h 3303"/>
                  <a:gd name="T34" fmla="*/ 2094 w 3302"/>
                  <a:gd name="T35" fmla="*/ 835 h 3303"/>
                  <a:gd name="T36" fmla="*/ 1910 w 3302"/>
                  <a:gd name="T37" fmla="*/ 621 h 3303"/>
                  <a:gd name="T38" fmla="*/ 1677 w 3302"/>
                  <a:gd name="T39" fmla="*/ 476 h 3303"/>
                  <a:gd name="T40" fmla="*/ 1417 w 3302"/>
                  <a:gd name="T41" fmla="*/ 409 h 3303"/>
                  <a:gd name="T42" fmla="*/ 1517 w 3302"/>
                  <a:gd name="T43" fmla="*/ 15 h 3303"/>
                  <a:gd name="T44" fmla="*/ 1830 w 3302"/>
                  <a:gd name="T45" fmla="*/ 103 h 3303"/>
                  <a:gd name="T46" fmla="*/ 2117 w 3302"/>
                  <a:gd name="T47" fmla="*/ 272 h 3303"/>
                  <a:gd name="T48" fmla="*/ 2360 w 3302"/>
                  <a:gd name="T49" fmla="*/ 514 h 3303"/>
                  <a:gd name="T50" fmla="*/ 2526 w 3302"/>
                  <a:gd name="T51" fmla="*/ 799 h 3303"/>
                  <a:gd name="T52" fmla="*/ 2616 w 3302"/>
                  <a:gd name="T53" fmla="*/ 1110 h 3303"/>
                  <a:gd name="T54" fmla="*/ 2627 w 3302"/>
                  <a:gd name="T55" fmla="*/ 1432 h 3303"/>
                  <a:gd name="T56" fmla="*/ 2560 w 3302"/>
                  <a:gd name="T57" fmla="*/ 1747 h 3303"/>
                  <a:gd name="T58" fmla="*/ 2414 w 3302"/>
                  <a:gd name="T59" fmla="*/ 2041 h 3303"/>
                  <a:gd name="T60" fmla="*/ 2655 w 3302"/>
                  <a:gd name="T61" fmla="*/ 2344 h 3303"/>
                  <a:gd name="T62" fmla="*/ 2762 w 3302"/>
                  <a:gd name="T63" fmla="*/ 2402 h 3303"/>
                  <a:gd name="T64" fmla="*/ 3289 w 3302"/>
                  <a:gd name="T65" fmla="*/ 2959 h 3303"/>
                  <a:gd name="T66" fmla="*/ 3297 w 3302"/>
                  <a:gd name="T67" fmla="*/ 3079 h 3303"/>
                  <a:gd name="T68" fmla="*/ 3238 w 3302"/>
                  <a:gd name="T69" fmla="*/ 3188 h 3303"/>
                  <a:gd name="T70" fmla="*/ 3105 w 3302"/>
                  <a:gd name="T71" fmla="*/ 3291 h 3303"/>
                  <a:gd name="T72" fmla="*/ 2985 w 3302"/>
                  <a:gd name="T73" fmla="*/ 3299 h 3303"/>
                  <a:gd name="T74" fmla="*/ 2876 w 3302"/>
                  <a:gd name="T75" fmla="*/ 3240 h 3303"/>
                  <a:gd name="T76" fmla="*/ 2351 w 3302"/>
                  <a:gd name="T77" fmla="*/ 2687 h 3303"/>
                  <a:gd name="T78" fmla="*/ 2108 w 3302"/>
                  <a:gd name="T79" fmla="*/ 2368 h 3303"/>
                  <a:gd name="T80" fmla="*/ 1821 w 3302"/>
                  <a:gd name="T81" fmla="*/ 2533 h 3303"/>
                  <a:gd name="T82" fmla="*/ 1510 w 3302"/>
                  <a:gd name="T83" fmla="*/ 2619 h 3303"/>
                  <a:gd name="T84" fmla="*/ 1189 w 3302"/>
                  <a:gd name="T85" fmla="*/ 2628 h 3303"/>
                  <a:gd name="T86" fmla="*/ 874 w 3302"/>
                  <a:gd name="T87" fmla="*/ 2558 h 3303"/>
                  <a:gd name="T88" fmla="*/ 581 w 3302"/>
                  <a:gd name="T89" fmla="*/ 2410 h 3303"/>
                  <a:gd name="T90" fmla="*/ 325 w 3302"/>
                  <a:gd name="T91" fmla="*/ 2186 h 3303"/>
                  <a:gd name="T92" fmla="*/ 137 w 3302"/>
                  <a:gd name="T93" fmla="*/ 1906 h 3303"/>
                  <a:gd name="T94" fmla="*/ 29 w 3302"/>
                  <a:gd name="T95" fmla="*/ 1599 h 3303"/>
                  <a:gd name="T96" fmla="*/ 0 w 3302"/>
                  <a:gd name="T97" fmla="*/ 1277 h 3303"/>
                  <a:gd name="T98" fmla="*/ 49 w 3302"/>
                  <a:gd name="T99" fmla="*/ 958 h 3303"/>
                  <a:gd name="T100" fmla="*/ 178 w 3302"/>
                  <a:gd name="T101" fmla="*/ 656 h 3303"/>
                  <a:gd name="T102" fmla="*/ 385 w 3302"/>
                  <a:gd name="T103" fmla="*/ 387 h 3303"/>
                  <a:gd name="T104" fmla="*/ 654 w 3302"/>
                  <a:gd name="T105" fmla="*/ 179 h 3303"/>
                  <a:gd name="T106" fmla="*/ 956 w 3302"/>
                  <a:gd name="T107" fmla="*/ 50 h 3303"/>
                  <a:gd name="T108" fmla="*/ 1275 w 3302"/>
                  <a:gd name="T109" fmla="*/ 0 h 3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302" h="3303">
                    <a:moveTo>
                      <a:pt x="1349" y="404"/>
                    </a:moveTo>
                    <a:lnTo>
                      <a:pt x="1283" y="404"/>
                    </a:lnTo>
                    <a:lnTo>
                      <a:pt x="1216" y="409"/>
                    </a:lnTo>
                    <a:lnTo>
                      <a:pt x="1150" y="418"/>
                    </a:lnTo>
                    <a:lnTo>
                      <a:pt x="1085" y="433"/>
                    </a:lnTo>
                    <a:lnTo>
                      <a:pt x="1019" y="452"/>
                    </a:lnTo>
                    <a:lnTo>
                      <a:pt x="956" y="477"/>
                    </a:lnTo>
                    <a:lnTo>
                      <a:pt x="895" y="506"/>
                    </a:lnTo>
                    <a:lnTo>
                      <a:pt x="835" y="540"/>
                    </a:lnTo>
                    <a:lnTo>
                      <a:pt x="778" y="578"/>
                    </a:lnTo>
                    <a:lnTo>
                      <a:pt x="722" y="622"/>
                    </a:lnTo>
                    <a:lnTo>
                      <a:pt x="670" y="671"/>
                    </a:lnTo>
                    <a:lnTo>
                      <a:pt x="621" y="724"/>
                    </a:lnTo>
                    <a:lnTo>
                      <a:pt x="578" y="779"/>
                    </a:lnTo>
                    <a:lnTo>
                      <a:pt x="539" y="836"/>
                    </a:lnTo>
                    <a:lnTo>
                      <a:pt x="505" y="897"/>
                    </a:lnTo>
                    <a:lnTo>
                      <a:pt x="476" y="958"/>
                    </a:lnTo>
                    <a:lnTo>
                      <a:pt x="450" y="1022"/>
                    </a:lnTo>
                    <a:lnTo>
                      <a:pt x="431" y="1086"/>
                    </a:lnTo>
                    <a:lnTo>
                      <a:pt x="416" y="1152"/>
                    </a:lnTo>
                    <a:lnTo>
                      <a:pt x="407" y="1218"/>
                    </a:lnTo>
                    <a:lnTo>
                      <a:pt x="402" y="1285"/>
                    </a:lnTo>
                    <a:lnTo>
                      <a:pt x="402" y="1351"/>
                    </a:lnTo>
                    <a:lnTo>
                      <a:pt x="407" y="1419"/>
                    </a:lnTo>
                    <a:lnTo>
                      <a:pt x="416" y="1485"/>
                    </a:lnTo>
                    <a:lnTo>
                      <a:pt x="431" y="1550"/>
                    </a:lnTo>
                    <a:lnTo>
                      <a:pt x="450" y="1614"/>
                    </a:lnTo>
                    <a:lnTo>
                      <a:pt x="475" y="1678"/>
                    </a:lnTo>
                    <a:lnTo>
                      <a:pt x="504" y="1740"/>
                    </a:lnTo>
                    <a:lnTo>
                      <a:pt x="538" y="1799"/>
                    </a:lnTo>
                    <a:lnTo>
                      <a:pt x="577" y="1857"/>
                    </a:lnTo>
                    <a:lnTo>
                      <a:pt x="620" y="1913"/>
                    </a:lnTo>
                    <a:lnTo>
                      <a:pt x="669" y="1965"/>
                    </a:lnTo>
                    <a:lnTo>
                      <a:pt x="721" y="2013"/>
                    </a:lnTo>
                    <a:lnTo>
                      <a:pt x="777" y="2057"/>
                    </a:lnTo>
                    <a:lnTo>
                      <a:pt x="834" y="2096"/>
                    </a:lnTo>
                    <a:lnTo>
                      <a:pt x="894" y="2129"/>
                    </a:lnTo>
                    <a:lnTo>
                      <a:pt x="955" y="2158"/>
                    </a:lnTo>
                    <a:lnTo>
                      <a:pt x="1018" y="2183"/>
                    </a:lnTo>
                    <a:lnTo>
                      <a:pt x="1084" y="2203"/>
                    </a:lnTo>
                    <a:lnTo>
                      <a:pt x="1149" y="2217"/>
                    </a:lnTo>
                    <a:lnTo>
                      <a:pt x="1215" y="2227"/>
                    </a:lnTo>
                    <a:lnTo>
                      <a:pt x="1282" y="2232"/>
                    </a:lnTo>
                    <a:lnTo>
                      <a:pt x="1348" y="2232"/>
                    </a:lnTo>
                    <a:lnTo>
                      <a:pt x="1416" y="2227"/>
                    </a:lnTo>
                    <a:lnTo>
                      <a:pt x="1482" y="2217"/>
                    </a:lnTo>
                    <a:lnTo>
                      <a:pt x="1547" y="2202"/>
                    </a:lnTo>
                    <a:lnTo>
                      <a:pt x="1612" y="2183"/>
                    </a:lnTo>
                    <a:lnTo>
                      <a:pt x="1676" y="2158"/>
                    </a:lnTo>
                    <a:lnTo>
                      <a:pt x="1737" y="2129"/>
                    </a:lnTo>
                    <a:lnTo>
                      <a:pt x="1797" y="2095"/>
                    </a:lnTo>
                    <a:lnTo>
                      <a:pt x="1854" y="2056"/>
                    </a:lnTo>
                    <a:lnTo>
                      <a:pt x="1909" y="2012"/>
                    </a:lnTo>
                    <a:lnTo>
                      <a:pt x="1962" y="1964"/>
                    </a:lnTo>
                    <a:lnTo>
                      <a:pt x="2011" y="1912"/>
                    </a:lnTo>
                    <a:lnTo>
                      <a:pt x="2054" y="1856"/>
                    </a:lnTo>
                    <a:lnTo>
                      <a:pt x="2093" y="1798"/>
                    </a:lnTo>
                    <a:lnTo>
                      <a:pt x="2127" y="1738"/>
                    </a:lnTo>
                    <a:lnTo>
                      <a:pt x="2156" y="1677"/>
                    </a:lnTo>
                    <a:lnTo>
                      <a:pt x="2180" y="1613"/>
                    </a:lnTo>
                    <a:lnTo>
                      <a:pt x="2199" y="1549"/>
                    </a:lnTo>
                    <a:lnTo>
                      <a:pt x="2214" y="1483"/>
                    </a:lnTo>
                    <a:lnTo>
                      <a:pt x="2224" y="1417"/>
                    </a:lnTo>
                    <a:lnTo>
                      <a:pt x="2229" y="1350"/>
                    </a:lnTo>
                    <a:lnTo>
                      <a:pt x="2229" y="1283"/>
                    </a:lnTo>
                    <a:lnTo>
                      <a:pt x="2224" y="1217"/>
                    </a:lnTo>
                    <a:lnTo>
                      <a:pt x="2214" y="1151"/>
                    </a:lnTo>
                    <a:lnTo>
                      <a:pt x="2200" y="1084"/>
                    </a:lnTo>
                    <a:lnTo>
                      <a:pt x="2181" y="1020"/>
                    </a:lnTo>
                    <a:lnTo>
                      <a:pt x="2157" y="957"/>
                    </a:lnTo>
                    <a:lnTo>
                      <a:pt x="2128" y="896"/>
                    </a:lnTo>
                    <a:lnTo>
                      <a:pt x="2094" y="835"/>
                    </a:lnTo>
                    <a:lnTo>
                      <a:pt x="2055" y="778"/>
                    </a:lnTo>
                    <a:lnTo>
                      <a:pt x="2012" y="723"/>
                    </a:lnTo>
                    <a:lnTo>
                      <a:pt x="1963" y="670"/>
                    </a:lnTo>
                    <a:lnTo>
                      <a:pt x="1910" y="621"/>
                    </a:lnTo>
                    <a:lnTo>
                      <a:pt x="1855" y="577"/>
                    </a:lnTo>
                    <a:lnTo>
                      <a:pt x="1798" y="539"/>
                    </a:lnTo>
                    <a:lnTo>
                      <a:pt x="1738" y="505"/>
                    </a:lnTo>
                    <a:lnTo>
                      <a:pt x="1677" y="476"/>
                    </a:lnTo>
                    <a:lnTo>
                      <a:pt x="1613" y="452"/>
                    </a:lnTo>
                    <a:lnTo>
                      <a:pt x="1548" y="433"/>
                    </a:lnTo>
                    <a:lnTo>
                      <a:pt x="1483" y="418"/>
                    </a:lnTo>
                    <a:lnTo>
                      <a:pt x="1417" y="409"/>
                    </a:lnTo>
                    <a:lnTo>
                      <a:pt x="1349" y="404"/>
                    </a:lnTo>
                    <a:close/>
                    <a:moveTo>
                      <a:pt x="1357" y="0"/>
                    </a:moveTo>
                    <a:lnTo>
                      <a:pt x="1437" y="5"/>
                    </a:lnTo>
                    <a:lnTo>
                      <a:pt x="1517" y="15"/>
                    </a:lnTo>
                    <a:lnTo>
                      <a:pt x="1597" y="30"/>
                    </a:lnTo>
                    <a:lnTo>
                      <a:pt x="1676" y="49"/>
                    </a:lnTo>
                    <a:lnTo>
                      <a:pt x="1754" y="74"/>
                    </a:lnTo>
                    <a:lnTo>
                      <a:pt x="1830" y="103"/>
                    </a:lnTo>
                    <a:lnTo>
                      <a:pt x="1905" y="139"/>
                    </a:lnTo>
                    <a:lnTo>
                      <a:pt x="1978" y="178"/>
                    </a:lnTo>
                    <a:lnTo>
                      <a:pt x="2049" y="222"/>
                    </a:lnTo>
                    <a:lnTo>
                      <a:pt x="2117" y="272"/>
                    </a:lnTo>
                    <a:lnTo>
                      <a:pt x="2183" y="326"/>
                    </a:lnTo>
                    <a:lnTo>
                      <a:pt x="2246" y="386"/>
                    </a:lnTo>
                    <a:lnTo>
                      <a:pt x="2306" y="448"/>
                    </a:lnTo>
                    <a:lnTo>
                      <a:pt x="2360" y="514"/>
                    </a:lnTo>
                    <a:lnTo>
                      <a:pt x="2409" y="582"/>
                    </a:lnTo>
                    <a:lnTo>
                      <a:pt x="2453" y="653"/>
                    </a:lnTo>
                    <a:lnTo>
                      <a:pt x="2492" y="725"/>
                    </a:lnTo>
                    <a:lnTo>
                      <a:pt x="2526" y="799"/>
                    </a:lnTo>
                    <a:lnTo>
                      <a:pt x="2557" y="875"/>
                    </a:lnTo>
                    <a:lnTo>
                      <a:pt x="2581" y="953"/>
                    </a:lnTo>
                    <a:lnTo>
                      <a:pt x="2601" y="1031"/>
                    </a:lnTo>
                    <a:lnTo>
                      <a:pt x="2616" y="1110"/>
                    </a:lnTo>
                    <a:lnTo>
                      <a:pt x="2626" y="1191"/>
                    </a:lnTo>
                    <a:lnTo>
                      <a:pt x="2631" y="1271"/>
                    </a:lnTo>
                    <a:lnTo>
                      <a:pt x="2631" y="1351"/>
                    </a:lnTo>
                    <a:lnTo>
                      <a:pt x="2627" y="1432"/>
                    </a:lnTo>
                    <a:lnTo>
                      <a:pt x="2617" y="1511"/>
                    </a:lnTo>
                    <a:lnTo>
                      <a:pt x="2603" y="1590"/>
                    </a:lnTo>
                    <a:lnTo>
                      <a:pt x="2584" y="1670"/>
                    </a:lnTo>
                    <a:lnTo>
                      <a:pt x="2560" y="1747"/>
                    </a:lnTo>
                    <a:lnTo>
                      <a:pt x="2530" y="1823"/>
                    </a:lnTo>
                    <a:lnTo>
                      <a:pt x="2496" y="1897"/>
                    </a:lnTo>
                    <a:lnTo>
                      <a:pt x="2458" y="1971"/>
                    </a:lnTo>
                    <a:lnTo>
                      <a:pt x="2414" y="2041"/>
                    </a:lnTo>
                    <a:lnTo>
                      <a:pt x="2366" y="2110"/>
                    </a:lnTo>
                    <a:lnTo>
                      <a:pt x="2596" y="2339"/>
                    </a:lnTo>
                    <a:lnTo>
                      <a:pt x="2625" y="2339"/>
                    </a:lnTo>
                    <a:lnTo>
                      <a:pt x="2655" y="2344"/>
                    </a:lnTo>
                    <a:lnTo>
                      <a:pt x="2684" y="2353"/>
                    </a:lnTo>
                    <a:lnTo>
                      <a:pt x="2712" y="2365"/>
                    </a:lnTo>
                    <a:lnTo>
                      <a:pt x="2738" y="2382"/>
                    </a:lnTo>
                    <a:lnTo>
                      <a:pt x="2762" y="2402"/>
                    </a:lnTo>
                    <a:lnTo>
                      <a:pt x="3239" y="2878"/>
                    </a:lnTo>
                    <a:lnTo>
                      <a:pt x="3260" y="2903"/>
                    </a:lnTo>
                    <a:lnTo>
                      <a:pt x="3277" y="2930"/>
                    </a:lnTo>
                    <a:lnTo>
                      <a:pt x="3289" y="2959"/>
                    </a:lnTo>
                    <a:lnTo>
                      <a:pt x="3298" y="2988"/>
                    </a:lnTo>
                    <a:lnTo>
                      <a:pt x="3302" y="3018"/>
                    </a:lnTo>
                    <a:lnTo>
                      <a:pt x="3302" y="3048"/>
                    </a:lnTo>
                    <a:lnTo>
                      <a:pt x="3297" y="3079"/>
                    </a:lnTo>
                    <a:lnTo>
                      <a:pt x="3289" y="3108"/>
                    </a:lnTo>
                    <a:lnTo>
                      <a:pt x="3276" y="3136"/>
                    </a:lnTo>
                    <a:lnTo>
                      <a:pt x="3259" y="3163"/>
                    </a:lnTo>
                    <a:lnTo>
                      <a:pt x="3238" y="3188"/>
                    </a:lnTo>
                    <a:lnTo>
                      <a:pt x="3185" y="3240"/>
                    </a:lnTo>
                    <a:lnTo>
                      <a:pt x="3161" y="3261"/>
                    </a:lnTo>
                    <a:lnTo>
                      <a:pt x="3133" y="3278"/>
                    </a:lnTo>
                    <a:lnTo>
                      <a:pt x="3105" y="3291"/>
                    </a:lnTo>
                    <a:lnTo>
                      <a:pt x="3076" y="3299"/>
                    </a:lnTo>
                    <a:lnTo>
                      <a:pt x="3046" y="3303"/>
                    </a:lnTo>
                    <a:lnTo>
                      <a:pt x="3015" y="3303"/>
                    </a:lnTo>
                    <a:lnTo>
                      <a:pt x="2985" y="3299"/>
                    </a:lnTo>
                    <a:lnTo>
                      <a:pt x="2956" y="3291"/>
                    </a:lnTo>
                    <a:lnTo>
                      <a:pt x="2927" y="3278"/>
                    </a:lnTo>
                    <a:lnTo>
                      <a:pt x="2901" y="3261"/>
                    </a:lnTo>
                    <a:lnTo>
                      <a:pt x="2876" y="3240"/>
                    </a:lnTo>
                    <a:lnTo>
                      <a:pt x="2401" y="2765"/>
                    </a:lnTo>
                    <a:lnTo>
                      <a:pt x="2380" y="2741"/>
                    </a:lnTo>
                    <a:lnTo>
                      <a:pt x="2364" y="2715"/>
                    </a:lnTo>
                    <a:lnTo>
                      <a:pt x="2351" y="2687"/>
                    </a:lnTo>
                    <a:lnTo>
                      <a:pt x="2342" y="2657"/>
                    </a:lnTo>
                    <a:lnTo>
                      <a:pt x="2338" y="2627"/>
                    </a:lnTo>
                    <a:lnTo>
                      <a:pt x="2337" y="2597"/>
                    </a:lnTo>
                    <a:lnTo>
                      <a:pt x="2108" y="2368"/>
                    </a:lnTo>
                    <a:lnTo>
                      <a:pt x="2040" y="2416"/>
                    </a:lnTo>
                    <a:lnTo>
                      <a:pt x="1969" y="2461"/>
                    </a:lnTo>
                    <a:lnTo>
                      <a:pt x="1896" y="2499"/>
                    </a:lnTo>
                    <a:lnTo>
                      <a:pt x="1821" y="2533"/>
                    </a:lnTo>
                    <a:lnTo>
                      <a:pt x="1745" y="2562"/>
                    </a:lnTo>
                    <a:lnTo>
                      <a:pt x="1668" y="2586"/>
                    </a:lnTo>
                    <a:lnTo>
                      <a:pt x="1589" y="2605"/>
                    </a:lnTo>
                    <a:lnTo>
                      <a:pt x="1510" y="2619"/>
                    </a:lnTo>
                    <a:lnTo>
                      <a:pt x="1430" y="2629"/>
                    </a:lnTo>
                    <a:lnTo>
                      <a:pt x="1349" y="2633"/>
                    </a:lnTo>
                    <a:lnTo>
                      <a:pt x="1269" y="2633"/>
                    </a:lnTo>
                    <a:lnTo>
                      <a:pt x="1189" y="2628"/>
                    </a:lnTo>
                    <a:lnTo>
                      <a:pt x="1109" y="2618"/>
                    </a:lnTo>
                    <a:lnTo>
                      <a:pt x="1029" y="2603"/>
                    </a:lnTo>
                    <a:lnTo>
                      <a:pt x="951" y="2583"/>
                    </a:lnTo>
                    <a:lnTo>
                      <a:pt x="874" y="2558"/>
                    </a:lnTo>
                    <a:lnTo>
                      <a:pt x="799" y="2529"/>
                    </a:lnTo>
                    <a:lnTo>
                      <a:pt x="723" y="2495"/>
                    </a:lnTo>
                    <a:lnTo>
                      <a:pt x="651" y="2455"/>
                    </a:lnTo>
                    <a:lnTo>
                      <a:pt x="581" y="2410"/>
                    </a:lnTo>
                    <a:lnTo>
                      <a:pt x="513" y="2361"/>
                    </a:lnTo>
                    <a:lnTo>
                      <a:pt x="447" y="2307"/>
                    </a:lnTo>
                    <a:lnTo>
                      <a:pt x="384" y="2249"/>
                    </a:lnTo>
                    <a:lnTo>
                      <a:pt x="325" y="2186"/>
                    </a:lnTo>
                    <a:lnTo>
                      <a:pt x="271" y="2119"/>
                    </a:lnTo>
                    <a:lnTo>
                      <a:pt x="222" y="2051"/>
                    </a:lnTo>
                    <a:lnTo>
                      <a:pt x="177" y="1980"/>
                    </a:lnTo>
                    <a:lnTo>
                      <a:pt x="137" y="1906"/>
                    </a:lnTo>
                    <a:lnTo>
                      <a:pt x="103" y="1832"/>
                    </a:lnTo>
                    <a:lnTo>
                      <a:pt x="73" y="1756"/>
                    </a:lnTo>
                    <a:lnTo>
                      <a:pt x="49" y="1678"/>
                    </a:lnTo>
                    <a:lnTo>
                      <a:pt x="29" y="1599"/>
                    </a:lnTo>
                    <a:lnTo>
                      <a:pt x="14" y="1519"/>
                    </a:lnTo>
                    <a:lnTo>
                      <a:pt x="5" y="1439"/>
                    </a:lnTo>
                    <a:lnTo>
                      <a:pt x="0" y="1358"/>
                    </a:lnTo>
                    <a:lnTo>
                      <a:pt x="0" y="1277"/>
                    </a:lnTo>
                    <a:lnTo>
                      <a:pt x="5" y="1197"/>
                    </a:lnTo>
                    <a:lnTo>
                      <a:pt x="14" y="1116"/>
                    </a:lnTo>
                    <a:lnTo>
                      <a:pt x="29" y="1036"/>
                    </a:lnTo>
                    <a:lnTo>
                      <a:pt x="49" y="958"/>
                    </a:lnTo>
                    <a:lnTo>
                      <a:pt x="74" y="879"/>
                    </a:lnTo>
                    <a:lnTo>
                      <a:pt x="103" y="803"/>
                    </a:lnTo>
                    <a:lnTo>
                      <a:pt x="138" y="728"/>
                    </a:lnTo>
                    <a:lnTo>
                      <a:pt x="178" y="656"/>
                    </a:lnTo>
                    <a:lnTo>
                      <a:pt x="222" y="584"/>
                    </a:lnTo>
                    <a:lnTo>
                      <a:pt x="272" y="515"/>
                    </a:lnTo>
                    <a:lnTo>
                      <a:pt x="326" y="450"/>
                    </a:lnTo>
                    <a:lnTo>
                      <a:pt x="385" y="387"/>
                    </a:lnTo>
                    <a:lnTo>
                      <a:pt x="448" y="326"/>
                    </a:lnTo>
                    <a:lnTo>
                      <a:pt x="515" y="272"/>
                    </a:lnTo>
                    <a:lnTo>
                      <a:pt x="583" y="223"/>
                    </a:lnTo>
                    <a:lnTo>
                      <a:pt x="654" y="179"/>
                    </a:lnTo>
                    <a:lnTo>
                      <a:pt x="726" y="139"/>
                    </a:lnTo>
                    <a:lnTo>
                      <a:pt x="802" y="104"/>
                    </a:lnTo>
                    <a:lnTo>
                      <a:pt x="878" y="74"/>
                    </a:lnTo>
                    <a:lnTo>
                      <a:pt x="956" y="50"/>
                    </a:lnTo>
                    <a:lnTo>
                      <a:pt x="1034" y="30"/>
                    </a:lnTo>
                    <a:lnTo>
                      <a:pt x="1115" y="15"/>
                    </a:lnTo>
                    <a:lnTo>
                      <a:pt x="1195" y="5"/>
                    </a:lnTo>
                    <a:lnTo>
                      <a:pt x="1275" y="0"/>
                    </a:lnTo>
                    <a:lnTo>
                      <a:pt x="13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fr-CA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 74"/>
              <p:cNvSpPr>
                <a:spLocks/>
              </p:cNvSpPr>
              <p:nvPr/>
            </p:nvSpPr>
            <p:spPr bwMode="auto">
              <a:xfrm>
                <a:off x="352" y="539"/>
                <a:ext cx="124" cy="124"/>
              </a:xfrm>
              <a:custGeom>
                <a:avLst/>
                <a:gdLst>
                  <a:gd name="T0" fmla="*/ 497 w 993"/>
                  <a:gd name="T1" fmla="*/ 0 h 994"/>
                  <a:gd name="T2" fmla="*/ 552 w 993"/>
                  <a:gd name="T3" fmla="*/ 11 h 994"/>
                  <a:gd name="T4" fmla="*/ 597 w 993"/>
                  <a:gd name="T5" fmla="*/ 41 h 994"/>
                  <a:gd name="T6" fmla="*/ 626 w 993"/>
                  <a:gd name="T7" fmla="*/ 87 h 994"/>
                  <a:gd name="T8" fmla="*/ 637 w 993"/>
                  <a:gd name="T9" fmla="*/ 141 h 994"/>
                  <a:gd name="T10" fmla="*/ 853 w 993"/>
                  <a:gd name="T11" fmla="*/ 357 h 994"/>
                  <a:gd name="T12" fmla="*/ 908 w 993"/>
                  <a:gd name="T13" fmla="*/ 368 h 994"/>
                  <a:gd name="T14" fmla="*/ 953 w 993"/>
                  <a:gd name="T15" fmla="*/ 398 h 994"/>
                  <a:gd name="T16" fmla="*/ 983 w 993"/>
                  <a:gd name="T17" fmla="*/ 442 h 994"/>
                  <a:gd name="T18" fmla="*/ 993 w 993"/>
                  <a:gd name="T19" fmla="*/ 496 h 994"/>
                  <a:gd name="T20" fmla="*/ 990 w 993"/>
                  <a:gd name="T21" fmla="*/ 525 h 994"/>
                  <a:gd name="T22" fmla="*/ 969 w 993"/>
                  <a:gd name="T23" fmla="*/ 575 h 994"/>
                  <a:gd name="T24" fmla="*/ 931 w 993"/>
                  <a:gd name="T25" fmla="*/ 614 h 994"/>
                  <a:gd name="T26" fmla="*/ 881 w 993"/>
                  <a:gd name="T27" fmla="*/ 635 h 994"/>
                  <a:gd name="T28" fmla="*/ 637 w 993"/>
                  <a:gd name="T29" fmla="*/ 638 h 994"/>
                  <a:gd name="T30" fmla="*/ 634 w 993"/>
                  <a:gd name="T31" fmla="*/ 882 h 994"/>
                  <a:gd name="T32" fmla="*/ 613 w 993"/>
                  <a:gd name="T33" fmla="*/ 932 h 994"/>
                  <a:gd name="T34" fmla="*/ 575 w 993"/>
                  <a:gd name="T35" fmla="*/ 970 h 994"/>
                  <a:gd name="T36" fmla="*/ 525 w 993"/>
                  <a:gd name="T37" fmla="*/ 991 h 994"/>
                  <a:gd name="T38" fmla="*/ 496 w 993"/>
                  <a:gd name="T39" fmla="*/ 994 h 994"/>
                  <a:gd name="T40" fmla="*/ 442 w 993"/>
                  <a:gd name="T41" fmla="*/ 983 h 994"/>
                  <a:gd name="T42" fmla="*/ 397 w 993"/>
                  <a:gd name="T43" fmla="*/ 953 h 994"/>
                  <a:gd name="T44" fmla="*/ 368 w 993"/>
                  <a:gd name="T45" fmla="*/ 908 h 994"/>
                  <a:gd name="T46" fmla="*/ 357 w 993"/>
                  <a:gd name="T47" fmla="*/ 853 h 994"/>
                  <a:gd name="T48" fmla="*/ 141 w 993"/>
                  <a:gd name="T49" fmla="*/ 638 h 994"/>
                  <a:gd name="T50" fmla="*/ 86 w 993"/>
                  <a:gd name="T51" fmla="*/ 627 h 994"/>
                  <a:gd name="T52" fmla="*/ 41 w 993"/>
                  <a:gd name="T53" fmla="*/ 597 h 994"/>
                  <a:gd name="T54" fmla="*/ 11 w 993"/>
                  <a:gd name="T55" fmla="*/ 551 h 994"/>
                  <a:gd name="T56" fmla="*/ 0 w 993"/>
                  <a:gd name="T57" fmla="*/ 497 h 994"/>
                  <a:gd name="T58" fmla="*/ 3 w 993"/>
                  <a:gd name="T59" fmla="*/ 468 h 994"/>
                  <a:gd name="T60" fmla="*/ 24 w 993"/>
                  <a:gd name="T61" fmla="*/ 419 h 994"/>
                  <a:gd name="T62" fmla="*/ 62 w 993"/>
                  <a:gd name="T63" fmla="*/ 381 h 994"/>
                  <a:gd name="T64" fmla="*/ 112 w 993"/>
                  <a:gd name="T65" fmla="*/ 360 h 994"/>
                  <a:gd name="T66" fmla="*/ 357 w 993"/>
                  <a:gd name="T67" fmla="*/ 357 h 994"/>
                  <a:gd name="T68" fmla="*/ 359 w 993"/>
                  <a:gd name="T69" fmla="*/ 113 h 994"/>
                  <a:gd name="T70" fmla="*/ 380 w 993"/>
                  <a:gd name="T71" fmla="*/ 62 h 994"/>
                  <a:gd name="T72" fmla="*/ 418 w 993"/>
                  <a:gd name="T73" fmla="*/ 24 h 994"/>
                  <a:gd name="T74" fmla="*/ 468 w 993"/>
                  <a:gd name="T75" fmla="*/ 3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93" h="994">
                    <a:moveTo>
                      <a:pt x="496" y="0"/>
                    </a:moveTo>
                    <a:lnTo>
                      <a:pt x="497" y="0"/>
                    </a:lnTo>
                    <a:lnTo>
                      <a:pt x="525" y="3"/>
                    </a:lnTo>
                    <a:lnTo>
                      <a:pt x="552" y="11"/>
                    </a:lnTo>
                    <a:lnTo>
                      <a:pt x="576" y="24"/>
                    </a:lnTo>
                    <a:lnTo>
                      <a:pt x="597" y="41"/>
                    </a:lnTo>
                    <a:lnTo>
                      <a:pt x="614" y="62"/>
                    </a:lnTo>
                    <a:lnTo>
                      <a:pt x="626" y="87"/>
                    </a:lnTo>
                    <a:lnTo>
                      <a:pt x="635" y="113"/>
                    </a:lnTo>
                    <a:lnTo>
                      <a:pt x="637" y="141"/>
                    </a:lnTo>
                    <a:lnTo>
                      <a:pt x="637" y="357"/>
                    </a:lnTo>
                    <a:lnTo>
                      <a:pt x="853" y="357"/>
                    </a:lnTo>
                    <a:lnTo>
                      <a:pt x="882" y="360"/>
                    </a:lnTo>
                    <a:lnTo>
                      <a:pt x="908" y="368"/>
                    </a:lnTo>
                    <a:lnTo>
                      <a:pt x="932" y="381"/>
                    </a:lnTo>
                    <a:lnTo>
                      <a:pt x="953" y="398"/>
                    </a:lnTo>
                    <a:lnTo>
                      <a:pt x="970" y="419"/>
                    </a:lnTo>
                    <a:lnTo>
                      <a:pt x="983" y="442"/>
                    </a:lnTo>
                    <a:lnTo>
                      <a:pt x="990" y="468"/>
                    </a:lnTo>
                    <a:lnTo>
                      <a:pt x="993" y="496"/>
                    </a:lnTo>
                    <a:lnTo>
                      <a:pt x="993" y="497"/>
                    </a:lnTo>
                    <a:lnTo>
                      <a:pt x="990" y="525"/>
                    </a:lnTo>
                    <a:lnTo>
                      <a:pt x="982" y="551"/>
                    </a:lnTo>
                    <a:lnTo>
                      <a:pt x="969" y="575"/>
                    </a:lnTo>
                    <a:lnTo>
                      <a:pt x="952" y="597"/>
                    </a:lnTo>
                    <a:lnTo>
                      <a:pt x="931" y="614"/>
                    </a:lnTo>
                    <a:lnTo>
                      <a:pt x="907" y="627"/>
                    </a:lnTo>
                    <a:lnTo>
                      <a:pt x="881" y="635"/>
                    </a:lnTo>
                    <a:lnTo>
                      <a:pt x="853" y="638"/>
                    </a:lnTo>
                    <a:lnTo>
                      <a:pt x="637" y="638"/>
                    </a:lnTo>
                    <a:lnTo>
                      <a:pt x="637" y="853"/>
                    </a:lnTo>
                    <a:lnTo>
                      <a:pt x="634" y="882"/>
                    </a:lnTo>
                    <a:lnTo>
                      <a:pt x="626" y="908"/>
                    </a:lnTo>
                    <a:lnTo>
                      <a:pt x="613" y="932"/>
                    </a:lnTo>
                    <a:lnTo>
                      <a:pt x="596" y="953"/>
                    </a:lnTo>
                    <a:lnTo>
                      <a:pt x="575" y="970"/>
                    </a:lnTo>
                    <a:lnTo>
                      <a:pt x="552" y="983"/>
                    </a:lnTo>
                    <a:lnTo>
                      <a:pt x="525" y="991"/>
                    </a:lnTo>
                    <a:lnTo>
                      <a:pt x="497" y="994"/>
                    </a:lnTo>
                    <a:lnTo>
                      <a:pt x="496" y="994"/>
                    </a:lnTo>
                    <a:lnTo>
                      <a:pt x="468" y="991"/>
                    </a:lnTo>
                    <a:lnTo>
                      <a:pt x="442" y="983"/>
                    </a:lnTo>
                    <a:lnTo>
                      <a:pt x="418" y="970"/>
                    </a:lnTo>
                    <a:lnTo>
                      <a:pt x="397" y="953"/>
                    </a:lnTo>
                    <a:lnTo>
                      <a:pt x="380" y="932"/>
                    </a:lnTo>
                    <a:lnTo>
                      <a:pt x="368" y="908"/>
                    </a:lnTo>
                    <a:lnTo>
                      <a:pt x="359" y="882"/>
                    </a:lnTo>
                    <a:lnTo>
                      <a:pt x="357" y="853"/>
                    </a:lnTo>
                    <a:lnTo>
                      <a:pt x="357" y="638"/>
                    </a:lnTo>
                    <a:lnTo>
                      <a:pt x="141" y="638"/>
                    </a:lnTo>
                    <a:lnTo>
                      <a:pt x="112" y="635"/>
                    </a:lnTo>
                    <a:lnTo>
                      <a:pt x="86" y="627"/>
                    </a:lnTo>
                    <a:lnTo>
                      <a:pt x="62" y="614"/>
                    </a:lnTo>
                    <a:lnTo>
                      <a:pt x="41" y="597"/>
                    </a:lnTo>
                    <a:lnTo>
                      <a:pt x="24" y="575"/>
                    </a:lnTo>
                    <a:lnTo>
                      <a:pt x="11" y="551"/>
                    </a:lnTo>
                    <a:lnTo>
                      <a:pt x="3" y="525"/>
                    </a:lnTo>
                    <a:lnTo>
                      <a:pt x="0" y="497"/>
                    </a:lnTo>
                    <a:lnTo>
                      <a:pt x="0" y="496"/>
                    </a:lnTo>
                    <a:lnTo>
                      <a:pt x="3" y="468"/>
                    </a:lnTo>
                    <a:lnTo>
                      <a:pt x="11" y="442"/>
                    </a:lnTo>
                    <a:lnTo>
                      <a:pt x="24" y="419"/>
                    </a:lnTo>
                    <a:lnTo>
                      <a:pt x="41" y="398"/>
                    </a:lnTo>
                    <a:lnTo>
                      <a:pt x="62" y="381"/>
                    </a:lnTo>
                    <a:lnTo>
                      <a:pt x="86" y="368"/>
                    </a:lnTo>
                    <a:lnTo>
                      <a:pt x="112" y="360"/>
                    </a:lnTo>
                    <a:lnTo>
                      <a:pt x="141" y="357"/>
                    </a:lnTo>
                    <a:lnTo>
                      <a:pt x="357" y="357"/>
                    </a:lnTo>
                    <a:lnTo>
                      <a:pt x="357" y="141"/>
                    </a:lnTo>
                    <a:lnTo>
                      <a:pt x="359" y="113"/>
                    </a:lnTo>
                    <a:lnTo>
                      <a:pt x="368" y="87"/>
                    </a:lnTo>
                    <a:lnTo>
                      <a:pt x="380" y="62"/>
                    </a:lnTo>
                    <a:lnTo>
                      <a:pt x="397" y="41"/>
                    </a:lnTo>
                    <a:lnTo>
                      <a:pt x="418" y="24"/>
                    </a:lnTo>
                    <a:lnTo>
                      <a:pt x="442" y="11"/>
                    </a:lnTo>
                    <a:lnTo>
                      <a:pt x="468" y="3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fr-CA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" name="Ellipse 4"/>
            <p:cNvSpPr/>
            <p:nvPr/>
          </p:nvSpPr>
          <p:spPr>
            <a:xfrm>
              <a:off x="1253549" y="1102106"/>
              <a:ext cx="144892" cy="149203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fr-CA" sz="2800" kern="0" dirty="0" smtClean="0">
                  <a:solidFill>
                    <a:srgbClr val="000000"/>
                  </a:solidFill>
                  <a:latin typeface="Calibri" panose="020F0502020204030204"/>
                </a:rPr>
                <a:t>$</a:t>
              </a:r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2445589" y="3088253"/>
            <a:ext cx="4252821" cy="9747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 cmpd="thickThin">
            <a:solidFill>
              <a:schemeClr val="accent2"/>
            </a:solidFill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800" dirty="0" smtClean="0">
                <a:ln>
                  <a:solidFill>
                    <a:srgbClr val="000000"/>
                  </a:solidFill>
                  <a:prstDash val="solid"/>
                </a:ln>
                <a:solidFill>
                  <a:srgbClr val="000000"/>
                </a:solidFill>
                <a:latin typeface="Arial"/>
                <a:cs typeface="Times"/>
              </a:rPr>
              <a:t>Quelle est la valeur de l’analyse d’affaires?</a:t>
            </a:r>
            <a:endParaRPr lang="fr-CA" sz="2800" dirty="0">
              <a:ln>
                <a:solidFill>
                  <a:srgbClr val="000000"/>
                </a:solidFill>
                <a:prstDash val="solid"/>
              </a:ln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36429" y="2182483"/>
            <a:ext cx="3761117" cy="102654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59889" y="1879070"/>
            <a:ext cx="4212111" cy="106179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Identifier et prioriser de nouvelles opportunités </a:t>
            </a: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4" name="Freeform 106"/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8179063" y="908305"/>
            <a:ext cx="792408" cy="792409"/>
          </a:xfrm>
          <a:custGeom>
            <a:avLst/>
            <a:gdLst>
              <a:gd name="T0" fmla="*/ 1740 w 3630"/>
              <a:gd name="T1" fmla="*/ 1746 h 3630"/>
              <a:gd name="T2" fmla="*/ 1704 w 3630"/>
              <a:gd name="T3" fmla="*/ 1866 h 3630"/>
              <a:gd name="T4" fmla="*/ 1782 w 3630"/>
              <a:gd name="T5" fmla="*/ 1960 h 3630"/>
              <a:gd name="T6" fmla="*/ 1907 w 3630"/>
              <a:gd name="T7" fmla="*/ 1948 h 3630"/>
              <a:gd name="T8" fmla="*/ 1966 w 3630"/>
              <a:gd name="T9" fmla="*/ 1839 h 3630"/>
              <a:gd name="T10" fmla="*/ 1907 w 3630"/>
              <a:gd name="T11" fmla="*/ 1729 h 3630"/>
              <a:gd name="T12" fmla="*/ 1858 w 3630"/>
              <a:gd name="T13" fmla="*/ 631 h 3630"/>
              <a:gd name="T14" fmla="*/ 1953 w 3630"/>
              <a:gd name="T15" fmla="*/ 708 h 3630"/>
              <a:gd name="T16" fmla="*/ 2090 w 3630"/>
              <a:gd name="T17" fmla="*/ 1637 h 3630"/>
              <a:gd name="T18" fmla="*/ 2160 w 3630"/>
              <a:gd name="T19" fmla="*/ 1839 h 3630"/>
              <a:gd name="T20" fmla="*/ 2090 w 3630"/>
              <a:gd name="T21" fmla="*/ 2042 h 3630"/>
              <a:gd name="T22" fmla="*/ 1913 w 3630"/>
              <a:gd name="T23" fmla="*/ 2156 h 3630"/>
              <a:gd name="T24" fmla="*/ 1323 w 3630"/>
              <a:gd name="T25" fmla="*/ 2536 h 3630"/>
              <a:gd name="T26" fmla="*/ 1209 w 3630"/>
              <a:gd name="T27" fmla="*/ 2564 h 3630"/>
              <a:gd name="T28" fmla="*/ 1115 w 3630"/>
              <a:gd name="T29" fmla="*/ 2486 h 3630"/>
              <a:gd name="T30" fmla="*/ 1126 w 3630"/>
              <a:gd name="T31" fmla="*/ 2364 h 3630"/>
              <a:gd name="T32" fmla="*/ 1508 w 3630"/>
              <a:gd name="T33" fmla="*/ 1802 h 3630"/>
              <a:gd name="T34" fmla="*/ 1604 w 3630"/>
              <a:gd name="T35" fmla="*/ 1606 h 3630"/>
              <a:gd name="T36" fmla="*/ 1733 w 3630"/>
              <a:gd name="T37" fmla="*/ 675 h 3630"/>
              <a:gd name="T38" fmla="*/ 1815 w 3630"/>
              <a:gd name="T39" fmla="*/ 427 h 3630"/>
              <a:gd name="T40" fmla="*/ 1341 w 3630"/>
              <a:gd name="T41" fmla="*/ 510 h 3630"/>
              <a:gd name="T42" fmla="*/ 937 w 3630"/>
              <a:gd name="T43" fmla="*/ 740 h 3630"/>
              <a:gd name="T44" fmla="*/ 633 w 3630"/>
              <a:gd name="T45" fmla="*/ 1088 h 3630"/>
              <a:gd name="T46" fmla="*/ 458 w 3630"/>
              <a:gd name="T47" fmla="*/ 1524 h 3630"/>
              <a:gd name="T48" fmla="*/ 440 w 3630"/>
              <a:gd name="T49" fmla="*/ 2011 h 3630"/>
              <a:gd name="T50" fmla="*/ 586 w 3630"/>
              <a:gd name="T51" fmla="*/ 2461 h 3630"/>
              <a:gd name="T52" fmla="*/ 867 w 3630"/>
              <a:gd name="T53" fmla="*/ 2828 h 3630"/>
              <a:gd name="T54" fmla="*/ 1254 w 3630"/>
              <a:gd name="T55" fmla="*/ 3084 h 3630"/>
              <a:gd name="T56" fmla="*/ 1716 w 3630"/>
              <a:gd name="T57" fmla="*/ 3200 h 3630"/>
              <a:gd name="T58" fmla="*/ 2199 w 3630"/>
              <a:gd name="T59" fmla="*/ 3149 h 3630"/>
              <a:gd name="T60" fmla="*/ 2619 w 3630"/>
              <a:gd name="T61" fmla="*/ 2946 h 3630"/>
              <a:gd name="T62" fmla="*/ 2946 w 3630"/>
              <a:gd name="T63" fmla="*/ 2619 h 3630"/>
              <a:gd name="T64" fmla="*/ 3149 w 3630"/>
              <a:gd name="T65" fmla="*/ 2199 h 3630"/>
              <a:gd name="T66" fmla="*/ 3200 w 3630"/>
              <a:gd name="T67" fmla="*/ 1716 h 3630"/>
              <a:gd name="T68" fmla="*/ 3084 w 3630"/>
              <a:gd name="T69" fmla="*/ 1253 h 3630"/>
              <a:gd name="T70" fmla="*/ 2828 w 3630"/>
              <a:gd name="T71" fmla="*/ 867 h 3630"/>
              <a:gd name="T72" fmla="*/ 2461 w 3630"/>
              <a:gd name="T73" fmla="*/ 586 h 3630"/>
              <a:gd name="T74" fmla="*/ 2011 w 3630"/>
              <a:gd name="T75" fmla="*/ 440 h 3630"/>
              <a:gd name="T76" fmla="*/ 2034 w 3630"/>
              <a:gd name="T77" fmla="*/ 13 h 3630"/>
              <a:gd name="T78" fmla="*/ 2544 w 3630"/>
              <a:gd name="T79" fmla="*/ 153 h 3630"/>
              <a:gd name="T80" fmla="*/ 2983 w 3630"/>
              <a:gd name="T81" fmla="*/ 428 h 3630"/>
              <a:gd name="T82" fmla="*/ 3326 w 3630"/>
              <a:gd name="T83" fmla="*/ 812 h 3630"/>
              <a:gd name="T84" fmla="*/ 3550 w 3630"/>
              <a:gd name="T85" fmla="*/ 1283 h 3630"/>
              <a:gd name="T86" fmla="*/ 3630 w 3630"/>
              <a:gd name="T87" fmla="*/ 1815 h 3630"/>
              <a:gd name="T88" fmla="*/ 3550 w 3630"/>
              <a:gd name="T89" fmla="*/ 2347 h 3630"/>
              <a:gd name="T90" fmla="*/ 3326 w 3630"/>
              <a:gd name="T91" fmla="*/ 2818 h 3630"/>
              <a:gd name="T92" fmla="*/ 2983 w 3630"/>
              <a:gd name="T93" fmla="*/ 3202 h 3630"/>
              <a:gd name="T94" fmla="*/ 2544 w 3630"/>
              <a:gd name="T95" fmla="*/ 3477 h 3630"/>
              <a:gd name="T96" fmla="*/ 2034 w 3630"/>
              <a:gd name="T97" fmla="*/ 3617 h 3630"/>
              <a:gd name="T98" fmla="*/ 1489 w 3630"/>
              <a:gd name="T99" fmla="*/ 3600 h 3630"/>
              <a:gd name="T100" fmla="*/ 991 w 3630"/>
              <a:gd name="T101" fmla="*/ 3432 h 3630"/>
              <a:gd name="T102" fmla="*/ 569 w 3630"/>
              <a:gd name="T103" fmla="*/ 3134 h 3630"/>
              <a:gd name="T104" fmla="*/ 249 w 3630"/>
              <a:gd name="T105" fmla="*/ 2730 h 3630"/>
              <a:gd name="T106" fmla="*/ 52 w 3630"/>
              <a:gd name="T107" fmla="*/ 2245 h 3630"/>
              <a:gd name="T108" fmla="*/ 3 w 3630"/>
              <a:gd name="T109" fmla="*/ 1705 h 3630"/>
              <a:gd name="T110" fmla="*/ 113 w 3630"/>
              <a:gd name="T111" fmla="*/ 1183 h 3630"/>
              <a:gd name="T112" fmla="*/ 363 w 3630"/>
              <a:gd name="T113" fmla="*/ 727 h 3630"/>
              <a:gd name="T114" fmla="*/ 727 w 3630"/>
              <a:gd name="T115" fmla="*/ 363 h 3630"/>
              <a:gd name="T116" fmla="*/ 1183 w 3630"/>
              <a:gd name="T117" fmla="*/ 113 h 3630"/>
              <a:gd name="T118" fmla="*/ 1705 w 3630"/>
              <a:gd name="T119" fmla="*/ 3 h 3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30" h="3630">
                <a:moveTo>
                  <a:pt x="1834" y="1707"/>
                </a:moveTo>
                <a:lnTo>
                  <a:pt x="1807" y="1709"/>
                </a:lnTo>
                <a:lnTo>
                  <a:pt x="1782" y="1717"/>
                </a:lnTo>
                <a:lnTo>
                  <a:pt x="1760" y="1729"/>
                </a:lnTo>
                <a:lnTo>
                  <a:pt x="1740" y="1746"/>
                </a:lnTo>
                <a:lnTo>
                  <a:pt x="1724" y="1766"/>
                </a:lnTo>
                <a:lnTo>
                  <a:pt x="1712" y="1788"/>
                </a:lnTo>
                <a:lnTo>
                  <a:pt x="1704" y="1812"/>
                </a:lnTo>
                <a:lnTo>
                  <a:pt x="1702" y="1839"/>
                </a:lnTo>
                <a:lnTo>
                  <a:pt x="1704" y="1866"/>
                </a:lnTo>
                <a:lnTo>
                  <a:pt x="1712" y="1890"/>
                </a:lnTo>
                <a:lnTo>
                  <a:pt x="1724" y="1912"/>
                </a:lnTo>
                <a:lnTo>
                  <a:pt x="1740" y="1932"/>
                </a:lnTo>
                <a:lnTo>
                  <a:pt x="1760" y="1948"/>
                </a:lnTo>
                <a:lnTo>
                  <a:pt x="1782" y="1960"/>
                </a:lnTo>
                <a:lnTo>
                  <a:pt x="1807" y="1968"/>
                </a:lnTo>
                <a:lnTo>
                  <a:pt x="1834" y="1970"/>
                </a:lnTo>
                <a:lnTo>
                  <a:pt x="1860" y="1968"/>
                </a:lnTo>
                <a:lnTo>
                  <a:pt x="1884" y="1960"/>
                </a:lnTo>
                <a:lnTo>
                  <a:pt x="1907" y="1948"/>
                </a:lnTo>
                <a:lnTo>
                  <a:pt x="1927" y="1932"/>
                </a:lnTo>
                <a:lnTo>
                  <a:pt x="1943" y="1913"/>
                </a:lnTo>
                <a:lnTo>
                  <a:pt x="1955" y="1890"/>
                </a:lnTo>
                <a:lnTo>
                  <a:pt x="1962" y="1866"/>
                </a:lnTo>
                <a:lnTo>
                  <a:pt x="1966" y="1839"/>
                </a:lnTo>
                <a:lnTo>
                  <a:pt x="1962" y="1812"/>
                </a:lnTo>
                <a:lnTo>
                  <a:pt x="1955" y="1788"/>
                </a:lnTo>
                <a:lnTo>
                  <a:pt x="1943" y="1766"/>
                </a:lnTo>
                <a:lnTo>
                  <a:pt x="1927" y="1746"/>
                </a:lnTo>
                <a:lnTo>
                  <a:pt x="1907" y="1729"/>
                </a:lnTo>
                <a:lnTo>
                  <a:pt x="1885" y="1717"/>
                </a:lnTo>
                <a:lnTo>
                  <a:pt x="1860" y="1709"/>
                </a:lnTo>
                <a:lnTo>
                  <a:pt x="1834" y="1707"/>
                </a:lnTo>
                <a:close/>
                <a:moveTo>
                  <a:pt x="1828" y="629"/>
                </a:moveTo>
                <a:lnTo>
                  <a:pt x="1858" y="631"/>
                </a:lnTo>
                <a:lnTo>
                  <a:pt x="1882" y="638"/>
                </a:lnTo>
                <a:lnTo>
                  <a:pt x="1905" y="650"/>
                </a:lnTo>
                <a:lnTo>
                  <a:pt x="1924" y="667"/>
                </a:lnTo>
                <a:lnTo>
                  <a:pt x="1940" y="686"/>
                </a:lnTo>
                <a:lnTo>
                  <a:pt x="1953" y="708"/>
                </a:lnTo>
                <a:lnTo>
                  <a:pt x="1961" y="733"/>
                </a:lnTo>
                <a:lnTo>
                  <a:pt x="1966" y="758"/>
                </a:lnTo>
                <a:lnTo>
                  <a:pt x="2030" y="1577"/>
                </a:lnTo>
                <a:lnTo>
                  <a:pt x="2063" y="1605"/>
                </a:lnTo>
                <a:lnTo>
                  <a:pt x="2090" y="1637"/>
                </a:lnTo>
                <a:lnTo>
                  <a:pt x="2114" y="1672"/>
                </a:lnTo>
                <a:lnTo>
                  <a:pt x="2134" y="1709"/>
                </a:lnTo>
                <a:lnTo>
                  <a:pt x="2148" y="1751"/>
                </a:lnTo>
                <a:lnTo>
                  <a:pt x="2157" y="1794"/>
                </a:lnTo>
                <a:lnTo>
                  <a:pt x="2160" y="1839"/>
                </a:lnTo>
                <a:lnTo>
                  <a:pt x="2157" y="1884"/>
                </a:lnTo>
                <a:lnTo>
                  <a:pt x="2148" y="1927"/>
                </a:lnTo>
                <a:lnTo>
                  <a:pt x="2134" y="1968"/>
                </a:lnTo>
                <a:lnTo>
                  <a:pt x="2114" y="2006"/>
                </a:lnTo>
                <a:lnTo>
                  <a:pt x="2090" y="2042"/>
                </a:lnTo>
                <a:lnTo>
                  <a:pt x="2061" y="2074"/>
                </a:lnTo>
                <a:lnTo>
                  <a:pt x="2030" y="2101"/>
                </a:lnTo>
                <a:lnTo>
                  <a:pt x="1993" y="2124"/>
                </a:lnTo>
                <a:lnTo>
                  <a:pt x="1955" y="2143"/>
                </a:lnTo>
                <a:lnTo>
                  <a:pt x="1913" y="2156"/>
                </a:lnTo>
                <a:lnTo>
                  <a:pt x="1869" y="2165"/>
                </a:lnTo>
                <a:lnTo>
                  <a:pt x="1824" y="2166"/>
                </a:lnTo>
                <a:lnTo>
                  <a:pt x="1803" y="2165"/>
                </a:lnTo>
                <a:lnTo>
                  <a:pt x="1781" y="2162"/>
                </a:lnTo>
                <a:lnTo>
                  <a:pt x="1323" y="2536"/>
                </a:lnTo>
                <a:lnTo>
                  <a:pt x="1304" y="2550"/>
                </a:lnTo>
                <a:lnTo>
                  <a:pt x="1280" y="2560"/>
                </a:lnTo>
                <a:lnTo>
                  <a:pt x="1257" y="2566"/>
                </a:lnTo>
                <a:lnTo>
                  <a:pt x="1233" y="2567"/>
                </a:lnTo>
                <a:lnTo>
                  <a:pt x="1209" y="2564"/>
                </a:lnTo>
                <a:lnTo>
                  <a:pt x="1186" y="2556"/>
                </a:lnTo>
                <a:lnTo>
                  <a:pt x="1165" y="2545"/>
                </a:lnTo>
                <a:lnTo>
                  <a:pt x="1145" y="2529"/>
                </a:lnTo>
                <a:lnTo>
                  <a:pt x="1129" y="2509"/>
                </a:lnTo>
                <a:lnTo>
                  <a:pt x="1115" y="2486"/>
                </a:lnTo>
                <a:lnTo>
                  <a:pt x="1109" y="2463"/>
                </a:lnTo>
                <a:lnTo>
                  <a:pt x="1107" y="2438"/>
                </a:lnTo>
                <a:lnTo>
                  <a:pt x="1109" y="2412"/>
                </a:lnTo>
                <a:lnTo>
                  <a:pt x="1115" y="2388"/>
                </a:lnTo>
                <a:lnTo>
                  <a:pt x="1126" y="2364"/>
                </a:lnTo>
                <a:lnTo>
                  <a:pt x="1142" y="2343"/>
                </a:lnTo>
                <a:lnTo>
                  <a:pt x="1510" y="1891"/>
                </a:lnTo>
                <a:lnTo>
                  <a:pt x="1508" y="1870"/>
                </a:lnTo>
                <a:lnTo>
                  <a:pt x="1506" y="1848"/>
                </a:lnTo>
                <a:lnTo>
                  <a:pt x="1508" y="1802"/>
                </a:lnTo>
                <a:lnTo>
                  <a:pt x="1517" y="1757"/>
                </a:lnTo>
                <a:lnTo>
                  <a:pt x="1530" y="1715"/>
                </a:lnTo>
                <a:lnTo>
                  <a:pt x="1550" y="1675"/>
                </a:lnTo>
                <a:lnTo>
                  <a:pt x="1574" y="1639"/>
                </a:lnTo>
                <a:lnTo>
                  <a:pt x="1604" y="1606"/>
                </a:lnTo>
                <a:lnTo>
                  <a:pt x="1637" y="1577"/>
                </a:lnTo>
                <a:lnTo>
                  <a:pt x="1701" y="751"/>
                </a:lnTo>
                <a:lnTo>
                  <a:pt x="1706" y="724"/>
                </a:lnTo>
                <a:lnTo>
                  <a:pt x="1717" y="697"/>
                </a:lnTo>
                <a:lnTo>
                  <a:pt x="1733" y="675"/>
                </a:lnTo>
                <a:lnTo>
                  <a:pt x="1752" y="657"/>
                </a:lnTo>
                <a:lnTo>
                  <a:pt x="1775" y="642"/>
                </a:lnTo>
                <a:lnTo>
                  <a:pt x="1801" y="633"/>
                </a:lnTo>
                <a:lnTo>
                  <a:pt x="1828" y="629"/>
                </a:lnTo>
                <a:close/>
                <a:moveTo>
                  <a:pt x="1815" y="427"/>
                </a:moveTo>
                <a:lnTo>
                  <a:pt x="1716" y="430"/>
                </a:lnTo>
                <a:lnTo>
                  <a:pt x="1619" y="440"/>
                </a:lnTo>
                <a:lnTo>
                  <a:pt x="1524" y="458"/>
                </a:lnTo>
                <a:lnTo>
                  <a:pt x="1431" y="481"/>
                </a:lnTo>
                <a:lnTo>
                  <a:pt x="1341" y="510"/>
                </a:lnTo>
                <a:lnTo>
                  <a:pt x="1254" y="546"/>
                </a:lnTo>
                <a:lnTo>
                  <a:pt x="1169" y="586"/>
                </a:lnTo>
                <a:lnTo>
                  <a:pt x="1088" y="633"/>
                </a:lnTo>
                <a:lnTo>
                  <a:pt x="1011" y="684"/>
                </a:lnTo>
                <a:lnTo>
                  <a:pt x="937" y="740"/>
                </a:lnTo>
                <a:lnTo>
                  <a:pt x="867" y="802"/>
                </a:lnTo>
                <a:lnTo>
                  <a:pt x="802" y="867"/>
                </a:lnTo>
                <a:lnTo>
                  <a:pt x="740" y="937"/>
                </a:lnTo>
                <a:lnTo>
                  <a:pt x="684" y="1011"/>
                </a:lnTo>
                <a:lnTo>
                  <a:pt x="633" y="1088"/>
                </a:lnTo>
                <a:lnTo>
                  <a:pt x="586" y="1169"/>
                </a:lnTo>
                <a:lnTo>
                  <a:pt x="546" y="1254"/>
                </a:lnTo>
                <a:lnTo>
                  <a:pt x="510" y="1341"/>
                </a:lnTo>
                <a:lnTo>
                  <a:pt x="481" y="1431"/>
                </a:lnTo>
                <a:lnTo>
                  <a:pt x="458" y="1524"/>
                </a:lnTo>
                <a:lnTo>
                  <a:pt x="440" y="1619"/>
                </a:lnTo>
                <a:lnTo>
                  <a:pt x="430" y="1716"/>
                </a:lnTo>
                <a:lnTo>
                  <a:pt x="427" y="1815"/>
                </a:lnTo>
                <a:lnTo>
                  <a:pt x="430" y="1914"/>
                </a:lnTo>
                <a:lnTo>
                  <a:pt x="440" y="2011"/>
                </a:lnTo>
                <a:lnTo>
                  <a:pt x="458" y="2107"/>
                </a:lnTo>
                <a:lnTo>
                  <a:pt x="481" y="2199"/>
                </a:lnTo>
                <a:lnTo>
                  <a:pt x="510" y="2289"/>
                </a:lnTo>
                <a:lnTo>
                  <a:pt x="546" y="2377"/>
                </a:lnTo>
                <a:lnTo>
                  <a:pt x="586" y="2461"/>
                </a:lnTo>
                <a:lnTo>
                  <a:pt x="633" y="2542"/>
                </a:lnTo>
                <a:lnTo>
                  <a:pt x="684" y="2619"/>
                </a:lnTo>
                <a:lnTo>
                  <a:pt x="740" y="2693"/>
                </a:lnTo>
                <a:lnTo>
                  <a:pt x="802" y="2763"/>
                </a:lnTo>
                <a:lnTo>
                  <a:pt x="867" y="2828"/>
                </a:lnTo>
                <a:lnTo>
                  <a:pt x="937" y="2890"/>
                </a:lnTo>
                <a:lnTo>
                  <a:pt x="1011" y="2946"/>
                </a:lnTo>
                <a:lnTo>
                  <a:pt x="1088" y="2998"/>
                </a:lnTo>
                <a:lnTo>
                  <a:pt x="1169" y="3044"/>
                </a:lnTo>
                <a:lnTo>
                  <a:pt x="1254" y="3084"/>
                </a:lnTo>
                <a:lnTo>
                  <a:pt x="1341" y="3120"/>
                </a:lnTo>
                <a:lnTo>
                  <a:pt x="1431" y="3149"/>
                </a:lnTo>
                <a:lnTo>
                  <a:pt x="1524" y="3172"/>
                </a:lnTo>
                <a:lnTo>
                  <a:pt x="1619" y="3190"/>
                </a:lnTo>
                <a:lnTo>
                  <a:pt x="1716" y="3200"/>
                </a:lnTo>
                <a:lnTo>
                  <a:pt x="1815" y="3203"/>
                </a:lnTo>
                <a:lnTo>
                  <a:pt x="1914" y="3200"/>
                </a:lnTo>
                <a:lnTo>
                  <a:pt x="2011" y="3190"/>
                </a:lnTo>
                <a:lnTo>
                  <a:pt x="2107" y="3172"/>
                </a:lnTo>
                <a:lnTo>
                  <a:pt x="2199" y="3149"/>
                </a:lnTo>
                <a:lnTo>
                  <a:pt x="2289" y="3120"/>
                </a:lnTo>
                <a:lnTo>
                  <a:pt x="2377" y="3084"/>
                </a:lnTo>
                <a:lnTo>
                  <a:pt x="2461" y="3044"/>
                </a:lnTo>
                <a:lnTo>
                  <a:pt x="2542" y="2998"/>
                </a:lnTo>
                <a:lnTo>
                  <a:pt x="2619" y="2946"/>
                </a:lnTo>
                <a:lnTo>
                  <a:pt x="2693" y="2890"/>
                </a:lnTo>
                <a:lnTo>
                  <a:pt x="2763" y="2828"/>
                </a:lnTo>
                <a:lnTo>
                  <a:pt x="2828" y="2763"/>
                </a:lnTo>
                <a:lnTo>
                  <a:pt x="2890" y="2693"/>
                </a:lnTo>
                <a:lnTo>
                  <a:pt x="2946" y="2619"/>
                </a:lnTo>
                <a:lnTo>
                  <a:pt x="2998" y="2542"/>
                </a:lnTo>
                <a:lnTo>
                  <a:pt x="3044" y="2461"/>
                </a:lnTo>
                <a:lnTo>
                  <a:pt x="3084" y="2376"/>
                </a:lnTo>
                <a:lnTo>
                  <a:pt x="3120" y="2289"/>
                </a:lnTo>
                <a:lnTo>
                  <a:pt x="3149" y="2199"/>
                </a:lnTo>
                <a:lnTo>
                  <a:pt x="3172" y="2107"/>
                </a:lnTo>
                <a:lnTo>
                  <a:pt x="3190" y="2011"/>
                </a:lnTo>
                <a:lnTo>
                  <a:pt x="3200" y="1914"/>
                </a:lnTo>
                <a:lnTo>
                  <a:pt x="3203" y="1815"/>
                </a:lnTo>
                <a:lnTo>
                  <a:pt x="3200" y="1716"/>
                </a:lnTo>
                <a:lnTo>
                  <a:pt x="3190" y="1619"/>
                </a:lnTo>
                <a:lnTo>
                  <a:pt x="3172" y="1524"/>
                </a:lnTo>
                <a:lnTo>
                  <a:pt x="3149" y="1431"/>
                </a:lnTo>
                <a:lnTo>
                  <a:pt x="3120" y="1341"/>
                </a:lnTo>
                <a:lnTo>
                  <a:pt x="3084" y="1253"/>
                </a:lnTo>
                <a:lnTo>
                  <a:pt x="3044" y="1169"/>
                </a:lnTo>
                <a:lnTo>
                  <a:pt x="2998" y="1088"/>
                </a:lnTo>
                <a:lnTo>
                  <a:pt x="2946" y="1011"/>
                </a:lnTo>
                <a:lnTo>
                  <a:pt x="2890" y="937"/>
                </a:lnTo>
                <a:lnTo>
                  <a:pt x="2828" y="867"/>
                </a:lnTo>
                <a:lnTo>
                  <a:pt x="2763" y="802"/>
                </a:lnTo>
                <a:lnTo>
                  <a:pt x="2693" y="740"/>
                </a:lnTo>
                <a:lnTo>
                  <a:pt x="2619" y="684"/>
                </a:lnTo>
                <a:lnTo>
                  <a:pt x="2542" y="633"/>
                </a:lnTo>
                <a:lnTo>
                  <a:pt x="2461" y="586"/>
                </a:lnTo>
                <a:lnTo>
                  <a:pt x="2376" y="546"/>
                </a:lnTo>
                <a:lnTo>
                  <a:pt x="2289" y="510"/>
                </a:lnTo>
                <a:lnTo>
                  <a:pt x="2199" y="481"/>
                </a:lnTo>
                <a:lnTo>
                  <a:pt x="2107" y="458"/>
                </a:lnTo>
                <a:lnTo>
                  <a:pt x="2011" y="440"/>
                </a:lnTo>
                <a:lnTo>
                  <a:pt x="1914" y="430"/>
                </a:lnTo>
                <a:lnTo>
                  <a:pt x="1815" y="427"/>
                </a:lnTo>
                <a:close/>
                <a:moveTo>
                  <a:pt x="1815" y="0"/>
                </a:moveTo>
                <a:lnTo>
                  <a:pt x="1925" y="3"/>
                </a:lnTo>
                <a:lnTo>
                  <a:pt x="2034" y="13"/>
                </a:lnTo>
                <a:lnTo>
                  <a:pt x="2141" y="30"/>
                </a:lnTo>
                <a:lnTo>
                  <a:pt x="2245" y="52"/>
                </a:lnTo>
                <a:lnTo>
                  <a:pt x="2347" y="80"/>
                </a:lnTo>
                <a:lnTo>
                  <a:pt x="2448" y="113"/>
                </a:lnTo>
                <a:lnTo>
                  <a:pt x="2544" y="153"/>
                </a:lnTo>
                <a:lnTo>
                  <a:pt x="2639" y="198"/>
                </a:lnTo>
                <a:lnTo>
                  <a:pt x="2730" y="249"/>
                </a:lnTo>
                <a:lnTo>
                  <a:pt x="2818" y="304"/>
                </a:lnTo>
                <a:lnTo>
                  <a:pt x="2903" y="363"/>
                </a:lnTo>
                <a:lnTo>
                  <a:pt x="2983" y="428"/>
                </a:lnTo>
                <a:lnTo>
                  <a:pt x="3061" y="496"/>
                </a:lnTo>
                <a:lnTo>
                  <a:pt x="3134" y="569"/>
                </a:lnTo>
                <a:lnTo>
                  <a:pt x="3202" y="647"/>
                </a:lnTo>
                <a:lnTo>
                  <a:pt x="3267" y="727"/>
                </a:lnTo>
                <a:lnTo>
                  <a:pt x="3326" y="812"/>
                </a:lnTo>
                <a:lnTo>
                  <a:pt x="3381" y="900"/>
                </a:lnTo>
                <a:lnTo>
                  <a:pt x="3432" y="991"/>
                </a:lnTo>
                <a:lnTo>
                  <a:pt x="3477" y="1086"/>
                </a:lnTo>
                <a:lnTo>
                  <a:pt x="3517" y="1183"/>
                </a:lnTo>
                <a:lnTo>
                  <a:pt x="3550" y="1283"/>
                </a:lnTo>
                <a:lnTo>
                  <a:pt x="3578" y="1385"/>
                </a:lnTo>
                <a:lnTo>
                  <a:pt x="3600" y="1489"/>
                </a:lnTo>
                <a:lnTo>
                  <a:pt x="3617" y="1596"/>
                </a:lnTo>
                <a:lnTo>
                  <a:pt x="3627" y="1705"/>
                </a:lnTo>
                <a:lnTo>
                  <a:pt x="3630" y="1815"/>
                </a:lnTo>
                <a:lnTo>
                  <a:pt x="3627" y="1925"/>
                </a:lnTo>
                <a:lnTo>
                  <a:pt x="3617" y="2034"/>
                </a:lnTo>
                <a:lnTo>
                  <a:pt x="3600" y="2141"/>
                </a:lnTo>
                <a:lnTo>
                  <a:pt x="3578" y="2245"/>
                </a:lnTo>
                <a:lnTo>
                  <a:pt x="3550" y="2347"/>
                </a:lnTo>
                <a:lnTo>
                  <a:pt x="3517" y="2448"/>
                </a:lnTo>
                <a:lnTo>
                  <a:pt x="3477" y="2544"/>
                </a:lnTo>
                <a:lnTo>
                  <a:pt x="3432" y="2639"/>
                </a:lnTo>
                <a:lnTo>
                  <a:pt x="3381" y="2730"/>
                </a:lnTo>
                <a:lnTo>
                  <a:pt x="3326" y="2818"/>
                </a:lnTo>
                <a:lnTo>
                  <a:pt x="3267" y="2903"/>
                </a:lnTo>
                <a:lnTo>
                  <a:pt x="3202" y="2983"/>
                </a:lnTo>
                <a:lnTo>
                  <a:pt x="3134" y="3061"/>
                </a:lnTo>
                <a:lnTo>
                  <a:pt x="3061" y="3134"/>
                </a:lnTo>
                <a:lnTo>
                  <a:pt x="2983" y="3202"/>
                </a:lnTo>
                <a:lnTo>
                  <a:pt x="2903" y="3267"/>
                </a:lnTo>
                <a:lnTo>
                  <a:pt x="2818" y="3326"/>
                </a:lnTo>
                <a:lnTo>
                  <a:pt x="2730" y="3381"/>
                </a:lnTo>
                <a:lnTo>
                  <a:pt x="2639" y="3432"/>
                </a:lnTo>
                <a:lnTo>
                  <a:pt x="2544" y="3477"/>
                </a:lnTo>
                <a:lnTo>
                  <a:pt x="2448" y="3517"/>
                </a:lnTo>
                <a:lnTo>
                  <a:pt x="2347" y="3550"/>
                </a:lnTo>
                <a:lnTo>
                  <a:pt x="2245" y="3578"/>
                </a:lnTo>
                <a:lnTo>
                  <a:pt x="2141" y="3600"/>
                </a:lnTo>
                <a:lnTo>
                  <a:pt x="2034" y="3617"/>
                </a:lnTo>
                <a:lnTo>
                  <a:pt x="1925" y="3627"/>
                </a:lnTo>
                <a:lnTo>
                  <a:pt x="1815" y="3630"/>
                </a:lnTo>
                <a:lnTo>
                  <a:pt x="1705" y="3627"/>
                </a:lnTo>
                <a:lnTo>
                  <a:pt x="1596" y="3617"/>
                </a:lnTo>
                <a:lnTo>
                  <a:pt x="1489" y="3600"/>
                </a:lnTo>
                <a:lnTo>
                  <a:pt x="1385" y="3578"/>
                </a:lnTo>
                <a:lnTo>
                  <a:pt x="1283" y="3550"/>
                </a:lnTo>
                <a:lnTo>
                  <a:pt x="1183" y="3517"/>
                </a:lnTo>
                <a:lnTo>
                  <a:pt x="1086" y="3477"/>
                </a:lnTo>
                <a:lnTo>
                  <a:pt x="991" y="3432"/>
                </a:lnTo>
                <a:lnTo>
                  <a:pt x="900" y="3381"/>
                </a:lnTo>
                <a:lnTo>
                  <a:pt x="812" y="3326"/>
                </a:lnTo>
                <a:lnTo>
                  <a:pt x="727" y="3267"/>
                </a:lnTo>
                <a:lnTo>
                  <a:pt x="647" y="3202"/>
                </a:lnTo>
                <a:lnTo>
                  <a:pt x="569" y="3134"/>
                </a:lnTo>
                <a:lnTo>
                  <a:pt x="496" y="3061"/>
                </a:lnTo>
                <a:lnTo>
                  <a:pt x="428" y="2983"/>
                </a:lnTo>
                <a:lnTo>
                  <a:pt x="363" y="2903"/>
                </a:lnTo>
                <a:lnTo>
                  <a:pt x="304" y="2818"/>
                </a:lnTo>
                <a:lnTo>
                  <a:pt x="249" y="2730"/>
                </a:lnTo>
                <a:lnTo>
                  <a:pt x="198" y="2639"/>
                </a:lnTo>
                <a:lnTo>
                  <a:pt x="153" y="2544"/>
                </a:lnTo>
                <a:lnTo>
                  <a:pt x="113" y="2448"/>
                </a:lnTo>
                <a:lnTo>
                  <a:pt x="80" y="2347"/>
                </a:lnTo>
                <a:lnTo>
                  <a:pt x="52" y="2245"/>
                </a:lnTo>
                <a:lnTo>
                  <a:pt x="30" y="2141"/>
                </a:lnTo>
                <a:lnTo>
                  <a:pt x="13" y="2034"/>
                </a:lnTo>
                <a:lnTo>
                  <a:pt x="3" y="1925"/>
                </a:lnTo>
                <a:lnTo>
                  <a:pt x="0" y="1815"/>
                </a:lnTo>
                <a:lnTo>
                  <a:pt x="3" y="1705"/>
                </a:lnTo>
                <a:lnTo>
                  <a:pt x="13" y="1596"/>
                </a:lnTo>
                <a:lnTo>
                  <a:pt x="30" y="1489"/>
                </a:lnTo>
                <a:lnTo>
                  <a:pt x="52" y="1385"/>
                </a:lnTo>
                <a:lnTo>
                  <a:pt x="80" y="1283"/>
                </a:lnTo>
                <a:lnTo>
                  <a:pt x="113" y="1183"/>
                </a:lnTo>
                <a:lnTo>
                  <a:pt x="153" y="1086"/>
                </a:lnTo>
                <a:lnTo>
                  <a:pt x="198" y="991"/>
                </a:lnTo>
                <a:lnTo>
                  <a:pt x="249" y="900"/>
                </a:lnTo>
                <a:lnTo>
                  <a:pt x="304" y="812"/>
                </a:lnTo>
                <a:lnTo>
                  <a:pt x="363" y="727"/>
                </a:lnTo>
                <a:lnTo>
                  <a:pt x="428" y="647"/>
                </a:lnTo>
                <a:lnTo>
                  <a:pt x="496" y="569"/>
                </a:lnTo>
                <a:lnTo>
                  <a:pt x="569" y="496"/>
                </a:lnTo>
                <a:lnTo>
                  <a:pt x="647" y="428"/>
                </a:lnTo>
                <a:lnTo>
                  <a:pt x="727" y="363"/>
                </a:lnTo>
                <a:lnTo>
                  <a:pt x="812" y="304"/>
                </a:lnTo>
                <a:lnTo>
                  <a:pt x="900" y="249"/>
                </a:lnTo>
                <a:lnTo>
                  <a:pt x="991" y="198"/>
                </a:lnTo>
                <a:lnTo>
                  <a:pt x="1086" y="153"/>
                </a:lnTo>
                <a:lnTo>
                  <a:pt x="1183" y="113"/>
                </a:lnTo>
                <a:lnTo>
                  <a:pt x="1283" y="80"/>
                </a:lnTo>
                <a:lnTo>
                  <a:pt x="1385" y="52"/>
                </a:lnTo>
                <a:lnTo>
                  <a:pt x="1489" y="30"/>
                </a:lnTo>
                <a:lnTo>
                  <a:pt x="1596" y="13"/>
                </a:lnTo>
                <a:lnTo>
                  <a:pt x="1705" y="3"/>
                </a:lnTo>
                <a:lnTo>
                  <a:pt x="1815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fr-CA">
              <a:solidFill>
                <a:srgbClr val="000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804793" y="958460"/>
            <a:ext cx="1357018" cy="72461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4400" b="1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72%</a:t>
            </a:r>
            <a:endParaRPr lang="fr-CA" sz="4400" b="1" dirty="0">
              <a:solidFill>
                <a:srgbClr val="005EB8">
                  <a:lumMod val="50000"/>
                </a:srgbClr>
              </a:solidFill>
              <a:latin typeface="Arial"/>
              <a:cs typeface="Times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675516" y="1882272"/>
            <a:ext cx="4356341" cy="106179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Assurer une utilisation efficiente du temps et des ressources</a:t>
            </a: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854942" y="5482375"/>
            <a:ext cx="1357018" cy="72461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4400" b="1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63%</a:t>
            </a:r>
            <a:endParaRPr lang="fr-CA" sz="4400" b="1" dirty="0">
              <a:solidFill>
                <a:srgbClr val="005EB8">
                  <a:lumMod val="50000"/>
                </a:srgbClr>
              </a:solidFill>
              <a:latin typeface="Arial"/>
              <a:cs typeface="Times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804793" y="5557138"/>
            <a:ext cx="1357018" cy="72461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4400" b="1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63%</a:t>
            </a:r>
            <a:endParaRPr lang="fr-CA" sz="4400" b="1" dirty="0">
              <a:solidFill>
                <a:srgbClr val="005EB8">
                  <a:lumMod val="50000"/>
                </a:srgbClr>
              </a:solidFill>
              <a:latin typeface="Arial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8344" y="4420585"/>
            <a:ext cx="4587172" cy="106179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Améliorer la compréhension, l’acquisition et la rétention des clients</a:t>
            </a: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675517" y="4410073"/>
            <a:ext cx="4423634" cy="106179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Augmenter le taux réussite des projets</a:t>
            </a: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3" name="Freeform 246"/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2195736" y="5636872"/>
            <a:ext cx="671513" cy="565150"/>
          </a:xfrm>
          <a:custGeom>
            <a:avLst/>
            <a:gdLst>
              <a:gd name="T0" fmla="*/ 2175 w 3386"/>
              <a:gd name="T1" fmla="*/ 1589 h 2848"/>
              <a:gd name="T2" fmla="*/ 2455 w 3386"/>
              <a:gd name="T3" fmla="*/ 1819 h 2848"/>
              <a:gd name="T4" fmla="*/ 2564 w 3386"/>
              <a:gd name="T5" fmla="*/ 2175 h 2848"/>
              <a:gd name="T6" fmla="*/ 2495 w 3386"/>
              <a:gd name="T7" fmla="*/ 2721 h 2848"/>
              <a:gd name="T8" fmla="*/ 2296 w 3386"/>
              <a:gd name="T9" fmla="*/ 2787 h 2848"/>
              <a:gd name="T10" fmla="*/ 1930 w 3386"/>
              <a:gd name="T11" fmla="*/ 2843 h 2848"/>
              <a:gd name="T12" fmla="*/ 1462 w 3386"/>
              <a:gd name="T13" fmla="*/ 2829 h 2848"/>
              <a:gd name="T14" fmla="*/ 908 w 3386"/>
              <a:gd name="T15" fmla="*/ 2709 h 2848"/>
              <a:gd name="T16" fmla="*/ 900 w 3386"/>
              <a:gd name="T17" fmla="*/ 1986 h 2848"/>
              <a:gd name="T18" fmla="*/ 1103 w 3386"/>
              <a:gd name="T19" fmla="*/ 1684 h 2848"/>
              <a:gd name="T20" fmla="*/ 1442 w 3386"/>
              <a:gd name="T21" fmla="*/ 1543 h 2848"/>
              <a:gd name="T22" fmla="*/ 2939 w 3386"/>
              <a:gd name="T23" fmla="*/ 1055 h 2848"/>
              <a:gd name="T24" fmla="*/ 3241 w 3386"/>
              <a:gd name="T25" fmla="*/ 1258 h 2848"/>
              <a:gd name="T26" fmla="*/ 3382 w 3386"/>
              <a:gd name="T27" fmla="*/ 1597 h 2848"/>
              <a:gd name="T28" fmla="*/ 3333 w 3386"/>
              <a:gd name="T29" fmla="*/ 2202 h 2848"/>
              <a:gd name="T30" fmla="*/ 3165 w 3386"/>
              <a:gd name="T31" fmla="*/ 2261 h 2848"/>
              <a:gd name="T32" fmla="*/ 2830 w 3386"/>
              <a:gd name="T33" fmla="*/ 2324 h 2848"/>
              <a:gd name="T34" fmla="*/ 2657 w 3386"/>
              <a:gd name="T35" fmla="*/ 1978 h 2848"/>
              <a:gd name="T36" fmla="*/ 2468 w 3386"/>
              <a:gd name="T37" fmla="*/ 1649 h 2848"/>
              <a:gd name="T38" fmla="*/ 2143 w 3386"/>
              <a:gd name="T39" fmla="*/ 1453 h 2848"/>
              <a:gd name="T40" fmla="*/ 2317 w 3386"/>
              <a:gd name="T41" fmla="*/ 1148 h 2848"/>
              <a:gd name="T42" fmla="*/ 1109 w 3386"/>
              <a:gd name="T43" fmla="*/ 1090 h 2848"/>
              <a:gd name="T44" fmla="*/ 1253 w 3386"/>
              <a:gd name="T45" fmla="*/ 1411 h 2848"/>
              <a:gd name="T46" fmla="*/ 1014 w 3386"/>
              <a:gd name="T47" fmla="*/ 1605 h 2848"/>
              <a:gd name="T48" fmla="*/ 799 w 3386"/>
              <a:gd name="T49" fmla="*/ 1916 h 2848"/>
              <a:gd name="T50" fmla="*/ 673 w 3386"/>
              <a:gd name="T51" fmla="*/ 2325 h 2848"/>
              <a:gd name="T52" fmla="*/ 136 w 3386"/>
              <a:gd name="T53" fmla="*/ 2226 h 2848"/>
              <a:gd name="T54" fmla="*/ 12 w 3386"/>
              <a:gd name="T55" fmla="*/ 1534 h 2848"/>
              <a:gd name="T56" fmla="*/ 186 w 3386"/>
              <a:gd name="T57" fmla="*/ 1213 h 2848"/>
              <a:gd name="T58" fmla="*/ 508 w 3386"/>
              <a:gd name="T59" fmla="*/ 1039 h 2848"/>
              <a:gd name="T60" fmla="*/ 1875 w 3386"/>
              <a:gd name="T61" fmla="*/ 538 h 2848"/>
              <a:gd name="T62" fmla="*/ 2118 w 3386"/>
              <a:gd name="T63" fmla="*/ 716 h 2848"/>
              <a:gd name="T64" fmla="*/ 2215 w 3386"/>
              <a:gd name="T65" fmla="*/ 1009 h 2848"/>
              <a:gd name="T66" fmla="*/ 2118 w 3386"/>
              <a:gd name="T67" fmla="*/ 1301 h 2848"/>
              <a:gd name="T68" fmla="*/ 1875 w 3386"/>
              <a:gd name="T69" fmla="*/ 1480 h 2848"/>
              <a:gd name="T70" fmla="*/ 1560 w 3386"/>
              <a:gd name="T71" fmla="*/ 1480 h 2848"/>
              <a:gd name="T72" fmla="*/ 1317 w 3386"/>
              <a:gd name="T73" fmla="*/ 1302 h 2848"/>
              <a:gd name="T74" fmla="*/ 1221 w 3386"/>
              <a:gd name="T75" fmla="*/ 1009 h 2848"/>
              <a:gd name="T76" fmla="*/ 1317 w 3386"/>
              <a:gd name="T77" fmla="*/ 716 h 2848"/>
              <a:gd name="T78" fmla="*/ 1560 w 3386"/>
              <a:gd name="T79" fmla="*/ 538 h 2848"/>
              <a:gd name="T80" fmla="*/ 2646 w 3386"/>
              <a:gd name="T81" fmla="*/ 12 h 2848"/>
              <a:gd name="T82" fmla="*/ 2908 w 3386"/>
              <a:gd name="T83" fmla="*/ 163 h 2848"/>
              <a:gd name="T84" fmla="*/ 3033 w 3386"/>
              <a:gd name="T85" fmla="*/ 442 h 2848"/>
              <a:gd name="T86" fmla="*/ 2968 w 3386"/>
              <a:gd name="T87" fmla="*/ 747 h 2848"/>
              <a:gd name="T88" fmla="*/ 2744 w 3386"/>
              <a:gd name="T89" fmla="*/ 949 h 2848"/>
              <a:gd name="T90" fmla="*/ 2430 w 3386"/>
              <a:gd name="T91" fmla="*/ 980 h 2848"/>
              <a:gd name="T92" fmla="*/ 2265 w 3386"/>
              <a:gd name="T93" fmla="*/ 729 h 2848"/>
              <a:gd name="T94" fmla="*/ 2043 w 3386"/>
              <a:gd name="T95" fmla="*/ 489 h 2848"/>
              <a:gd name="T96" fmla="*/ 2154 w 3386"/>
              <a:gd name="T97" fmla="*/ 182 h 2848"/>
              <a:gd name="T98" fmla="*/ 2426 w 3386"/>
              <a:gd name="T99" fmla="*/ 13 h 2848"/>
              <a:gd name="T100" fmla="*/ 1004 w 3386"/>
              <a:gd name="T101" fmla="*/ 25 h 2848"/>
              <a:gd name="T102" fmla="*/ 1247 w 3386"/>
              <a:gd name="T103" fmla="*/ 203 h 2848"/>
              <a:gd name="T104" fmla="*/ 1343 w 3386"/>
              <a:gd name="T105" fmla="*/ 496 h 2848"/>
              <a:gd name="T106" fmla="*/ 1190 w 3386"/>
              <a:gd name="T107" fmla="*/ 696 h 2848"/>
              <a:gd name="T108" fmla="*/ 1030 w 3386"/>
              <a:gd name="T109" fmla="*/ 957 h 2848"/>
              <a:gd name="T110" fmla="*/ 740 w 3386"/>
              <a:gd name="T111" fmla="*/ 981 h 2848"/>
              <a:gd name="T112" fmla="*/ 478 w 3386"/>
              <a:gd name="T113" fmla="*/ 829 h 2848"/>
              <a:gd name="T114" fmla="*/ 353 w 3386"/>
              <a:gd name="T115" fmla="*/ 550 h 2848"/>
              <a:gd name="T116" fmla="*/ 418 w 3386"/>
              <a:gd name="T117" fmla="*/ 246 h 2848"/>
              <a:gd name="T118" fmla="*/ 642 w 3386"/>
              <a:gd name="T119" fmla="*/ 44 h 2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86" h="2848">
                <a:moveTo>
                  <a:pt x="1507" y="1538"/>
                </a:moveTo>
                <a:lnTo>
                  <a:pt x="1929" y="1538"/>
                </a:lnTo>
                <a:lnTo>
                  <a:pt x="1993" y="1543"/>
                </a:lnTo>
                <a:lnTo>
                  <a:pt x="2057" y="1552"/>
                </a:lnTo>
                <a:lnTo>
                  <a:pt x="2117" y="1568"/>
                </a:lnTo>
                <a:lnTo>
                  <a:pt x="2175" y="1589"/>
                </a:lnTo>
                <a:lnTo>
                  <a:pt x="2231" y="1615"/>
                </a:lnTo>
                <a:lnTo>
                  <a:pt x="2283" y="1648"/>
                </a:lnTo>
                <a:lnTo>
                  <a:pt x="2332" y="1684"/>
                </a:lnTo>
                <a:lnTo>
                  <a:pt x="2378" y="1726"/>
                </a:lnTo>
                <a:lnTo>
                  <a:pt x="2419" y="1770"/>
                </a:lnTo>
                <a:lnTo>
                  <a:pt x="2455" y="1819"/>
                </a:lnTo>
                <a:lnTo>
                  <a:pt x="2487" y="1872"/>
                </a:lnTo>
                <a:lnTo>
                  <a:pt x="2514" y="1927"/>
                </a:lnTo>
                <a:lnTo>
                  <a:pt x="2535" y="1986"/>
                </a:lnTo>
                <a:lnTo>
                  <a:pt x="2551" y="2047"/>
                </a:lnTo>
                <a:lnTo>
                  <a:pt x="2561" y="2109"/>
                </a:lnTo>
                <a:lnTo>
                  <a:pt x="2564" y="2175"/>
                </a:lnTo>
                <a:lnTo>
                  <a:pt x="2564" y="2690"/>
                </a:lnTo>
                <a:lnTo>
                  <a:pt x="2560" y="2690"/>
                </a:lnTo>
                <a:lnTo>
                  <a:pt x="2528" y="2706"/>
                </a:lnTo>
                <a:lnTo>
                  <a:pt x="2522" y="2710"/>
                </a:lnTo>
                <a:lnTo>
                  <a:pt x="2511" y="2715"/>
                </a:lnTo>
                <a:lnTo>
                  <a:pt x="2495" y="2721"/>
                </a:lnTo>
                <a:lnTo>
                  <a:pt x="2474" y="2730"/>
                </a:lnTo>
                <a:lnTo>
                  <a:pt x="2448" y="2740"/>
                </a:lnTo>
                <a:lnTo>
                  <a:pt x="2418" y="2751"/>
                </a:lnTo>
                <a:lnTo>
                  <a:pt x="2381" y="2763"/>
                </a:lnTo>
                <a:lnTo>
                  <a:pt x="2341" y="2774"/>
                </a:lnTo>
                <a:lnTo>
                  <a:pt x="2296" y="2787"/>
                </a:lnTo>
                <a:lnTo>
                  <a:pt x="2246" y="2799"/>
                </a:lnTo>
                <a:lnTo>
                  <a:pt x="2191" y="2809"/>
                </a:lnTo>
                <a:lnTo>
                  <a:pt x="2133" y="2820"/>
                </a:lnTo>
                <a:lnTo>
                  <a:pt x="2069" y="2829"/>
                </a:lnTo>
                <a:lnTo>
                  <a:pt x="2002" y="2838"/>
                </a:lnTo>
                <a:lnTo>
                  <a:pt x="1930" y="2843"/>
                </a:lnTo>
                <a:lnTo>
                  <a:pt x="1853" y="2847"/>
                </a:lnTo>
                <a:lnTo>
                  <a:pt x="1773" y="2848"/>
                </a:lnTo>
                <a:lnTo>
                  <a:pt x="1699" y="2847"/>
                </a:lnTo>
                <a:lnTo>
                  <a:pt x="1623" y="2844"/>
                </a:lnTo>
                <a:lnTo>
                  <a:pt x="1544" y="2838"/>
                </a:lnTo>
                <a:lnTo>
                  <a:pt x="1462" y="2829"/>
                </a:lnTo>
                <a:lnTo>
                  <a:pt x="1376" y="2818"/>
                </a:lnTo>
                <a:lnTo>
                  <a:pt x="1288" y="2803"/>
                </a:lnTo>
                <a:lnTo>
                  <a:pt x="1197" y="2786"/>
                </a:lnTo>
                <a:lnTo>
                  <a:pt x="1104" y="2764"/>
                </a:lnTo>
                <a:lnTo>
                  <a:pt x="1007" y="2739"/>
                </a:lnTo>
                <a:lnTo>
                  <a:pt x="908" y="2709"/>
                </a:lnTo>
                <a:lnTo>
                  <a:pt x="873" y="2698"/>
                </a:lnTo>
                <a:lnTo>
                  <a:pt x="871" y="2690"/>
                </a:lnTo>
                <a:lnTo>
                  <a:pt x="871" y="2175"/>
                </a:lnTo>
                <a:lnTo>
                  <a:pt x="875" y="2109"/>
                </a:lnTo>
                <a:lnTo>
                  <a:pt x="884" y="2047"/>
                </a:lnTo>
                <a:lnTo>
                  <a:pt x="900" y="1986"/>
                </a:lnTo>
                <a:lnTo>
                  <a:pt x="922" y="1927"/>
                </a:lnTo>
                <a:lnTo>
                  <a:pt x="948" y="1872"/>
                </a:lnTo>
                <a:lnTo>
                  <a:pt x="980" y="1819"/>
                </a:lnTo>
                <a:lnTo>
                  <a:pt x="1016" y="1770"/>
                </a:lnTo>
                <a:lnTo>
                  <a:pt x="1058" y="1726"/>
                </a:lnTo>
                <a:lnTo>
                  <a:pt x="1103" y="1684"/>
                </a:lnTo>
                <a:lnTo>
                  <a:pt x="1152" y="1648"/>
                </a:lnTo>
                <a:lnTo>
                  <a:pt x="1205" y="1615"/>
                </a:lnTo>
                <a:lnTo>
                  <a:pt x="1260" y="1589"/>
                </a:lnTo>
                <a:lnTo>
                  <a:pt x="1318" y="1568"/>
                </a:lnTo>
                <a:lnTo>
                  <a:pt x="1379" y="1552"/>
                </a:lnTo>
                <a:lnTo>
                  <a:pt x="1442" y="1543"/>
                </a:lnTo>
                <a:lnTo>
                  <a:pt x="1507" y="1538"/>
                </a:lnTo>
                <a:close/>
                <a:moveTo>
                  <a:pt x="2332" y="1027"/>
                </a:moveTo>
                <a:lnTo>
                  <a:pt x="2750" y="1027"/>
                </a:lnTo>
                <a:lnTo>
                  <a:pt x="2815" y="1030"/>
                </a:lnTo>
                <a:lnTo>
                  <a:pt x="2878" y="1039"/>
                </a:lnTo>
                <a:lnTo>
                  <a:pt x="2939" y="1055"/>
                </a:lnTo>
                <a:lnTo>
                  <a:pt x="2997" y="1077"/>
                </a:lnTo>
                <a:lnTo>
                  <a:pt x="3052" y="1104"/>
                </a:lnTo>
                <a:lnTo>
                  <a:pt x="3105" y="1135"/>
                </a:lnTo>
                <a:lnTo>
                  <a:pt x="3154" y="1171"/>
                </a:lnTo>
                <a:lnTo>
                  <a:pt x="3199" y="1213"/>
                </a:lnTo>
                <a:lnTo>
                  <a:pt x="3241" y="1258"/>
                </a:lnTo>
                <a:lnTo>
                  <a:pt x="3277" y="1307"/>
                </a:lnTo>
                <a:lnTo>
                  <a:pt x="3309" y="1360"/>
                </a:lnTo>
                <a:lnTo>
                  <a:pt x="3335" y="1415"/>
                </a:lnTo>
                <a:lnTo>
                  <a:pt x="3357" y="1473"/>
                </a:lnTo>
                <a:lnTo>
                  <a:pt x="3373" y="1534"/>
                </a:lnTo>
                <a:lnTo>
                  <a:pt x="3382" y="1597"/>
                </a:lnTo>
                <a:lnTo>
                  <a:pt x="3386" y="1662"/>
                </a:lnTo>
                <a:lnTo>
                  <a:pt x="3386" y="2177"/>
                </a:lnTo>
                <a:lnTo>
                  <a:pt x="3382" y="2177"/>
                </a:lnTo>
                <a:lnTo>
                  <a:pt x="3349" y="2194"/>
                </a:lnTo>
                <a:lnTo>
                  <a:pt x="3344" y="2197"/>
                </a:lnTo>
                <a:lnTo>
                  <a:pt x="3333" y="2202"/>
                </a:lnTo>
                <a:lnTo>
                  <a:pt x="3318" y="2208"/>
                </a:lnTo>
                <a:lnTo>
                  <a:pt x="3297" y="2218"/>
                </a:lnTo>
                <a:lnTo>
                  <a:pt x="3271" y="2227"/>
                </a:lnTo>
                <a:lnTo>
                  <a:pt x="3241" y="2238"/>
                </a:lnTo>
                <a:lnTo>
                  <a:pt x="3205" y="2250"/>
                </a:lnTo>
                <a:lnTo>
                  <a:pt x="3165" y="2261"/>
                </a:lnTo>
                <a:lnTo>
                  <a:pt x="3120" y="2274"/>
                </a:lnTo>
                <a:lnTo>
                  <a:pt x="3071" y="2285"/>
                </a:lnTo>
                <a:lnTo>
                  <a:pt x="3017" y="2297"/>
                </a:lnTo>
                <a:lnTo>
                  <a:pt x="2959" y="2307"/>
                </a:lnTo>
                <a:lnTo>
                  <a:pt x="2896" y="2316"/>
                </a:lnTo>
                <a:lnTo>
                  <a:pt x="2830" y="2324"/>
                </a:lnTo>
                <a:lnTo>
                  <a:pt x="2758" y="2330"/>
                </a:lnTo>
                <a:lnTo>
                  <a:pt x="2683" y="2334"/>
                </a:lnTo>
                <a:lnTo>
                  <a:pt x="2683" y="2175"/>
                </a:lnTo>
                <a:lnTo>
                  <a:pt x="2680" y="2108"/>
                </a:lnTo>
                <a:lnTo>
                  <a:pt x="2670" y="2042"/>
                </a:lnTo>
                <a:lnTo>
                  <a:pt x="2657" y="1978"/>
                </a:lnTo>
                <a:lnTo>
                  <a:pt x="2637" y="1916"/>
                </a:lnTo>
                <a:lnTo>
                  <a:pt x="2612" y="1857"/>
                </a:lnTo>
                <a:lnTo>
                  <a:pt x="2582" y="1801"/>
                </a:lnTo>
                <a:lnTo>
                  <a:pt x="2549" y="1746"/>
                </a:lnTo>
                <a:lnTo>
                  <a:pt x="2510" y="1696"/>
                </a:lnTo>
                <a:lnTo>
                  <a:pt x="2468" y="1649"/>
                </a:lnTo>
                <a:lnTo>
                  <a:pt x="2422" y="1605"/>
                </a:lnTo>
                <a:lnTo>
                  <a:pt x="2372" y="1565"/>
                </a:lnTo>
                <a:lnTo>
                  <a:pt x="2319" y="1530"/>
                </a:lnTo>
                <a:lnTo>
                  <a:pt x="2263" y="1500"/>
                </a:lnTo>
                <a:lnTo>
                  <a:pt x="2204" y="1474"/>
                </a:lnTo>
                <a:lnTo>
                  <a:pt x="2143" y="1453"/>
                </a:lnTo>
                <a:lnTo>
                  <a:pt x="2184" y="1411"/>
                </a:lnTo>
                <a:lnTo>
                  <a:pt x="2220" y="1364"/>
                </a:lnTo>
                <a:lnTo>
                  <a:pt x="2251" y="1314"/>
                </a:lnTo>
                <a:lnTo>
                  <a:pt x="2278" y="1262"/>
                </a:lnTo>
                <a:lnTo>
                  <a:pt x="2300" y="1207"/>
                </a:lnTo>
                <a:lnTo>
                  <a:pt x="2317" y="1148"/>
                </a:lnTo>
                <a:lnTo>
                  <a:pt x="2327" y="1088"/>
                </a:lnTo>
                <a:lnTo>
                  <a:pt x="2332" y="1027"/>
                </a:lnTo>
                <a:close/>
                <a:moveTo>
                  <a:pt x="636" y="1027"/>
                </a:moveTo>
                <a:lnTo>
                  <a:pt x="1057" y="1027"/>
                </a:lnTo>
                <a:lnTo>
                  <a:pt x="1104" y="1029"/>
                </a:lnTo>
                <a:lnTo>
                  <a:pt x="1109" y="1090"/>
                </a:lnTo>
                <a:lnTo>
                  <a:pt x="1119" y="1149"/>
                </a:lnTo>
                <a:lnTo>
                  <a:pt x="1136" y="1208"/>
                </a:lnTo>
                <a:lnTo>
                  <a:pt x="1158" y="1263"/>
                </a:lnTo>
                <a:lnTo>
                  <a:pt x="1185" y="1315"/>
                </a:lnTo>
                <a:lnTo>
                  <a:pt x="1216" y="1365"/>
                </a:lnTo>
                <a:lnTo>
                  <a:pt x="1253" y="1411"/>
                </a:lnTo>
                <a:lnTo>
                  <a:pt x="1292" y="1453"/>
                </a:lnTo>
                <a:lnTo>
                  <a:pt x="1232" y="1474"/>
                </a:lnTo>
                <a:lnTo>
                  <a:pt x="1172" y="1500"/>
                </a:lnTo>
                <a:lnTo>
                  <a:pt x="1116" y="1530"/>
                </a:lnTo>
                <a:lnTo>
                  <a:pt x="1064" y="1565"/>
                </a:lnTo>
                <a:lnTo>
                  <a:pt x="1014" y="1605"/>
                </a:lnTo>
                <a:lnTo>
                  <a:pt x="967" y="1649"/>
                </a:lnTo>
                <a:lnTo>
                  <a:pt x="926" y="1696"/>
                </a:lnTo>
                <a:lnTo>
                  <a:pt x="887" y="1746"/>
                </a:lnTo>
                <a:lnTo>
                  <a:pt x="853" y="1801"/>
                </a:lnTo>
                <a:lnTo>
                  <a:pt x="824" y="1857"/>
                </a:lnTo>
                <a:lnTo>
                  <a:pt x="799" y="1916"/>
                </a:lnTo>
                <a:lnTo>
                  <a:pt x="779" y="1978"/>
                </a:lnTo>
                <a:lnTo>
                  <a:pt x="765" y="2042"/>
                </a:lnTo>
                <a:lnTo>
                  <a:pt x="756" y="2108"/>
                </a:lnTo>
                <a:lnTo>
                  <a:pt x="753" y="2175"/>
                </a:lnTo>
                <a:lnTo>
                  <a:pt x="753" y="2331"/>
                </a:lnTo>
                <a:lnTo>
                  <a:pt x="673" y="2325"/>
                </a:lnTo>
                <a:lnTo>
                  <a:pt x="591" y="2316"/>
                </a:lnTo>
                <a:lnTo>
                  <a:pt x="506" y="2305"/>
                </a:lnTo>
                <a:lnTo>
                  <a:pt x="417" y="2290"/>
                </a:lnTo>
                <a:lnTo>
                  <a:pt x="327" y="2273"/>
                </a:lnTo>
                <a:lnTo>
                  <a:pt x="233" y="2251"/>
                </a:lnTo>
                <a:lnTo>
                  <a:pt x="136" y="2226"/>
                </a:lnTo>
                <a:lnTo>
                  <a:pt x="36" y="2197"/>
                </a:lnTo>
                <a:lnTo>
                  <a:pt x="1" y="2185"/>
                </a:lnTo>
                <a:lnTo>
                  <a:pt x="0" y="2177"/>
                </a:lnTo>
                <a:lnTo>
                  <a:pt x="0" y="1662"/>
                </a:lnTo>
                <a:lnTo>
                  <a:pt x="3" y="1597"/>
                </a:lnTo>
                <a:lnTo>
                  <a:pt x="12" y="1534"/>
                </a:lnTo>
                <a:lnTo>
                  <a:pt x="29" y="1473"/>
                </a:lnTo>
                <a:lnTo>
                  <a:pt x="50" y="1415"/>
                </a:lnTo>
                <a:lnTo>
                  <a:pt x="77" y="1360"/>
                </a:lnTo>
                <a:lnTo>
                  <a:pt x="108" y="1307"/>
                </a:lnTo>
                <a:lnTo>
                  <a:pt x="146" y="1258"/>
                </a:lnTo>
                <a:lnTo>
                  <a:pt x="186" y="1213"/>
                </a:lnTo>
                <a:lnTo>
                  <a:pt x="232" y="1171"/>
                </a:lnTo>
                <a:lnTo>
                  <a:pt x="281" y="1135"/>
                </a:lnTo>
                <a:lnTo>
                  <a:pt x="333" y="1104"/>
                </a:lnTo>
                <a:lnTo>
                  <a:pt x="388" y="1077"/>
                </a:lnTo>
                <a:lnTo>
                  <a:pt x="447" y="1055"/>
                </a:lnTo>
                <a:lnTo>
                  <a:pt x="508" y="1039"/>
                </a:lnTo>
                <a:lnTo>
                  <a:pt x="571" y="1030"/>
                </a:lnTo>
                <a:lnTo>
                  <a:pt x="636" y="1027"/>
                </a:lnTo>
                <a:close/>
                <a:moveTo>
                  <a:pt x="1718" y="512"/>
                </a:moveTo>
                <a:lnTo>
                  <a:pt x="1772" y="515"/>
                </a:lnTo>
                <a:lnTo>
                  <a:pt x="1825" y="523"/>
                </a:lnTo>
                <a:lnTo>
                  <a:pt x="1875" y="538"/>
                </a:lnTo>
                <a:lnTo>
                  <a:pt x="1923" y="557"/>
                </a:lnTo>
                <a:lnTo>
                  <a:pt x="1968" y="581"/>
                </a:lnTo>
                <a:lnTo>
                  <a:pt x="2011" y="608"/>
                </a:lnTo>
                <a:lnTo>
                  <a:pt x="2050" y="640"/>
                </a:lnTo>
                <a:lnTo>
                  <a:pt x="2087" y="676"/>
                </a:lnTo>
                <a:lnTo>
                  <a:pt x="2118" y="716"/>
                </a:lnTo>
                <a:lnTo>
                  <a:pt x="2146" y="758"/>
                </a:lnTo>
                <a:lnTo>
                  <a:pt x="2170" y="803"/>
                </a:lnTo>
                <a:lnTo>
                  <a:pt x="2189" y="852"/>
                </a:lnTo>
                <a:lnTo>
                  <a:pt x="2203" y="902"/>
                </a:lnTo>
                <a:lnTo>
                  <a:pt x="2212" y="955"/>
                </a:lnTo>
                <a:lnTo>
                  <a:pt x="2215" y="1009"/>
                </a:lnTo>
                <a:lnTo>
                  <a:pt x="2212" y="1063"/>
                </a:lnTo>
                <a:lnTo>
                  <a:pt x="2203" y="1115"/>
                </a:lnTo>
                <a:lnTo>
                  <a:pt x="2189" y="1165"/>
                </a:lnTo>
                <a:lnTo>
                  <a:pt x="2170" y="1214"/>
                </a:lnTo>
                <a:lnTo>
                  <a:pt x="2146" y="1260"/>
                </a:lnTo>
                <a:lnTo>
                  <a:pt x="2118" y="1301"/>
                </a:lnTo>
                <a:lnTo>
                  <a:pt x="2087" y="1341"/>
                </a:lnTo>
                <a:lnTo>
                  <a:pt x="2050" y="1377"/>
                </a:lnTo>
                <a:lnTo>
                  <a:pt x="2011" y="1409"/>
                </a:lnTo>
                <a:lnTo>
                  <a:pt x="1968" y="1438"/>
                </a:lnTo>
                <a:lnTo>
                  <a:pt x="1923" y="1460"/>
                </a:lnTo>
                <a:lnTo>
                  <a:pt x="1875" y="1480"/>
                </a:lnTo>
                <a:lnTo>
                  <a:pt x="1825" y="1494"/>
                </a:lnTo>
                <a:lnTo>
                  <a:pt x="1772" y="1502"/>
                </a:lnTo>
                <a:lnTo>
                  <a:pt x="1718" y="1505"/>
                </a:lnTo>
                <a:lnTo>
                  <a:pt x="1663" y="1502"/>
                </a:lnTo>
                <a:lnTo>
                  <a:pt x="1611" y="1494"/>
                </a:lnTo>
                <a:lnTo>
                  <a:pt x="1560" y="1480"/>
                </a:lnTo>
                <a:lnTo>
                  <a:pt x="1513" y="1460"/>
                </a:lnTo>
                <a:lnTo>
                  <a:pt x="1467" y="1438"/>
                </a:lnTo>
                <a:lnTo>
                  <a:pt x="1424" y="1409"/>
                </a:lnTo>
                <a:lnTo>
                  <a:pt x="1385" y="1377"/>
                </a:lnTo>
                <a:lnTo>
                  <a:pt x="1349" y="1341"/>
                </a:lnTo>
                <a:lnTo>
                  <a:pt x="1317" y="1302"/>
                </a:lnTo>
                <a:lnTo>
                  <a:pt x="1289" y="1260"/>
                </a:lnTo>
                <a:lnTo>
                  <a:pt x="1265" y="1214"/>
                </a:lnTo>
                <a:lnTo>
                  <a:pt x="1246" y="1166"/>
                </a:lnTo>
                <a:lnTo>
                  <a:pt x="1233" y="1115"/>
                </a:lnTo>
                <a:lnTo>
                  <a:pt x="1224" y="1063"/>
                </a:lnTo>
                <a:lnTo>
                  <a:pt x="1221" y="1009"/>
                </a:lnTo>
                <a:lnTo>
                  <a:pt x="1224" y="955"/>
                </a:lnTo>
                <a:lnTo>
                  <a:pt x="1233" y="902"/>
                </a:lnTo>
                <a:lnTo>
                  <a:pt x="1246" y="852"/>
                </a:lnTo>
                <a:lnTo>
                  <a:pt x="1265" y="804"/>
                </a:lnTo>
                <a:lnTo>
                  <a:pt x="1289" y="758"/>
                </a:lnTo>
                <a:lnTo>
                  <a:pt x="1317" y="716"/>
                </a:lnTo>
                <a:lnTo>
                  <a:pt x="1349" y="676"/>
                </a:lnTo>
                <a:lnTo>
                  <a:pt x="1385" y="640"/>
                </a:lnTo>
                <a:lnTo>
                  <a:pt x="1424" y="608"/>
                </a:lnTo>
                <a:lnTo>
                  <a:pt x="1467" y="581"/>
                </a:lnTo>
                <a:lnTo>
                  <a:pt x="1513" y="557"/>
                </a:lnTo>
                <a:lnTo>
                  <a:pt x="1560" y="538"/>
                </a:lnTo>
                <a:lnTo>
                  <a:pt x="1611" y="523"/>
                </a:lnTo>
                <a:lnTo>
                  <a:pt x="1663" y="515"/>
                </a:lnTo>
                <a:lnTo>
                  <a:pt x="1718" y="512"/>
                </a:lnTo>
                <a:close/>
                <a:moveTo>
                  <a:pt x="2539" y="0"/>
                </a:moveTo>
                <a:lnTo>
                  <a:pt x="2594" y="2"/>
                </a:lnTo>
                <a:lnTo>
                  <a:pt x="2646" y="12"/>
                </a:lnTo>
                <a:lnTo>
                  <a:pt x="2696" y="25"/>
                </a:lnTo>
                <a:lnTo>
                  <a:pt x="2744" y="44"/>
                </a:lnTo>
                <a:lnTo>
                  <a:pt x="2790" y="68"/>
                </a:lnTo>
                <a:lnTo>
                  <a:pt x="2833" y="96"/>
                </a:lnTo>
                <a:lnTo>
                  <a:pt x="2872" y="128"/>
                </a:lnTo>
                <a:lnTo>
                  <a:pt x="2908" y="163"/>
                </a:lnTo>
                <a:lnTo>
                  <a:pt x="2940" y="203"/>
                </a:lnTo>
                <a:lnTo>
                  <a:pt x="2968" y="246"/>
                </a:lnTo>
                <a:lnTo>
                  <a:pt x="2992" y="291"/>
                </a:lnTo>
                <a:lnTo>
                  <a:pt x="3011" y="339"/>
                </a:lnTo>
                <a:lnTo>
                  <a:pt x="3024" y="389"/>
                </a:lnTo>
                <a:lnTo>
                  <a:pt x="3033" y="442"/>
                </a:lnTo>
                <a:lnTo>
                  <a:pt x="3036" y="496"/>
                </a:lnTo>
                <a:lnTo>
                  <a:pt x="3033" y="550"/>
                </a:lnTo>
                <a:lnTo>
                  <a:pt x="3024" y="602"/>
                </a:lnTo>
                <a:lnTo>
                  <a:pt x="3011" y="653"/>
                </a:lnTo>
                <a:lnTo>
                  <a:pt x="2992" y="701"/>
                </a:lnTo>
                <a:lnTo>
                  <a:pt x="2968" y="747"/>
                </a:lnTo>
                <a:lnTo>
                  <a:pt x="2940" y="790"/>
                </a:lnTo>
                <a:lnTo>
                  <a:pt x="2908" y="829"/>
                </a:lnTo>
                <a:lnTo>
                  <a:pt x="2872" y="864"/>
                </a:lnTo>
                <a:lnTo>
                  <a:pt x="2833" y="897"/>
                </a:lnTo>
                <a:lnTo>
                  <a:pt x="2790" y="925"/>
                </a:lnTo>
                <a:lnTo>
                  <a:pt x="2744" y="949"/>
                </a:lnTo>
                <a:lnTo>
                  <a:pt x="2696" y="967"/>
                </a:lnTo>
                <a:lnTo>
                  <a:pt x="2646" y="981"/>
                </a:lnTo>
                <a:lnTo>
                  <a:pt x="2594" y="989"/>
                </a:lnTo>
                <a:lnTo>
                  <a:pt x="2539" y="992"/>
                </a:lnTo>
                <a:lnTo>
                  <a:pt x="2484" y="989"/>
                </a:lnTo>
                <a:lnTo>
                  <a:pt x="2430" y="980"/>
                </a:lnTo>
                <a:lnTo>
                  <a:pt x="2378" y="965"/>
                </a:lnTo>
                <a:lnTo>
                  <a:pt x="2329" y="946"/>
                </a:lnTo>
                <a:lnTo>
                  <a:pt x="2321" y="888"/>
                </a:lnTo>
                <a:lnTo>
                  <a:pt x="2307" y="833"/>
                </a:lnTo>
                <a:lnTo>
                  <a:pt x="2289" y="780"/>
                </a:lnTo>
                <a:lnTo>
                  <a:pt x="2265" y="729"/>
                </a:lnTo>
                <a:lnTo>
                  <a:pt x="2238" y="681"/>
                </a:lnTo>
                <a:lnTo>
                  <a:pt x="2205" y="637"/>
                </a:lnTo>
                <a:lnTo>
                  <a:pt x="2170" y="594"/>
                </a:lnTo>
                <a:lnTo>
                  <a:pt x="2132" y="556"/>
                </a:lnTo>
                <a:lnTo>
                  <a:pt x="2089" y="520"/>
                </a:lnTo>
                <a:lnTo>
                  <a:pt x="2043" y="489"/>
                </a:lnTo>
                <a:lnTo>
                  <a:pt x="2047" y="432"/>
                </a:lnTo>
                <a:lnTo>
                  <a:pt x="2058" y="377"/>
                </a:lnTo>
                <a:lnTo>
                  <a:pt x="2074" y="324"/>
                </a:lnTo>
                <a:lnTo>
                  <a:pt x="2096" y="274"/>
                </a:lnTo>
                <a:lnTo>
                  <a:pt x="2123" y="226"/>
                </a:lnTo>
                <a:lnTo>
                  <a:pt x="2154" y="182"/>
                </a:lnTo>
                <a:lnTo>
                  <a:pt x="2191" y="143"/>
                </a:lnTo>
                <a:lnTo>
                  <a:pt x="2231" y="107"/>
                </a:lnTo>
                <a:lnTo>
                  <a:pt x="2275" y="76"/>
                </a:lnTo>
                <a:lnTo>
                  <a:pt x="2323" y="49"/>
                </a:lnTo>
                <a:lnTo>
                  <a:pt x="2373" y="28"/>
                </a:lnTo>
                <a:lnTo>
                  <a:pt x="2426" y="13"/>
                </a:lnTo>
                <a:lnTo>
                  <a:pt x="2482" y="3"/>
                </a:lnTo>
                <a:lnTo>
                  <a:pt x="2539" y="0"/>
                </a:lnTo>
                <a:close/>
                <a:moveTo>
                  <a:pt x="847" y="0"/>
                </a:moveTo>
                <a:lnTo>
                  <a:pt x="901" y="2"/>
                </a:lnTo>
                <a:lnTo>
                  <a:pt x="953" y="12"/>
                </a:lnTo>
                <a:lnTo>
                  <a:pt x="1004" y="25"/>
                </a:lnTo>
                <a:lnTo>
                  <a:pt x="1052" y="44"/>
                </a:lnTo>
                <a:lnTo>
                  <a:pt x="1098" y="68"/>
                </a:lnTo>
                <a:lnTo>
                  <a:pt x="1140" y="96"/>
                </a:lnTo>
                <a:lnTo>
                  <a:pt x="1180" y="128"/>
                </a:lnTo>
                <a:lnTo>
                  <a:pt x="1215" y="163"/>
                </a:lnTo>
                <a:lnTo>
                  <a:pt x="1247" y="203"/>
                </a:lnTo>
                <a:lnTo>
                  <a:pt x="1275" y="246"/>
                </a:lnTo>
                <a:lnTo>
                  <a:pt x="1299" y="291"/>
                </a:lnTo>
                <a:lnTo>
                  <a:pt x="1318" y="339"/>
                </a:lnTo>
                <a:lnTo>
                  <a:pt x="1332" y="390"/>
                </a:lnTo>
                <a:lnTo>
                  <a:pt x="1340" y="442"/>
                </a:lnTo>
                <a:lnTo>
                  <a:pt x="1343" y="496"/>
                </a:lnTo>
                <a:lnTo>
                  <a:pt x="1343" y="510"/>
                </a:lnTo>
                <a:lnTo>
                  <a:pt x="1342" y="524"/>
                </a:lnTo>
                <a:lnTo>
                  <a:pt x="1298" y="562"/>
                </a:lnTo>
                <a:lnTo>
                  <a:pt x="1258" y="602"/>
                </a:lnTo>
                <a:lnTo>
                  <a:pt x="1221" y="648"/>
                </a:lnTo>
                <a:lnTo>
                  <a:pt x="1190" y="696"/>
                </a:lnTo>
                <a:lnTo>
                  <a:pt x="1162" y="747"/>
                </a:lnTo>
                <a:lnTo>
                  <a:pt x="1140" y="801"/>
                </a:lnTo>
                <a:lnTo>
                  <a:pt x="1123" y="857"/>
                </a:lnTo>
                <a:lnTo>
                  <a:pt x="1111" y="915"/>
                </a:lnTo>
                <a:lnTo>
                  <a:pt x="1072" y="938"/>
                </a:lnTo>
                <a:lnTo>
                  <a:pt x="1030" y="957"/>
                </a:lnTo>
                <a:lnTo>
                  <a:pt x="986" y="973"/>
                </a:lnTo>
                <a:lnTo>
                  <a:pt x="941" y="983"/>
                </a:lnTo>
                <a:lnTo>
                  <a:pt x="895" y="990"/>
                </a:lnTo>
                <a:lnTo>
                  <a:pt x="847" y="992"/>
                </a:lnTo>
                <a:lnTo>
                  <a:pt x="793" y="989"/>
                </a:lnTo>
                <a:lnTo>
                  <a:pt x="740" y="981"/>
                </a:lnTo>
                <a:lnTo>
                  <a:pt x="690" y="967"/>
                </a:lnTo>
                <a:lnTo>
                  <a:pt x="642" y="949"/>
                </a:lnTo>
                <a:lnTo>
                  <a:pt x="596" y="925"/>
                </a:lnTo>
                <a:lnTo>
                  <a:pt x="553" y="897"/>
                </a:lnTo>
                <a:lnTo>
                  <a:pt x="514" y="864"/>
                </a:lnTo>
                <a:lnTo>
                  <a:pt x="478" y="829"/>
                </a:lnTo>
                <a:lnTo>
                  <a:pt x="445" y="790"/>
                </a:lnTo>
                <a:lnTo>
                  <a:pt x="418" y="747"/>
                </a:lnTo>
                <a:lnTo>
                  <a:pt x="394" y="701"/>
                </a:lnTo>
                <a:lnTo>
                  <a:pt x="376" y="653"/>
                </a:lnTo>
                <a:lnTo>
                  <a:pt x="361" y="602"/>
                </a:lnTo>
                <a:lnTo>
                  <a:pt x="353" y="550"/>
                </a:lnTo>
                <a:lnTo>
                  <a:pt x="350" y="496"/>
                </a:lnTo>
                <a:lnTo>
                  <a:pt x="353" y="442"/>
                </a:lnTo>
                <a:lnTo>
                  <a:pt x="361" y="390"/>
                </a:lnTo>
                <a:lnTo>
                  <a:pt x="376" y="339"/>
                </a:lnTo>
                <a:lnTo>
                  <a:pt x="394" y="291"/>
                </a:lnTo>
                <a:lnTo>
                  <a:pt x="418" y="246"/>
                </a:lnTo>
                <a:lnTo>
                  <a:pt x="445" y="203"/>
                </a:lnTo>
                <a:lnTo>
                  <a:pt x="478" y="163"/>
                </a:lnTo>
                <a:lnTo>
                  <a:pt x="514" y="128"/>
                </a:lnTo>
                <a:lnTo>
                  <a:pt x="553" y="96"/>
                </a:lnTo>
                <a:lnTo>
                  <a:pt x="596" y="68"/>
                </a:lnTo>
                <a:lnTo>
                  <a:pt x="642" y="44"/>
                </a:lnTo>
                <a:lnTo>
                  <a:pt x="690" y="25"/>
                </a:lnTo>
                <a:lnTo>
                  <a:pt x="740" y="12"/>
                </a:lnTo>
                <a:lnTo>
                  <a:pt x="793" y="2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fr-CA">
              <a:solidFill>
                <a:srgbClr val="000000"/>
              </a:solidFill>
            </a:endParaRPr>
          </a:p>
        </p:txBody>
      </p:sp>
      <p:sp>
        <p:nvSpPr>
          <p:cNvPr id="24" name="Freeform 94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8139386" y="5601698"/>
            <a:ext cx="609878" cy="597503"/>
          </a:xfrm>
          <a:custGeom>
            <a:avLst/>
            <a:gdLst>
              <a:gd name="T0" fmla="*/ 214 w 3455"/>
              <a:gd name="T1" fmla="*/ 0 h 3377"/>
              <a:gd name="T2" fmla="*/ 428 w 3455"/>
              <a:gd name="T3" fmla="*/ 341 h 3377"/>
              <a:gd name="T4" fmla="*/ 283 w 3455"/>
              <a:gd name="T5" fmla="*/ 341 h 3377"/>
              <a:gd name="T6" fmla="*/ 283 w 3455"/>
              <a:gd name="T7" fmla="*/ 2598 h 3377"/>
              <a:gd name="T8" fmla="*/ 1218 w 3455"/>
              <a:gd name="T9" fmla="*/ 1863 h 3377"/>
              <a:gd name="T10" fmla="*/ 1789 w 3455"/>
              <a:gd name="T11" fmla="*/ 2362 h 3377"/>
              <a:gd name="T12" fmla="*/ 2640 w 3455"/>
              <a:gd name="T13" fmla="*/ 1296 h 3377"/>
              <a:gd name="T14" fmla="*/ 2483 w 3455"/>
              <a:gd name="T15" fmla="*/ 1174 h 3377"/>
              <a:gd name="T16" fmla="*/ 3065 w 3455"/>
              <a:gd name="T17" fmla="*/ 964 h 3377"/>
              <a:gd name="T18" fmla="*/ 2941 w 3455"/>
              <a:gd name="T19" fmla="*/ 1533 h 3377"/>
              <a:gd name="T20" fmla="*/ 2802 w 3455"/>
              <a:gd name="T21" fmla="*/ 1424 h 3377"/>
              <a:gd name="T22" fmla="*/ 1817 w 3455"/>
              <a:gd name="T23" fmla="*/ 2662 h 3377"/>
              <a:gd name="T24" fmla="*/ 1212 w 3455"/>
              <a:gd name="T25" fmla="*/ 2133 h 3377"/>
              <a:gd name="T26" fmla="*/ 283 w 3455"/>
              <a:gd name="T27" fmla="*/ 2863 h 3377"/>
              <a:gd name="T28" fmla="*/ 283 w 3455"/>
              <a:gd name="T29" fmla="*/ 3094 h 3377"/>
              <a:gd name="T30" fmla="*/ 3113 w 3455"/>
              <a:gd name="T31" fmla="*/ 3094 h 3377"/>
              <a:gd name="T32" fmla="*/ 3113 w 3455"/>
              <a:gd name="T33" fmla="*/ 2949 h 3377"/>
              <a:gd name="T34" fmla="*/ 3455 w 3455"/>
              <a:gd name="T35" fmla="*/ 3163 h 3377"/>
              <a:gd name="T36" fmla="*/ 3113 w 3455"/>
              <a:gd name="T37" fmla="*/ 3377 h 3377"/>
              <a:gd name="T38" fmla="*/ 3113 w 3455"/>
              <a:gd name="T39" fmla="*/ 3232 h 3377"/>
              <a:gd name="T40" fmla="*/ 145 w 3455"/>
              <a:gd name="T41" fmla="*/ 3232 h 3377"/>
              <a:gd name="T42" fmla="*/ 145 w 3455"/>
              <a:gd name="T43" fmla="*/ 341 h 3377"/>
              <a:gd name="T44" fmla="*/ 0 w 3455"/>
              <a:gd name="T45" fmla="*/ 341 h 3377"/>
              <a:gd name="T46" fmla="*/ 214 w 3455"/>
              <a:gd name="T47" fmla="*/ 0 h 3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55" h="3377">
                <a:moveTo>
                  <a:pt x="214" y="0"/>
                </a:moveTo>
                <a:lnTo>
                  <a:pt x="428" y="341"/>
                </a:lnTo>
                <a:lnTo>
                  <a:pt x="283" y="341"/>
                </a:lnTo>
                <a:lnTo>
                  <a:pt x="283" y="2598"/>
                </a:lnTo>
                <a:lnTo>
                  <a:pt x="1218" y="1863"/>
                </a:lnTo>
                <a:lnTo>
                  <a:pt x="1789" y="2362"/>
                </a:lnTo>
                <a:lnTo>
                  <a:pt x="2640" y="1296"/>
                </a:lnTo>
                <a:lnTo>
                  <a:pt x="2483" y="1174"/>
                </a:lnTo>
                <a:lnTo>
                  <a:pt x="3065" y="964"/>
                </a:lnTo>
                <a:lnTo>
                  <a:pt x="2941" y="1533"/>
                </a:lnTo>
                <a:lnTo>
                  <a:pt x="2802" y="1424"/>
                </a:lnTo>
                <a:lnTo>
                  <a:pt x="1817" y="2662"/>
                </a:lnTo>
                <a:lnTo>
                  <a:pt x="1212" y="2133"/>
                </a:lnTo>
                <a:lnTo>
                  <a:pt x="283" y="2863"/>
                </a:lnTo>
                <a:lnTo>
                  <a:pt x="283" y="3094"/>
                </a:lnTo>
                <a:lnTo>
                  <a:pt x="3113" y="3094"/>
                </a:lnTo>
                <a:lnTo>
                  <a:pt x="3113" y="2949"/>
                </a:lnTo>
                <a:lnTo>
                  <a:pt x="3455" y="3163"/>
                </a:lnTo>
                <a:lnTo>
                  <a:pt x="3113" y="3377"/>
                </a:lnTo>
                <a:lnTo>
                  <a:pt x="3113" y="3232"/>
                </a:lnTo>
                <a:lnTo>
                  <a:pt x="145" y="3232"/>
                </a:lnTo>
                <a:lnTo>
                  <a:pt x="145" y="341"/>
                </a:lnTo>
                <a:lnTo>
                  <a:pt x="0" y="341"/>
                </a:lnTo>
                <a:lnTo>
                  <a:pt x="214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fr-CA">
              <a:solidFill>
                <a:srgbClr val="000000"/>
              </a:solidFill>
            </a:endParaRPr>
          </a:p>
        </p:txBody>
      </p:sp>
      <p:sp>
        <p:nvSpPr>
          <p:cNvPr id="22" name="Titre 23"/>
          <p:cNvSpPr>
            <a:spLocks noGrp="1"/>
          </p:cNvSpPr>
          <p:nvPr>
            <p:ph type="title"/>
          </p:nvPr>
        </p:nvSpPr>
        <p:spPr>
          <a:xfrm>
            <a:off x="21110" y="72188"/>
            <a:ext cx="8159375" cy="26291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/>
          </a:p>
        </p:txBody>
      </p:sp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21655"/>
              </p:ext>
            </p:extLst>
          </p:nvPr>
        </p:nvGraphicFramePr>
        <p:xfrm>
          <a:off x="93976" y="437260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Connecteur droit 12"/>
          <p:cNvCxnSpPr/>
          <p:nvPr/>
        </p:nvCxnSpPr>
        <p:spPr>
          <a:xfrm>
            <a:off x="4487854" y="985866"/>
            <a:ext cx="8733" cy="195499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675516" y="1196751"/>
            <a:ext cx="1177974" cy="327973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marL="185738" indent="-185738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2000" b="1" dirty="0" smtClean="0">
                <a:solidFill>
                  <a:srgbClr val="E00654"/>
                </a:solidFill>
                <a:latin typeface="Arial"/>
                <a:cs typeface="Times"/>
              </a:rPr>
              <a:t>Régler les enjeux</a:t>
            </a:r>
            <a:endParaRPr lang="fr-CA" sz="2000" b="1" dirty="0">
              <a:solidFill>
                <a:srgbClr val="E00654"/>
              </a:solidFill>
              <a:latin typeface="Arial"/>
              <a:cs typeface="Times"/>
            </a:endParaRPr>
          </a:p>
        </p:txBody>
      </p:sp>
      <p:cxnSp>
        <p:nvCxnSpPr>
          <p:cNvPr id="29" name="Connecteur droit 28"/>
          <p:cNvCxnSpPr/>
          <p:nvPr/>
        </p:nvCxnSpPr>
        <p:spPr>
          <a:xfrm>
            <a:off x="4491259" y="4210310"/>
            <a:ext cx="8733" cy="195499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30484" y="1174035"/>
            <a:ext cx="1177974" cy="327973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marL="185738" indent="-185738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2000" b="1" dirty="0" smtClean="0">
                <a:solidFill>
                  <a:srgbClr val="E00654"/>
                </a:solidFill>
                <a:latin typeface="Arial"/>
                <a:cs typeface="Times"/>
              </a:rPr>
              <a:t>Différencier</a:t>
            </a:r>
            <a:endParaRPr lang="fr-CA" sz="2000" b="1" dirty="0">
              <a:solidFill>
                <a:srgbClr val="E00654"/>
              </a:solidFill>
              <a:latin typeface="Arial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25816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/>
          <p:cNvSpPr txBox="1">
            <a:spLocks/>
          </p:cNvSpPr>
          <p:nvPr/>
        </p:nvSpPr>
        <p:spPr>
          <a:xfrm>
            <a:off x="559155" y="1258153"/>
            <a:ext cx="8086081" cy="446290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2800" dirty="0" smtClean="0">
                <a:solidFill>
                  <a:srgbClr val="003C71"/>
                </a:solidFill>
              </a:rPr>
              <a:t>Plan Des séances du cours</a:t>
            </a:r>
            <a:endParaRPr lang="fr-CA" sz="2800" dirty="0">
              <a:solidFill>
                <a:srgbClr val="003C71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535405" y="1154594"/>
            <a:ext cx="7527940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535405" y="1154594"/>
            <a:ext cx="0" cy="3771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192377" y="1967788"/>
            <a:ext cx="2633472" cy="280903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360627" y="1821485"/>
            <a:ext cx="4213555" cy="396483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87474" y="1872690"/>
            <a:ext cx="6956934" cy="429261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b="1" dirty="0" smtClean="0">
                <a:solidFill>
                  <a:srgbClr val="002060"/>
                </a:solidFill>
                <a:latin typeface="Arial"/>
                <a:cs typeface="Times"/>
              </a:rPr>
              <a:t>BLOC 1 – LA DÉTERMINATION DES BESOINS – Output « Business Case »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rgbClr val="E00654"/>
                </a:solidFill>
                <a:latin typeface="Arial"/>
                <a:cs typeface="Times"/>
              </a:rPr>
              <a:t>S1 – Introduction au cours et portrait de la pratique d’analyse d’affaires 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S2 – Préparation du dossier de décision « Business Case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b="1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BLOC 2 – LES TECHNIQUES DE MODÉLISATION DES PROCESSUS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S3 – Modélisation de la matrice des responsabilités et du processus (ANSI)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rgbClr val="E00654"/>
                </a:solidFill>
                <a:latin typeface="Arial"/>
                <a:cs typeface="Times"/>
              </a:rPr>
              <a:t>S4 – Modélisation des processus </a:t>
            </a:r>
            <a:r>
              <a:rPr lang="fr-CA" dirty="0">
                <a:solidFill>
                  <a:srgbClr val="E00654"/>
                </a:solidFill>
                <a:latin typeface="Arial"/>
                <a:cs typeface="Times"/>
              </a:rPr>
              <a:t>(</a:t>
            </a:r>
            <a:r>
              <a:rPr lang="fr-CA" dirty="0" smtClean="0">
                <a:solidFill>
                  <a:srgbClr val="E00654"/>
                </a:solidFill>
                <a:latin typeface="Arial"/>
                <a:cs typeface="Times"/>
              </a:rPr>
              <a:t>BPMN 2.0)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b="1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BLOC 3 </a:t>
            </a:r>
            <a:r>
              <a:rPr lang="fr-CA" b="1" dirty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– </a:t>
            </a:r>
            <a:r>
              <a:rPr lang="fr-CA" b="1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LA MÉTHODE INTÉGRÉE « </a:t>
            </a:r>
            <a:r>
              <a:rPr lang="fr-CA" b="1" dirty="0" err="1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élicitation</a:t>
            </a:r>
            <a:r>
              <a:rPr lang="fr-CA" b="1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» des exigences et analyse 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S5 – Cycle de développement et étude préliminaire – Envergure du projet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S6 – Diagnostic – Analyse de l’environnement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S7 </a:t>
            </a:r>
            <a:r>
              <a:rPr lang="fr-CA" dirty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– </a:t>
            </a: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Présentations – Cas Accor Hôtels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S8 – Diagnostic – Évaluation de la performance des processus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S9 – Diagnostic – Identification et analyse des problèmes des processus et de leurs causes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S10 – Processus cible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S11 – Processus cible et gestion du changement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S12 – </a:t>
            </a:r>
            <a:r>
              <a:rPr lang="fr-CA" dirty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M</a:t>
            </a:r>
            <a:r>
              <a:rPr lang="fr-CA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Times"/>
              </a:rPr>
              <a:t>itigation du risque de transformation numérique </a:t>
            </a:r>
            <a:endParaRPr lang="fr-CA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lnSpc>
                <a:spcPct val="150000"/>
              </a:lnSpc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Ø"/>
            </a:pPr>
            <a:endParaRPr lang="fr-CA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pSp>
        <p:nvGrpSpPr>
          <p:cNvPr id="13" name="Group 277"/>
          <p:cNvGrpSpPr>
            <a:grpSpLocks noChangeAspect="1"/>
          </p:cNvGrpSpPr>
          <p:nvPr/>
        </p:nvGrpSpPr>
        <p:grpSpPr bwMode="auto">
          <a:xfrm>
            <a:off x="779444" y="3140968"/>
            <a:ext cx="508030" cy="346639"/>
            <a:chOff x="1649" y="2243"/>
            <a:chExt cx="362" cy="247"/>
          </a:xfrm>
          <a:solidFill>
            <a:schemeClr val="accent6">
              <a:lumMod val="50000"/>
            </a:schemeClr>
          </a:solidFill>
        </p:grpSpPr>
        <p:sp>
          <p:nvSpPr>
            <p:cNvPr id="14" name="Freeform 279"/>
            <p:cNvSpPr>
              <a:spLocks noEditPoints="1"/>
            </p:cNvSpPr>
            <p:nvPr/>
          </p:nvSpPr>
          <p:spPr bwMode="auto">
            <a:xfrm>
              <a:off x="1649" y="2243"/>
              <a:ext cx="362" cy="247"/>
            </a:xfrm>
            <a:custGeom>
              <a:avLst/>
              <a:gdLst>
                <a:gd name="T0" fmla="*/ 2883 w 3619"/>
                <a:gd name="T1" fmla="*/ 2169 h 2468"/>
                <a:gd name="T2" fmla="*/ 2862 w 3619"/>
                <a:gd name="T3" fmla="*/ 2249 h 2468"/>
                <a:gd name="T4" fmla="*/ 2919 w 3619"/>
                <a:gd name="T5" fmla="*/ 2306 h 2468"/>
                <a:gd name="T6" fmla="*/ 2999 w 3619"/>
                <a:gd name="T7" fmla="*/ 2285 h 2468"/>
                <a:gd name="T8" fmla="*/ 3020 w 3619"/>
                <a:gd name="T9" fmla="*/ 2205 h 2468"/>
                <a:gd name="T10" fmla="*/ 2963 w 3619"/>
                <a:gd name="T11" fmla="*/ 2148 h 2468"/>
                <a:gd name="T12" fmla="*/ 2621 w 3619"/>
                <a:gd name="T13" fmla="*/ 2155 h 2468"/>
                <a:gd name="T14" fmla="*/ 2581 w 3619"/>
                <a:gd name="T15" fmla="*/ 2227 h 2468"/>
                <a:gd name="T16" fmla="*/ 2621 w 3619"/>
                <a:gd name="T17" fmla="*/ 2297 h 2468"/>
                <a:gd name="T18" fmla="*/ 2704 w 3619"/>
                <a:gd name="T19" fmla="*/ 2297 h 2468"/>
                <a:gd name="T20" fmla="*/ 2744 w 3619"/>
                <a:gd name="T21" fmla="*/ 2227 h 2468"/>
                <a:gd name="T22" fmla="*/ 2704 w 3619"/>
                <a:gd name="T23" fmla="*/ 2155 h 2468"/>
                <a:gd name="T24" fmla="*/ 2344 w 3619"/>
                <a:gd name="T25" fmla="*/ 2148 h 2468"/>
                <a:gd name="T26" fmla="*/ 2287 w 3619"/>
                <a:gd name="T27" fmla="*/ 2205 h 2468"/>
                <a:gd name="T28" fmla="*/ 2308 w 3619"/>
                <a:gd name="T29" fmla="*/ 2285 h 2468"/>
                <a:gd name="T30" fmla="*/ 2387 w 3619"/>
                <a:gd name="T31" fmla="*/ 2306 h 2468"/>
                <a:gd name="T32" fmla="*/ 2445 w 3619"/>
                <a:gd name="T33" fmla="*/ 2249 h 2468"/>
                <a:gd name="T34" fmla="*/ 2423 w 3619"/>
                <a:gd name="T35" fmla="*/ 2169 h 2468"/>
                <a:gd name="T36" fmla="*/ 766 w 3619"/>
                <a:gd name="T37" fmla="*/ 1407 h 2468"/>
                <a:gd name="T38" fmla="*/ 628 w 3619"/>
                <a:gd name="T39" fmla="*/ 1452 h 2468"/>
                <a:gd name="T40" fmla="*/ 544 w 3619"/>
                <a:gd name="T41" fmla="*/ 1568 h 2468"/>
                <a:gd name="T42" fmla="*/ 544 w 3619"/>
                <a:gd name="T43" fmla="*/ 1716 h 2468"/>
                <a:gd name="T44" fmla="*/ 628 w 3619"/>
                <a:gd name="T45" fmla="*/ 1831 h 2468"/>
                <a:gd name="T46" fmla="*/ 766 w 3619"/>
                <a:gd name="T47" fmla="*/ 1877 h 2468"/>
                <a:gd name="T48" fmla="*/ 904 w 3619"/>
                <a:gd name="T49" fmla="*/ 1831 h 2468"/>
                <a:gd name="T50" fmla="*/ 989 w 3619"/>
                <a:gd name="T51" fmla="*/ 1716 h 2468"/>
                <a:gd name="T52" fmla="*/ 989 w 3619"/>
                <a:gd name="T53" fmla="*/ 1568 h 2468"/>
                <a:gd name="T54" fmla="*/ 904 w 3619"/>
                <a:gd name="T55" fmla="*/ 1452 h 2468"/>
                <a:gd name="T56" fmla="*/ 766 w 3619"/>
                <a:gd name="T57" fmla="*/ 1407 h 2468"/>
                <a:gd name="T58" fmla="*/ 464 w 3619"/>
                <a:gd name="T59" fmla="*/ 1274 h 2468"/>
                <a:gd name="T60" fmla="*/ 600 w 3619"/>
                <a:gd name="T61" fmla="*/ 1195 h 2468"/>
                <a:gd name="T62" fmla="*/ 636 w 3619"/>
                <a:gd name="T63" fmla="*/ 1145 h 2468"/>
                <a:gd name="T64" fmla="*/ 911 w 3619"/>
                <a:gd name="T65" fmla="*/ 1153 h 2468"/>
                <a:gd name="T66" fmla="*/ 933 w 3619"/>
                <a:gd name="T67" fmla="*/ 1264 h 2468"/>
                <a:gd name="T68" fmla="*/ 1081 w 3619"/>
                <a:gd name="T69" fmla="*/ 1269 h 2468"/>
                <a:gd name="T70" fmla="*/ 1132 w 3619"/>
                <a:gd name="T71" fmla="*/ 1282 h 2468"/>
                <a:gd name="T72" fmla="*/ 1261 w 3619"/>
                <a:gd name="T73" fmla="*/ 1516 h 2468"/>
                <a:gd name="T74" fmla="*/ 1234 w 3619"/>
                <a:gd name="T75" fmla="*/ 1563 h 2468"/>
                <a:gd name="T76" fmla="*/ 1234 w 3619"/>
                <a:gd name="T77" fmla="*/ 1719 h 2468"/>
                <a:gd name="T78" fmla="*/ 1261 w 3619"/>
                <a:gd name="T79" fmla="*/ 1767 h 2468"/>
                <a:gd name="T80" fmla="*/ 3176 w 3619"/>
                <a:gd name="T81" fmla="*/ 1953 h 2468"/>
                <a:gd name="T82" fmla="*/ 3303 w 3619"/>
                <a:gd name="T83" fmla="*/ 0 h 2468"/>
                <a:gd name="T84" fmla="*/ 3394 w 3619"/>
                <a:gd name="T85" fmla="*/ 39 h 2468"/>
                <a:gd name="T86" fmla="*/ 3432 w 3619"/>
                <a:gd name="T87" fmla="*/ 130 h 2468"/>
                <a:gd name="T88" fmla="*/ 3572 w 3619"/>
                <a:gd name="T89" fmla="*/ 1988 h 2468"/>
                <a:gd name="T90" fmla="*/ 3613 w 3619"/>
                <a:gd name="T91" fmla="*/ 2047 h 2468"/>
                <a:gd name="T92" fmla="*/ 3601 w 3619"/>
                <a:gd name="T93" fmla="*/ 2158 h 2468"/>
                <a:gd name="T94" fmla="*/ 3486 w 3619"/>
                <a:gd name="T95" fmla="*/ 2267 h 2468"/>
                <a:gd name="T96" fmla="*/ 3262 w 3619"/>
                <a:gd name="T97" fmla="*/ 2350 h 2468"/>
                <a:gd name="T98" fmla="*/ 2932 w 3619"/>
                <a:gd name="T99" fmla="*/ 2412 h 2468"/>
                <a:gd name="T100" fmla="*/ 2497 w 3619"/>
                <a:gd name="T101" fmla="*/ 2450 h 2468"/>
                <a:gd name="T102" fmla="*/ 1960 w 3619"/>
                <a:gd name="T103" fmla="*/ 2467 h 2468"/>
                <a:gd name="T104" fmla="*/ 1378 w 3619"/>
                <a:gd name="T105" fmla="*/ 2461 h 2468"/>
                <a:gd name="T106" fmla="*/ 891 w 3619"/>
                <a:gd name="T107" fmla="*/ 2434 h 2468"/>
                <a:gd name="T108" fmla="*/ 509 w 3619"/>
                <a:gd name="T109" fmla="*/ 2384 h 2468"/>
                <a:gd name="T110" fmla="*/ 232 w 3619"/>
                <a:gd name="T111" fmla="*/ 2312 h 2468"/>
                <a:gd name="T112" fmla="*/ 61 w 3619"/>
                <a:gd name="T113" fmla="*/ 2215 h 2468"/>
                <a:gd name="T114" fmla="*/ 0 w 3619"/>
                <a:gd name="T115" fmla="*/ 2099 h 2468"/>
                <a:gd name="T116" fmla="*/ 23 w 3619"/>
                <a:gd name="T117" fmla="*/ 2009 h 2468"/>
                <a:gd name="T118" fmla="*/ 79 w 3619"/>
                <a:gd name="T119" fmla="*/ 1981 h 2468"/>
                <a:gd name="T120" fmla="*/ 198 w 3619"/>
                <a:gd name="T121" fmla="*/ 79 h 2468"/>
                <a:gd name="T122" fmla="*/ 267 w 3619"/>
                <a:gd name="T123" fmla="*/ 10 h 2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19" h="2468">
                  <a:moveTo>
                    <a:pt x="2941" y="2144"/>
                  </a:moveTo>
                  <a:lnTo>
                    <a:pt x="2919" y="2148"/>
                  </a:lnTo>
                  <a:lnTo>
                    <a:pt x="2899" y="2155"/>
                  </a:lnTo>
                  <a:lnTo>
                    <a:pt x="2883" y="2169"/>
                  </a:lnTo>
                  <a:lnTo>
                    <a:pt x="2869" y="2185"/>
                  </a:lnTo>
                  <a:lnTo>
                    <a:pt x="2862" y="2205"/>
                  </a:lnTo>
                  <a:lnTo>
                    <a:pt x="2858" y="2227"/>
                  </a:lnTo>
                  <a:lnTo>
                    <a:pt x="2862" y="2249"/>
                  </a:lnTo>
                  <a:lnTo>
                    <a:pt x="2869" y="2269"/>
                  </a:lnTo>
                  <a:lnTo>
                    <a:pt x="2883" y="2285"/>
                  </a:lnTo>
                  <a:lnTo>
                    <a:pt x="2899" y="2297"/>
                  </a:lnTo>
                  <a:lnTo>
                    <a:pt x="2919" y="2306"/>
                  </a:lnTo>
                  <a:lnTo>
                    <a:pt x="2941" y="2309"/>
                  </a:lnTo>
                  <a:lnTo>
                    <a:pt x="2963" y="2306"/>
                  </a:lnTo>
                  <a:lnTo>
                    <a:pt x="2982" y="2297"/>
                  </a:lnTo>
                  <a:lnTo>
                    <a:pt x="2999" y="2285"/>
                  </a:lnTo>
                  <a:lnTo>
                    <a:pt x="3011" y="2269"/>
                  </a:lnTo>
                  <a:lnTo>
                    <a:pt x="3020" y="2249"/>
                  </a:lnTo>
                  <a:lnTo>
                    <a:pt x="3023" y="2227"/>
                  </a:lnTo>
                  <a:lnTo>
                    <a:pt x="3020" y="2205"/>
                  </a:lnTo>
                  <a:lnTo>
                    <a:pt x="3011" y="2185"/>
                  </a:lnTo>
                  <a:lnTo>
                    <a:pt x="2999" y="2169"/>
                  </a:lnTo>
                  <a:lnTo>
                    <a:pt x="2982" y="2155"/>
                  </a:lnTo>
                  <a:lnTo>
                    <a:pt x="2963" y="2148"/>
                  </a:lnTo>
                  <a:lnTo>
                    <a:pt x="2941" y="2144"/>
                  </a:lnTo>
                  <a:close/>
                  <a:moveTo>
                    <a:pt x="2662" y="2144"/>
                  </a:moveTo>
                  <a:lnTo>
                    <a:pt x="2641" y="2148"/>
                  </a:lnTo>
                  <a:lnTo>
                    <a:pt x="2621" y="2155"/>
                  </a:lnTo>
                  <a:lnTo>
                    <a:pt x="2605" y="2169"/>
                  </a:lnTo>
                  <a:lnTo>
                    <a:pt x="2592" y="2185"/>
                  </a:lnTo>
                  <a:lnTo>
                    <a:pt x="2583" y="2205"/>
                  </a:lnTo>
                  <a:lnTo>
                    <a:pt x="2581" y="2227"/>
                  </a:lnTo>
                  <a:lnTo>
                    <a:pt x="2583" y="2249"/>
                  </a:lnTo>
                  <a:lnTo>
                    <a:pt x="2592" y="2269"/>
                  </a:lnTo>
                  <a:lnTo>
                    <a:pt x="2605" y="2285"/>
                  </a:lnTo>
                  <a:lnTo>
                    <a:pt x="2621" y="2297"/>
                  </a:lnTo>
                  <a:lnTo>
                    <a:pt x="2641" y="2306"/>
                  </a:lnTo>
                  <a:lnTo>
                    <a:pt x="2662" y="2309"/>
                  </a:lnTo>
                  <a:lnTo>
                    <a:pt x="2684" y="2306"/>
                  </a:lnTo>
                  <a:lnTo>
                    <a:pt x="2704" y="2297"/>
                  </a:lnTo>
                  <a:lnTo>
                    <a:pt x="2720" y="2285"/>
                  </a:lnTo>
                  <a:lnTo>
                    <a:pt x="2733" y="2269"/>
                  </a:lnTo>
                  <a:lnTo>
                    <a:pt x="2742" y="2249"/>
                  </a:lnTo>
                  <a:lnTo>
                    <a:pt x="2744" y="2227"/>
                  </a:lnTo>
                  <a:lnTo>
                    <a:pt x="2742" y="2205"/>
                  </a:lnTo>
                  <a:lnTo>
                    <a:pt x="2733" y="2185"/>
                  </a:lnTo>
                  <a:lnTo>
                    <a:pt x="2720" y="2169"/>
                  </a:lnTo>
                  <a:lnTo>
                    <a:pt x="2704" y="2155"/>
                  </a:lnTo>
                  <a:lnTo>
                    <a:pt x="2684" y="2148"/>
                  </a:lnTo>
                  <a:lnTo>
                    <a:pt x="2662" y="2144"/>
                  </a:lnTo>
                  <a:close/>
                  <a:moveTo>
                    <a:pt x="2366" y="2144"/>
                  </a:moveTo>
                  <a:lnTo>
                    <a:pt x="2344" y="2148"/>
                  </a:lnTo>
                  <a:lnTo>
                    <a:pt x="2324" y="2155"/>
                  </a:lnTo>
                  <a:lnTo>
                    <a:pt x="2308" y="2169"/>
                  </a:lnTo>
                  <a:lnTo>
                    <a:pt x="2294" y="2185"/>
                  </a:lnTo>
                  <a:lnTo>
                    <a:pt x="2287" y="2205"/>
                  </a:lnTo>
                  <a:lnTo>
                    <a:pt x="2283" y="2227"/>
                  </a:lnTo>
                  <a:lnTo>
                    <a:pt x="2287" y="2249"/>
                  </a:lnTo>
                  <a:lnTo>
                    <a:pt x="2294" y="2269"/>
                  </a:lnTo>
                  <a:lnTo>
                    <a:pt x="2308" y="2285"/>
                  </a:lnTo>
                  <a:lnTo>
                    <a:pt x="2324" y="2297"/>
                  </a:lnTo>
                  <a:lnTo>
                    <a:pt x="2344" y="2306"/>
                  </a:lnTo>
                  <a:lnTo>
                    <a:pt x="2366" y="2309"/>
                  </a:lnTo>
                  <a:lnTo>
                    <a:pt x="2387" y="2306"/>
                  </a:lnTo>
                  <a:lnTo>
                    <a:pt x="2406" y="2297"/>
                  </a:lnTo>
                  <a:lnTo>
                    <a:pt x="2423" y="2285"/>
                  </a:lnTo>
                  <a:lnTo>
                    <a:pt x="2436" y="2269"/>
                  </a:lnTo>
                  <a:lnTo>
                    <a:pt x="2445" y="2249"/>
                  </a:lnTo>
                  <a:lnTo>
                    <a:pt x="2447" y="2227"/>
                  </a:lnTo>
                  <a:lnTo>
                    <a:pt x="2445" y="2205"/>
                  </a:lnTo>
                  <a:lnTo>
                    <a:pt x="2436" y="2185"/>
                  </a:lnTo>
                  <a:lnTo>
                    <a:pt x="2423" y="2169"/>
                  </a:lnTo>
                  <a:lnTo>
                    <a:pt x="2406" y="2155"/>
                  </a:lnTo>
                  <a:lnTo>
                    <a:pt x="2387" y="2148"/>
                  </a:lnTo>
                  <a:lnTo>
                    <a:pt x="2366" y="2144"/>
                  </a:lnTo>
                  <a:close/>
                  <a:moveTo>
                    <a:pt x="766" y="1407"/>
                  </a:moveTo>
                  <a:lnTo>
                    <a:pt x="729" y="1409"/>
                  </a:lnTo>
                  <a:lnTo>
                    <a:pt x="692" y="1418"/>
                  </a:lnTo>
                  <a:lnTo>
                    <a:pt x="658" y="1432"/>
                  </a:lnTo>
                  <a:lnTo>
                    <a:pt x="628" y="1452"/>
                  </a:lnTo>
                  <a:lnTo>
                    <a:pt x="600" y="1475"/>
                  </a:lnTo>
                  <a:lnTo>
                    <a:pt x="577" y="1503"/>
                  </a:lnTo>
                  <a:lnTo>
                    <a:pt x="559" y="1533"/>
                  </a:lnTo>
                  <a:lnTo>
                    <a:pt x="544" y="1568"/>
                  </a:lnTo>
                  <a:lnTo>
                    <a:pt x="535" y="1603"/>
                  </a:lnTo>
                  <a:lnTo>
                    <a:pt x="532" y="1641"/>
                  </a:lnTo>
                  <a:lnTo>
                    <a:pt x="535" y="1680"/>
                  </a:lnTo>
                  <a:lnTo>
                    <a:pt x="544" y="1716"/>
                  </a:lnTo>
                  <a:lnTo>
                    <a:pt x="559" y="1749"/>
                  </a:lnTo>
                  <a:lnTo>
                    <a:pt x="577" y="1780"/>
                  </a:lnTo>
                  <a:lnTo>
                    <a:pt x="600" y="1808"/>
                  </a:lnTo>
                  <a:lnTo>
                    <a:pt x="628" y="1831"/>
                  </a:lnTo>
                  <a:lnTo>
                    <a:pt x="658" y="1850"/>
                  </a:lnTo>
                  <a:lnTo>
                    <a:pt x="692" y="1865"/>
                  </a:lnTo>
                  <a:lnTo>
                    <a:pt x="729" y="1874"/>
                  </a:lnTo>
                  <a:lnTo>
                    <a:pt x="766" y="1877"/>
                  </a:lnTo>
                  <a:lnTo>
                    <a:pt x="804" y="1874"/>
                  </a:lnTo>
                  <a:lnTo>
                    <a:pt x="841" y="1865"/>
                  </a:lnTo>
                  <a:lnTo>
                    <a:pt x="873" y="1850"/>
                  </a:lnTo>
                  <a:lnTo>
                    <a:pt x="904" y="1831"/>
                  </a:lnTo>
                  <a:lnTo>
                    <a:pt x="932" y="1808"/>
                  </a:lnTo>
                  <a:lnTo>
                    <a:pt x="956" y="1780"/>
                  </a:lnTo>
                  <a:lnTo>
                    <a:pt x="974" y="1749"/>
                  </a:lnTo>
                  <a:lnTo>
                    <a:pt x="989" y="1716"/>
                  </a:lnTo>
                  <a:lnTo>
                    <a:pt x="997" y="1680"/>
                  </a:lnTo>
                  <a:lnTo>
                    <a:pt x="1001" y="1641"/>
                  </a:lnTo>
                  <a:lnTo>
                    <a:pt x="997" y="1603"/>
                  </a:lnTo>
                  <a:lnTo>
                    <a:pt x="989" y="1568"/>
                  </a:lnTo>
                  <a:lnTo>
                    <a:pt x="974" y="1533"/>
                  </a:lnTo>
                  <a:lnTo>
                    <a:pt x="956" y="1503"/>
                  </a:lnTo>
                  <a:lnTo>
                    <a:pt x="932" y="1475"/>
                  </a:lnTo>
                  <a:lnTo>
                    <a:pt x="904" y="1452"/>
                  </a:lnTo>
                  <a:lnTo>
                    <a:pt x="873" y="1432"/>
                  </a:lnTo>
                  <a:lnTo>
                    <a:pt x="841" y="1418"/>
                  </a:lnTo>
                  <a:lnTo>
                    <a:pt x="804" y="1409"/>
                  </a:lnTo>
                  <a:lnTo>
                    <a:pt x="766" y="1407"/>
                  </a:lnTo>
                  <a:close/>
                  <a:moveTo>
                    <a:pt x="443" y="256"/>
                  </a:moveTo>
                  <a:lnTo>
                    <a:pt x="443" y="1267"/>
                  </a:lnTo>
                  <a:lnTo>
                    <a:pt x="454" y="1269"/>
                  </a:lnTo>
                  <a:lnTo>
                    <a:pt x="464" y="1274"/>
                  </a:lnTo>
                  <a:lnTo>
                    <a:pt x="523" y="1308"/>
                  </a:lnTo>
                  <a:lnTo>
                    <a:pt x="561" y="1284"/>
                  </a:lnTo>
                  <a:lnTo>
                    <a:pt x="600" y="1264"/>
                  </a:lnTo>
                  <a:lnTo>
                    <a:pt x="600" y="1195"/>
                  </a:lnTo>
                  <a:lnTo>
                    <a:pt x="602" y="1179"/>
                  </a:lnTo>
                  <a:lnTo>
                    <a:pt x="610" y="1164"/>
                  </a:lnTo>
                  <a:lnTo>
                    <a:pt x="622" y="1153"/>
                  </a:lnTo>
                  <a:lnTo>
                    <a:pt x="636" y="1145"/>
                  </a:lnTo>
                  <a:lnTo>
                    <a:pt x="654" y="1142"/>
                  </a:lnTo>
                  <a:lnTo>
                    <a:pt x="879" y="1142"/>
                  </a:lnTo>
                  <a:lnTo>
                    <a:pt x="895" y="1145"/>
                  </a:lnTo>
                  <a:lnTo>
                    <a:pt x="911" y="1153"/>
                  </a:lnTo>
                  <a:lnTo>
                    <a:pt x="922" y="1164"/>
                  </a:lnTo>
                  <a:lnTo>
                    <a:pt x="929" y="1179"/>
                  </a:lnTo>
                  <a:lnTo>
                    <a:pt x="933" y="1195"/>
                  </a:lnTo>
                  <a:lnTo>
                    <a:pt x="933" y="1264"/>
                  </a:lnTo>
                  <a:lnTo>
                    <a:pt x="972" y="1284"/>
                  </a:lnTo>
                  <a:lnTo>
                    <a:pt x="1010" y="1308"/>
                  </a:lnTo>
                  <a:lnTo>
                    <a:pt x="1068" y="1274"/>
                  </a:lnTo>
                  <a:lnTo>
                    <a:pt x="1081" y="1269"/>
                  </a:lnTo>
                  <a:lnTo>
                    <a:pt x="1095" y="1267"/>
                  </a:lnTo>
                  <a:lnTo>
                    <a:pt x="1109" y="1269"/>
                  </a:lnTo>
                  <a:lnTo>
                    <a:pt x="1121" y="1274"/>
                  </a:lnTo>
                  <a:lnTo>
                    <a:pt x="1132" y="1282"/>
                  </a:lnTo>
                  <a:lnTo>
                    <a:pt x="1141" y="1293"/>
                  </a:lnTo>
                  <a:lnTo>
                    <a:pt x="1254" y="1489"/>
                  </a:lnTo>
                  <a:lnTo>
                    <a:pt x="1260" y="1503"/>
                  </a:lnTo>
                  <a:lnTo>
                    <a:pt x="1261" y="1516"/>
                  </a:lnTo>
                  <a:lnTo>
                    <a:pt x="1260" y="1530"/>
                  </a:lnTo>
                  <a:lnTo>
                    <a:pt x="1254" y="1543"/>
                  </a:lnTo>
                  <a:lnTo>
                    <a:pt x="1245" y="1554"/>
                  </a:lnTo>
                  <a:lnTo>
                    <a:pt x="1234" y="1563"/>
                  </a:lnTo>
                  <a:lnTo>
                    <a:pt x="1176" y="1597"/>
                  </a:lnTo>
                  <a:lnTo>
                    <a:pt x="1179" y="1641"/>
                  </a:lnTo>
                  <a:lnTo>
                    <a:pt x="1176" y="1686"/>
                  </a:lnTo>
                  <a:lnTo>
                    <a:pt x="1234" y="1719"/>
                  </a:lnTo>
                  <a:lnTo>
                    <a:pt x="1245" y="1728"/>
                  </a:lnTo>
                  <a:lnTo>
                    <a:pt x="1254" y="1739"/>
                  </a:lnTo>
                  <a:lnTo>
                    <a:pt x="1260" y="1752"/>
                  </a:lnTo>
                  <a:lnTo>
                    <a:pt x="1261" y="1767"/>
                  </a:lnTo>
                  <a:lnTo>
                    <a:pt x="1260" y="1781"/>
                  </a:lnTo>
                  <a:lnTo>
                    <a:pt x="1254" y="1793"/>
                  </a:lnTo>
                  <a:lnTo>
                    <a:pt x="1163" y="1953"/>
                  </a:lnTo>
                  <a:lnTo>
                    <a:pt x="3176" y="1953"/>
                  </a:lnTo>
                  <a:lnTo>
                    <a:pt x="3176" y="256"/>
                  </a:lnTo>
                  <a:lnTo>
                    <a:pt x="443" y="256"/>
                  </a:lnTo>
                  <a:close/>
                  <a:moveTo>
                    <a:pt x="317" y="0"/>
                  </a:moveTo>
                  <a:lnTo>
                    <a:pt x="3303" y="0"/>
                  </a:lnTo>
                  <a:lnTo>
                    <a:pt x="3328" y="2"/>
                  </a:lnTo>
                  <a:lnTo>
                    <a:pt x="3353" y="10"/>
                  </a:lnTo>
                  <a:lnTo>
                    <a:pt x="3375" y="22"/>
                  </a:lnTo>
                  <a:lnTo>
                    <a:pt x="3394" y="39"/>
                  </a:lnTo>
                  <a:lnTo>
                    <a:pt x="3410" y="57"/>
                  </a:lnTo>
                  <a:lnTo>
                    <a:pt x="3422" y="79"/>
                  </a:lnTo>
                  <a:lnTo>
                    <a:pt x="3430" y="103"/>
                  </a:lnTo>
                  <a:lnTo>
                    <a:pt x="3432" y="130"/>
                  </a:lnTo>
                  <a:lnTo>
                    <a:pt x="3432" y="1981"/>
                  </a:lnTo>
                  <a:lnTo>
                    <a:pt x="3541" y="1981"/>
                  </a:lnTo>
                  <a:lnTo>
                    <a:pt x="3556" y="1983"/>
                  </a:lnTo>
                  <a:lnTo>
                    <a:pt x="3572" y="1988"/>
                  </a:lnTo>
                  <a:lnTo>
                    <a:pt x="3585" y="1997"/>
                  </a:lnTo>
                  <a:lnTo>
                    <a:pt x="3596" y="2009"/>
                  </a:lnTo>
                  <a:lnTo>
                    <a:pt x="3606" y="2027"/>
                  </a:lnTo>
                  <a:lnTo>
                    <a:pt x="3613" y="2047"/>
                  </a:lnTo>
                  <a:lnTo>
                    <a:pt x="3619" y="2072"/>
                  </a:lnTo>
                  <a:lnTo>
                    <a:pt x="3619" y="2099"/>
                  </a:lnTo>
                  <a:lnTo>
                    <a:pt x="3613" y="2128"/>
                  </a:lnTo>
                  <a:lnTo>
                    <a:pt x="3601" y="2158"/>
                  </a:lnTo>
                  <a:lnTo>
                    <a:pt x="3583" y="2187"/>
                  </a:lnTo>
                  <a:lnTo>
                    <a:pt x="3557" y="2215"/>
                  </a:lnTo>
                  <a:lnTo>
                    <a:pt x="3526" y="2241"/>
                  </a:lnTo>
                  <a:lnTo>
                    <a:pt x="3486" y="2267"/>
                  </a:lnTo>
                  <a:lnTo>
                    <a:pt x="3441" y="2290"/>
                  </a:lnTo>
                  <a:lnTo>
                    <a:pt x="3388" y="2312"/>
                  </a:lnTo>
                  <a:lnTo>
                    <a:pt x="3329" y="2331"/>
                  </a:lnTo>
                  <a:lnTo>
                    <a:pt x="3262" y="2350"/>
                  </a:lnTo>
                  <a:lnTo>
                    <a:pt x="3189" y="2368"/>
                  </a:lnTo>
                  <a:lnTo>
                    <a:pt x="3110" y="2384"/>
                  </a:lnTo>
                  <a:lnTo>
                    <a:pt x="3024" y="2399"/>
                  </a:lnTo>
                  <a:lnTo>
                    <a:pt x="2932" y="2412"/>
                  </a:lnTo>
                  <a:lnTo>
                    <a:pt x="2833" y="2423"/>
                  </a:lnTo>
                  <a:lnTo>
                    <a:pt x="2728" y="2434"/>
                  </a:lnTo>
                  <a:lnTo>
                    <a:pt x="2616" y="2443"/>
                  </a:lnTo>
                  <a:lnTo>
                    <a:pt x="2497" y="2450"/>
                  </a:lnTo>
                  <a:lnTo>
                    <a:pt x="2372" y="2457"/>
                  </a:lnTo>
                  <a:lnTo>
                    <a:pt x="2242" y="2461"/>
                  </a:lnTo>
                  <a:lnTo>
                    <a:pt x="2104" y="2465"/>
                  </a:lnTo>
                  <a:lnTo>
                    <a:pt x="1960" y="2467"/>
                  </a:lnTo>
                  <a:lnTo>
                    <a:pt x="1809" y="2468"/>
                  </a:lnTo>
                  <a:lnTo>
                    <a:pt x="1659" y="2467"/>
                  </a:lnTo>
                  <a:lnTo>
                    <a:pt x="1515" y="2465"/>
                  </a:lnTo>
                  <a:lnTo>
                    <a:pt x="1378" y="2461"/>
                  </a:lnTo>
                  <a:lnTo>
                    <a:pt x="1247" y="2457"/>
                  </a:lnTo>
                  <a:lnTo>
                    <a:pt x="1121" y="2450"/>
                  </a:lnTo>
                  <a:lnTo>
                    <a:pt x="1003" y="2443"/>
                  </a:lnTo>
                  <a:lnTo>
                    <a:pt x="891" y="2434"/>
                  </a:lnTo>
                  <a:lnTo>
                    <a:pt x="786" y="2423"/>
                  </a:lnTo>
                  <a:lnTo>
                    <a:pt x="687" y="2412"/>
                  </a:lnTo>
                  <a:lnTo>
                    <a:pt x="595" y="2399"/>
                  </a:lnTo>
                  <a:lnTo>
                    <a:pt x="509" y="2384"/>
                  </a:lnTo>
                  <a:lnTo>
                    <a:pt x="430" y="2368"/>
                  </a:lnTo>
                  <a:lnTo>
                    <a:pt x="357" y="2350"/>
                  </a:lnTo>
                  <a:lnTo>
                    <a:pt x="291" y="2331"/>
                  </a:lnTo>
                  <a:lnTo>
                    <a:pt x="232" y="2312"/>
                  </a:lnTo>
                  <a:lnTo>
                    <a:pt x="179" y="2290"/>
                  </a:lnTo>
                  <a:lnTo>
                    <a:pt x="133" y="2267"/>
                  </a:lnTo>
                  <a:lnTo>
                    <a:pt x="94" y="2241"/>
                  </a:lnTo>
                  <a:lnTo>
                    <a:pt x="61" y="2215"/>
                  </a:lnTo>
                  <a:lnTo>
                    <a:pt x="36" y="2187"/>
                  </a:lnTo>
                  <a:lnTo>
                    <a:pt x="18" y="2158"/>
                  </a:lnTo>
                  <a:lnTo>
                    <a:pt x="5" y="2128"/>
                  </a:lnTo>
                  <a:lnTo>
                    <a:pt x="0" y="2099"/>
                  </a:lnTo>
                  <a:lnTo>
                    <a:pt x="1" y="2072"/>
                  </a:lnTo>
                  <a:lnTo>
                    <a:pt x="5" y="2047"/>
                  </a:lnTo>
                  <a:lnTo>
                    <a:pt x="13" y="2027"/>
                  </a:lnTo>
                  <a:lnTo>
                    <a:pt x="23" y="2009"/>
                  </a:lnTo>
                  <a:lnTo>
                    <a:pt x="34" y="1997"/>
                  </a:lnTo>
                  <a:lnTo>
                    <a:pt x="47" y="1988"/>
                  </a:lnTo>
                  <a:lnTo>
                    <a:pt x="63" y="1983"/>
                  </a:lnTo>
                  <a:lnTo>
                    <a:pt x="79" y="1981"/>
                  </a:lnTo>
                  <a:lnTo>
                    <a:pt x="187" y="1981"/>
                  </a:lnTo>
                  <a:lnTo>
                    <a:pt x="187" y="130"/>
                  </a:lnTo>
                  <a:lnTo>
                    <a:pt x="190" y="103"/>
                  </a:lnTo>
                  <a:lnTo>
                    <a:pt x="198" y="79"/>
                  </a:lnTo>
                  <a:lnTo>
                    <a:pt x="210" y="57"/>
                  </a:lnTo>
                  <a:lnTo>
                    <a:pt x="225" y="39"/>
                  </a:lnTo>
                  <a:lnTo>
                    <a:pt x="245" y="22"/>
                  </a:lnTo>
                  <a:lnTo>
                    <a:pt x="267" y="10"/>
                  </a:lnTo>
                  <a:lnTo>
                    <a:pt x="291" y="2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E0065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fr-CA">
                <a:solidFill>
                  <a:srgbClr val="000000"/>
                </a:solidFill>
              </a:endParaRPr>
            </a:p>
          </p:txBody>
        </p:sp>
        <p:sp>
          <p:nvSpPr>
            <p:cNvPr id="15" name="Freeform 280"/>
            <p:cNvSpPr>
              <a:spLocks noEditPoints="1"/>
            </p:cNvSpPr>
            <p:nvPr/>
          </p:nvSpPr>
          <p:spPr bwMode="auto">
            <a:xfrm>
              <a:off x="1745" y="2300"/>
              <a:ext cx="66" cy="66"/>
            </a:xfrm>
            <a:custGeom>
              <a:avLst/>
              <a:gdLst>
                <a:gd name="T0" fmla="*/ 297 w 654"/>
                <a:gd name="T1" fmla="*/ 179 h 662"/>
                <a:gd name="T2" fmla="*/ 241 w 654"/>
                <a:gd name="T3" fmla="*/ 202 h 662"/>
                <a:gd name="T4" fmla="*/ 199 w 654"/>
                <a:gd name="T5" fmla="*/ 243 h 662"/>
                <a:gd name="T6" fmla="*/ 176 w 654"/>
                <a:gd name="T7" fmla="*/ 300 h 662"/>
                <a:gd name="T8" fmla="*/ 176 w 654"/>
                <a:gd name="T9" fmla="*/ 362 h 662"/>
                <a:gd name="T10" fmla="*/ 199 w 654"/>
                <a:gd name="T11" fmla="*/ 417 h 662"/>
                <a:gd name="T12" fmla="*/ 241 w 654"/>
                <a:gd name="T13" fmla="*/ 459 h 662"/>
                <a:gd name="T14" fmla="*/ 297 w 654"/>
                <a:gd name="T15" fmla="*/ 483 h 662"/>
                <a:gd name="T16" fmla="*/ 359 w 654"/>
                <a:gd name="T17" fmla="*/ 483 h 662"/>
                <a:gd name="T18" fmla="*/ 414 w 654"/>
                <a:gd name="T19" fmla="*/ 459 h 662"/>
                <a:gd name="T20" fmla="*/ 456 w 654"/>
                <a:gd name="T21" fmla="*/ 417 h 662"/>
                <a:gd name="T22" fmla="*/ 480 w 654"/>
                <a:gd name="T23" fmla="*/ 362 h 662"/>
                <a:gd name="T24" fmla="*/ 480 w 654"/>
                <a:gd name="T25" fmla="*/ 300 h 662"/>
                <a:gd name="T26" fmla="*/ 456 w 654"/>
                <a:gd name="T27" fmla="*/ 243 h 662"/>
                <a:gd name="T28" fmla="*/ 414 w 654"/>
                <a:gd name="T29" fmla="*/ 202 h 662"/>
                <a:gd name="T30" fmla="*/ 359 w 654"/>
                <a:gd name="T31" fmla="*/ 179 h 662"/>
                <a:gd name="T32" fmla="*/ 253 w 654"/>
                <a:gd name="T33" fmla="*/ 0 h 662"/>
                <a:gd name="T34" fmla="*/ 416 w 654"/>
                <a:gd name="T35" fmla="*/ 2 h 662"/>
                <a:gd name="T36" fmla="*/ 435 w 654"/>
                <a:gd name="T37" fmla="*/ 22 h 662"/>
                <a:gd name="T38" fmla="*/ 437 w 654"/>
                <a:gd name="T39" fmla="*/ 81 h 662"/>
                <a:gd name="T40" fmla="*/ 489 w 654"/>
                <a:gd name="T41" fmla="*/ 110 h 662"/>
                <a:gd name="T42" fmla="*/ 536 w 654"/>
                <a:gd name="T43" fmla="*/ 84 h 662"/>
                <a:gd name="T44" fmla="*/ 557 w 654"/>
                <a:gd name="T45" fmla="*/ 85 h 662"/>
                <a:gd name="T46" fmla="*/ 575 w 654"/>
                <a:gd name="T47" fmla="*/ 100 h 662"/>
                <a:gd name="T48" fmla="*/ 654 w 654"/>
                <a:gd name="T49" fmla="*/ 243 h 662"/>
                <a:gd name="T50" fmla="*/ 648 w 654"/>
                <a:gd name="T51" fmla="*/ 270 h 662"/>
                <a:gd name="T52" fmla="*/ 598 w 654"/>
                <a:gd name="T53" fmla="*/ 301 h 662"/>
                <a:gd name="T54" fmla="*/ 598 w 654"/>
                <a:gd name="T55" fmla="*/ 360 h 662"/>
                <a:gd name="T56" fmla="*/ 648 w 654"/>
                <a:gd name="T57" fmla="*/ 392 h 662"/>
                <a:gd name="T58" fmla="*/ 654 w 654"/>
                <a:gd name="T59" fmla="*/ 419 h 662"/>
                <a:gd name="T60" fmla="*/ 575 w 654"/>
                <a:gd name="T61" fmla="*/ 561 h 662"/>
                <a:gd name="T62" fmla="*/ 557 w 654"/>
                <a:gd name="T63" fmla="*/ 576 h 662"/>
                <a:gd name="T64" fmla="*/ 536 w 654"/>
                <a:gd name="T65" fmla="*/ 577 h 662"/>
                <a:gd name="T66" fmla="*/ 489 w 654"/>
                <a:gd name="T67" fmla="*/ 552 h 662"/>
                <a:gd name="T68" fmla="*/ 437 w 654"/>
                <a:gd name="T69" fmla="*/ 580 h 662"/>
                <a:gd name="T70" fmla="*/ 435 w 654"/>
                <a:gd name="T71" fmla="*/ 640 h 662"/>
                <a:gd name="T72" fmla="*/ 416 w 654"/>
                <a:gd name="T73" fmla="*/ 658 h 662"/>
                <a:gd name="T74" fmla="*/ 253 w 654"/>
                <a:gd name="T75" fmla="*/ 662 h 662"/>
                <a:gd name="T76" fmla="*/ 227 w 654"/>
                <a:gd name="T77" fmla="*/ 651 h 662"/>
                <a:gd name="T78" fmla="*/ 218 w 654"/>
                <a:gd name="T79" fmla="*/ 625 h 662"/>
                <a:gd name="T80" fmla="*/ 191 w 654"/>
                <a:gd name="T81" fmla="*/ 567 h 662"/>
                <a:gd name="T82" fmla="*/ 128 w 654"/>
                <a:gd name="T83" fmla="*/ 574 h 662"/>
                <a:gd name="T84" fmla="*/ 110 w 654"/>
                <a:gd name="T85" fmla="*/ 578 h 662"/>
                <a:gd name="T86" fmla="*/ 87 w 654"/>
                <a:gd name="T87" fmla="*/ 570 h 662"/>
                <a:gd name="T88" fmla="*/ 5 w 654"/>
                <a:gd name="T89" fmla="*/ 432 h 662"/>
                <a:gd name="T90" fmla="*/ 1 w 654"/>
                <a:gd name="T91" fmla="*/ 404 h 662"/>
                <a:gd name="T92" fmla="*/ 18 w 654"/>
                <a:gd name="T93" fmla="*/ 382 h 662"/>
                <a:gd name="T94" fmla="*/ 55 w 654"/>
                <a:gd name="T95" fmla="*/ 330 h 662"/>
                <a:gd name="T96" fmla="*/ 18 w 654"/>
                <a:gd name="T97" fmla="*/ 279 h 662"/>
                <a:gd name="T98" fmla="*/ 1 w 654"/>
                <a:gd name="T99" fmla="*/ 257 h 662"/>
                <a:gd name="T100" fmla="*/ 5 w 654"/>
                <a:gd name="T101" fmla="*/ 230 h 662"/>
                <a:gd name="T102" fmla="*/ 87 w 654"/>
                <a:gd name="T103" fmla="*/ 92 h 662"/>
                <a:gd name="T104" fmla="*/ 110 w 654"/>
                <a:gd name="T105" fmla="*/ 83 h 662"/>
                <a:gd name="T106" fmla="*/ 128 w 654"/>
                <a:gd name="T107" fmla="*/ 87 h 662"/>
                <a:gd name="T108" fmla="*/ 191 w 654"/>
                <a:gd name="T109" fmla="*/ 94 h 662"/>
                <a:gd name="T110" fmla="*/ 218 w 654"/>
                <a:gd name="T111" fmla="*/ 35 h 662"/>
                <a:gd name="T112" fmla="*/ 227 w 654"/>
                <a:gd name="T113" fmla="*/ 10 h 662"/>
                <a:gd name="T114" fmla="*/ 253 w 654"/>
                <a:gd name="T115" fmla="*/ 0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4" h="662">
                  <a:moveTo>
                    <a:pt x="327" y="175"/>
                  </a:moveTo>
                  <a:lnTo>
                    <a:pt x="297" y="179"/>
                  </a:lnTo>
                  <a:lnTo>
                    <a:pt x="267" y="187"/>
                  </a:lnTo>
                  <a:lnTo>
                    <a:pt x="241" y="202"/>
                  </a:lnTo>
                  <a:lnTo>
                    <a:pt x="218" y="220"/>
                  </a:lnTo>
                  <a:lnTo>
                    <a:pt x="199" y="243"/>
                  </a:lnTo>
                  <a:lnTo>
                    <a:pt x="185" y="270"/>
                  </a:lnTo>
                  <a:lnTo>
                    <a:pt x="176" y="300"/>
                  </a:lnTo>
                  <a:lnTo>
                    <a:pt x="173" y="330"/>
                  </a:lnTo>
                  <a:lnTo>
                    <a:pt x="176" y="362"/>
                  </a:lnTo>
                  <a:lnTo>
                    <a:pt x="185" y="391"/>
                  </a:lnTo>
                  <a:lnTo>
                    <a:pt x="199" y="417"/>
                  </a:lnTo>
                  <a:lnTo>
                    <a:pt x="218" y="441"/>
                  </a:lnTo>
                  <a:lnTo>
                    <a:pt x="241" y="459"/>
                  </a:lnTo>
                  <a:lnTo>
                    <a:pt x="267" y="474"/>
                  </a:lnTo>
                  <a:lnTo>
                    <a:pt x="297" y="483"/>
                  </a:lnTo>
                  <a:lnTo>
                    <a:pt x="327" y="486"/>
                  </a:lnTo>
                  <a:lnTo>
                    <a:pt x="359" y="483"/>
                  </a:lnTo>
                  <a:lnTo>
                    <a:pt x="388" y="474"/>
                  </a:lnTo>
                  <a:lnTo>
                    <a:pt x="414" y="459"/>
                  </a:lnTo>
                  <a:lnTo>
                    <a:pt x="437" y="441"/>
                  </a:lnTo>
                  <a:lnTo>
                    <a:pt x="456" y="417"/>
                  </a:lnTo>
                  <a:lnTo>
                    <a:pt x="470" y="391"/>
                  </a:lnTo>
                  <a:lnTo>
                    <a:pt x="480" y="362"/>
                  </a:lnTo>
                  <a:lnTo>
                    <a:pt x="482" y="330"/>
                  </a:lnTo>
                  <a:lnTo>
                    <a:pt x="480" y="300"/>
                  </a:lnTo>
                  <a:lnTo>
                    <a:pt x="470" y="270"/>
                  </a:lnTo>
                  <a:lnTo>
                    <a:pt x="456" y="243"/>
                  </a:lnTo>
                  <a:lnTo>
                    <a:pt x="437" y="220"/>
                  </a:lnTo>
                  <a:lnTo>
                    <a:pt x="414" y="202"/>
                  </a:lnTo>
                  <a:lnTo>
                    <a:pt x="388" y="187"/>
                  </a:lnTo>
                  <a:lnTo>
                    <a:pt x="359" y="179"/>
                  </a:lnTo>
                  <a:lnTo>
                    <a:pt x="327" y="175"/>
                  </a:lnTo>
                  <a:close/>
                  <a:moveTo>
                    <a:pt x="253" y="0"/>
                  </a:moveTo>
                  <a:lnTo>
                    <a:pt x="402" y="0"/>
                  </a:lnTo>
                  <a:lnTo>
                    <a:pt x="416" y="2"/>
                  </a:lnTo>
                  <a:lnTo>
                    <a:pt x="427" y="10"/>
                  </a:lnTo>
                  <a:lnTo>
                    <a:pt x="435" y="22"/>
                  </a:lnTo>
                  <a:lnTo>
                    <a:pt x="437" y="35"/>
                  </a:lnTo>
                  <a:lnTo>
                    <a:pt x="437" y="81"/>
                  </a:lnTo>
                  <a:lnTo>
                    <a:pt x="463" y="94"/>
                  </a:lnTo>
                  <a:lnTo>
                    <a:pt x="489" y="110"/>
                  </a:lnTo>
                  <a:lnTo>
                    <a:pt x="527" y="87"/>
                  </a:lnTo>
                  <a:lnTo>
                    <a:pt x="536" y="84"/>
                  </a:lnTo>
                  <a:lnTo>
                    <a:pt x="545" y="83"/>
                  </a:lnTo>
                  <a:lnTo>
                    <a:pt x="557" y="85"/>
                  </a:lnTo>
                  <a:lnTo>
                    <a:pt x="568" y="92"/>
                  </a:lnTo>
                  <a:lnTo>
                    <a:pt x="575" y="100"/>
                  </a:lnTo>
                  <a:lnTo>
                    <a:pt x="650" y="230"/>
                  </a:lnTo>
                  <a:lnTo>
                    <a:pt x="654" y="243"/>
                  </a:lnTo>
                  <a:lnTo>
                    <a:pt x="653" y="257"/>
                  </a:lnTo>
                  <a:lnTo>
                    <a:pt x="648" y="270"/>
                  </a:lnTo>
                  <a:lnTo>
                    <a:pt x="637" y="279"/>
                  </a:lnTo>
                  <a:lnTo>
                    <a:pt x="598" y="301"/>
                  </a:lnTo>
                  <a:lnTo>
                    <a:pt x="601" y="330"/>
                  </a:lnTo>
                  <a:lnTo>
                    <a:pt x="598" y="360"/>
                  </a:lnTo>
                  <a:lnTo>
                    <a:pt x="637" y="382"/>
                  </a:lnTo>
                  <a:lnTo>
                    <a:pt x="648" y="392"/>
                  </a:lnTo>
                  <a:lnTo>
                    <a:pt x="653" y="404"/>
                  </a:lnTo>
                  <a:lnTo>
                    <a:pt x="654" y="419"/>
                  </a:lnTo>
                  <a:lnTo>
                    <a:pt x="650" y="432"/>
                  </a:lnTo>
                  <a:lnTo>
                    <a:pt x="575" y="561"/>
                  </a:lnTo>
                  <a:lnTo>
                    <a:pt x="568" y="570"/>
                  </a:lnTo>
                  <a:lnTo>
                    <a:pt x="557" y="576"/>
                  </a:lnTo>
                  <a:lnTo>
                    <a:pt x="545" y="578"/>
                  </a:lnTo>
                  <a:lnTo>
                    <a:pt x="536" y="577"/>
                  </a:lnTo>
                  <a:lnTo>
                    <a:pt x="527" y="574"/>
                  </a:lnTo>
                  <a:lnTo>
                    <a:pt x="489" y="552"/>
                  </a:lnTo>
                  <a:lnTo>
                    <a:pt x="463" y="567"/>
                  </a:lnTo>
                  <a:lnTo>
                    <a:pt x="437" y="580"/>
                  </a:lnTo>
                  <a:lnTo>
                    <a:pt x="437" y="625"/>
                  </a:lnTo>
                  <a:lnTo>
                    <a:pt x="435" y="640"/>
                  </a:lnTo>
                  <a:lnTo>
                    <a:pt x="427" y="651"/>
                  </a:lnTo>
                  <a:lnTo>
                    <a:pt x="416" y="658"/>
                  </a:lnTo>
                  <a:lnTo>
                    <a:pt x="402" y="662"/>
                  </a:lnTo>
                  <a:lnTo>
                    <a:pt x="253" y="662"/>
                  </a:lnTo>
                  <a:lnTo>
                    <a:pt x="240" y="658"/>
                  </a:lnTo>
                  <a:lnTo>
                    <a:pt x="227" y="651"/>
                  </a:lnTo>
                  <a:lnTo>
                    <a:pt x="220" y="639"/>
                  </a:lnTo>
                  <a:lnTo>
                    <a:pt x="218" y="625"/>
                  </a:lnTo>
                  <a:lnTo>
                    <a:pt x="218" y="580"/>
                  </a:lnTo>
                  <a:lnTo>
                    <a:pt x="191" y="567"/>
                  </a:lnTo>
                  <a:lnTo>
                    <a:pt x="167" y="552"/>
                  </a:lnTo>
                  <a:lnTo>
                    <a:pt x="128" y="574"/>
                  </a:lnTo>
                  <a:lnTo>
                    <a:pt x="119" y="577"/>
                  </a:lnTo>
                  <a:lnTo>
                    <a:pt x="110" y="578"/>
                  </a:lnTo>
                  <a:lnTo>
                    <a:pt x="98" y="576"/>
                  </a:lnTo>
                  <a:lnTo>
                    <a:pt x="87" y="570"/>
                  </a:lnTo>
                  <a:lnTo>
                    <a:pt x="79" y="561"/>
                  </a:lnTo>
                  <a:lnTo>
                    <a:pt x="5" y="432"/>
                  </a:lnTo>
                  <a:lnTo>
                    <a:pt x="0" y="419"/>
                  </a:lnTo>
                  <a:lnTo>
                    <a:pt x="1" y="404"/>
                  </a:lnTo>
                  <a:lnTo>
                    <a:pt x="7" y="392"/>
                  </a:lnTo>
                  <a:lnTo>
                    <a:pt x="18" y="382"/>
                  </a:lnTo>
                  <a:lnTo>
                    <a:pt x="56" y="360"/>
                  </a:lnTo>
                  <a:lnTo>
                    <a:pt x="55" y="330"/>
                  </a:lnTo>
                  <a:lnTo>
                    <a:pt x="56" y="301"/>
                  </a:lnTo>
                  <a:lnTo>
                    <a:pt x="18" y="279"/>
                  </a:lnTo>
                  <a:lnTo>
                    <a:pt x="7" y="270"/>
                  </a:lnTo>
                  <a:lnTo>
                    <a:pt x="1" y="257"/>
                  </a:lnTo>
                  <a:lnTo>
                    <a:pt x="0" y="243"/>
                  </a:lnTo>
                  <a:lnTo>
                    <a:pt x="5" y="230"/>
                  </a:lnTo>
                  <a:lnTo>
                    <a:pt x="79" y="100"/>
                  </a:lnTo>
                  <a:lnTo>
                    <a:pt x="87" y="92"/>
                  </a:lnTo>
                  <a:lnTo>
                    <a:pt x="98" y="85"/>
                  </a:lnTo>
                  <a:lnTo>
                    <a:pt x="110" y="83"/>
                  </a:lnTo>
                  <a:lnTo>
                    <a:pt x="119" y="84"/>
                  </a:lnTo>
                  <a:lnTo>
                    <a:pt x="128" y="87"/>
                  </a:lnTo>
                  <a:lnTo>
                    <a:pt x="167" y="110"/>
                  </a:lnTo>
                  <a:lnTo>
                    <a:pt x="191" y="94"/>
                  </a:lnTo>
                  <a:lnTo>
                    <a:pt x="218" y="81"/>
                  </a:lnTo>
                  <a:lnTo>
                    <a:pt x="218" y="35"/>
                  </a:lnTo>
                  <a:lnTo>
                    <a:pt x="220" y="22"/>
                  </a:lnTo>
                  <a:lnTo>
                    <a:pt x="227" y="10"/>
                  </a:lnTo>
                  <a:lnTo>
                    <a:pt x="240" y="2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E0065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fr-CA" sz="105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56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407" y="1084803"/>
            <a:ext cx="8747185" cy="15388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US" sz="1600" i="1" dirty="0" smtClean="0">
                <a:solidFill>
                  <a:srgbClr val="000000"/>
                </a:solidFill>
              </a:rPr>
              <a:t>[…] 41</a:t>
            </a:r>
            <a:r>
              <a:rPr lang="en-US" sz="1600" i="1" dirty="0">
                <a:solidFill>
                  <a:srgbClr val="000000"/>
                </a:solidFill>
              </a:rPr>
              <a:t>% of CEOs anticipate that their company will be </a:t>
            </a:r>
            <a:r>
              <a:rPr lang="en-US" sz="1600" b="1" i="1" u="sng" dirty="0">
                <a:solidFill>
                  <a:srgbClr val="000000"/>
                </a:solidFill>
              </a:rPr>
              <a:t>significantly transformed </a:t>
            </a:r>
            <a:r>
              <a:rPr lang="en-US" sz="1600" i="1" dirty="0">
                <a:solidFill>
                  <a:srgbClr val="000000"/>
                </a:solidFill>
              </a:rPr>
              <a:t>over the next 3 years and 77% of CEOs say it is important to specifically include </a:t>
            </a:r>
            <a:r>
              <a:rPr lang="en-US" sz="1600" b="1" i="1" u="sng" dirty="0">
                <a:solidFill>
                  <a:srgbClr val="000000"/>
                </a:solidFill>
              </a:rPr>
              <a:t>innovation in the business strategy </a:t>
            </a:r>
            <a:r>
              <a:rPr lang="en-US" sz="1600" i="1" dirty="0">
                <a:solidFill>
                  <a:srgbClr val="000000"/>
                </a:solidFill>
              </a:rPr>
              <a:t>with clear targets and objectives</a:t>
            </a:r>
            <a:r>
              <a:rPr lang="en-US" sz="1600" i="1" dirty="0" smtClean="0">
                <a:solidFill>
                  <a:srgbClr val="000000"/>
                </a:solidFill>
              </a:rPr>
              <a:t>.</a:t>
            </a:r>
          </a:p>
          <a:p>
            <a:pPr defTabSz="457200"/>
            <a:r>
              <a:rPr lang="en-US" sz="1200" dirty="0">
                <a:solidFill>
                  <a:srgbClr val="000000"/>
                </a:solidFill>
              </a:rPr>
              <a:t>Business Analysis - positioning for success </a:t>
            </a:r>
            <a:r>
              <a:rPr lang="fr-CA" sz="1200" dirty="0">
                <a:solidFill>
                  <a:srgbClr val="000000"/>
                </a:solidFill>
              </a:rPr>
              <a:t>, KPMG 2016, </a:t>
            </a:r>
            <a:r>
              <a:rPr lang="fr-CA" sz="1200" dirty="0" smtClean="0">
                <a:solidFill>
                  <a:srgbClr val="000000"/>
                </a:solidFill>
              </a:rPr>
              <a:t>p.4</a:t>
            </a:r>
            <a:endParaRPr lang="fr-CA" sz="1200" dirty="0">
              <a:solidFill>
                <a:srgbClr val="000000"/>
              </a:solidFill>
            </a:endParaRPr>
          </a:p>
          <a:p>
            <a:pPr defTabSz="457200"/>
            <a:endParaRPr lang="en-US" sz="1600" i="1" dirty="0" smtClean="0">
              <a:solidFill>
                <a:srgbClr val="000000"/>
              </a:solidFill>
            </a:endParaRPr>
          </a:p>
          <a:p>
            <a:pPr defTabSz="457200"/>
            <a:endParaRPr lang="fr-CA" sz="1600" i="1" dirty="0">
              <a:solidFill>
                <a:srgbClr val="0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99" y="2162021"/>
            <a:ext cx="5568800" cy="352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92093" y="5511586"/>
            <a:ext cx="6015409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US" sz="1100" baseline="30000" dirty="0">
                <a:solidFill>
                  <a:srgbClr val="000000"/>
                </a:solidFill>
              </a:rPr>
              <a:t>1</a:t>
            </a:r>
            <a:r>
              <a:rPr lang="en-US" sz="1100" dirty="0" smtClean="0">
                <a:solidFill>
                  <a:srgbClr val="000000"/>
                </a:solidFill>
              </a:rPr>
              <a:t>Now </a:t>
            </a:r>
            <a:r>
              <a:rPr lang="en-US" sz="1100" dirty="0">
                <a:solidFill>
                  <a:srgbClr val="000000"/>
                </a:solidFill>
              </a:rPr>
              <a:t>or Never: 2016 Global CEO Outlook; KPMG, 2016 </a:t>
            </a:r>
            <a:endParaRPr lang="fr-CA" sz="1100" dirty="0">
              <a:solidFill>
                <a:srgbClr val="000000"/>
              </a:solidFill>
            </a:endParaRPr>
          </a:p>
        </p:txBody>
      </p:sp>
      <p:sp>
        <p:nvSpPr>
          <p:cNvPr id="7" name="Titre 23"/>
          <p:cNvSpPr txBox="1">
            <a:spLocks/>
          </p:cNvSpPr>
          <p:nvPr/>
        </p:nvSpPr>
        <p:spPr>
          <a:xfrm>
            <a:off x="21110" y="55254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787743"/>
              </p:ext>
            </p:extLst>
          </p:nvPr>
        </p:nvGraphicFramePr>
        <p:xfrm>
          <a:off x="93976" y="437260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7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533318" y="843563"/>
            <a:ext cx="7783098" cy="3881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Risques de l’analyse d’affaires en contexte projet</a:t>
            </a:r>
            <a:endParaRPr lang="fr-CA" b="1" dirty="0">
              <a:solidFill>
                <a:srgbClr val="005EB8">
                  <a:lumMod val="50000"/>
                </a:srgbClr>
              </a:solidFill>
              <a:latin typeface="Arial"/>
              <a:cs typeface="Times"/>
            </a:endParaRPr>
          </a:p>
        </p:txBody>
      </p:sp>
      <p:pic>
        <p:nvPicPr>
          <p:cNvPr id="2050" name="Picture 2" descr="\\mvt\usr\Perso\NR\058\dhm5994\Downloads\figure_climbing_burning_rope_1600_clr_1807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52" y="1181849"/>
            <a:ext cx="1563726" cy="541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9459" y="2159006"/>
            <a:ext cx="2421467" cy="939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424819" y="2269073"/>
            <a:ext cx="2794000" cy="592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i="1" dirty="0" smtClean="0">
                <a:solidFill>
                  <a:srgbClr val="000000"/>
                </a:solidFill>
                <a:latin typeface="Arial"/>
                <a:cs typeface="Times"/>
              </a:rPr>
              <a:t>Les parties-prenantes ne savent pas ce qu’ils veulent.</a:t>
            </a:r>
            <a:endParaRPr lang="fr-CA" sz="1400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34998" y="2971803"/>
            <a:ext cx="3171204" cy="592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i="1" dirty="0" smtClean="0">
                <a:solidFill>
                  <a:srgbClr val="000000"/>
                </a:solidFill>
                <a:latin typeface="Arial"/>
                <a:cs typeface="Times"/>
              </a:rPr>
              <a:t>L’analyste d’affaires ne connait pas suffisamment le secteur d’affaires desservie. </a:t>
            </a:r>
            <a:endParaRPr lang="fr-CA" sz="1400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533319" y="3810003"/>
            <a:ext cx="2794000" cy="592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i="1" dirty="0" smtClean="0">
                <a:solidFill>
                  <a:srgbClr val="000000"/>
                </a:solidFill>
                <a:latin typeface="Arial"/>
                <a:cs typeface="Times"/>
              </a:rPr>
              <a:t>Manque de compétences de l’analyste d’affaires</a:t>
            </a:r>
            <a:endParaRPr lang="fr-CA" sz="1400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012202" y="4470397"/>
            <a:ext cx="2794000" cy="592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i="1" dirty="0" smtClean="0">
                <a:solidFill>
                  <a:srgbClr val="000000"/>
                </a:solidFill>
                <a:latin typeface="Arial"/>
                <a:cs typeface="Times"/>
              </a:rPr>
              <a:t>Peu de disponibilité des experts dans le processus de cueillette des exigences.</a:t>
            </a:r>
            <a:endParaRPr lang="fr-CA" sz="1400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33318" y="5342284"/>
            <a:ext cx="3272883" cy="592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i="1" dirty="0" smtClean="0">
                <a:solidFill>
                  <a:srgbClr val="000000"/>
                </a:solidFill>
                <a:latin typeface="Arial"/>
                <a:cs typeface="Times"/>
              </a:rPr>
              <a:t>Les contributeurs dans un projet sont centrés sur la solution  plutôt que sur les besoins.</a:t>
            </a:r>
            <a:endParaRPr lang="fr-CA" sz="1400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5674153" y="2243664"/>
            <a:ext cx="2794000" cy="592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i="1" dirty="0" smtClean="0">
                <a:solidFill>
                  <a:srgbClr val="000000"/>
                </a:solidFill>
                <a:latin typeface="Arial"/>
                <a:cs typeface="Times"/>
              </a:rPr>
              <a:t>La solution ne rencontre pas les besoins d’affaires</a:t>
            </a:r>
            <a:endParaRPr lang="fr-CA" sz="1400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5080000" y="3081864"/>
            <a:ext cx="2794000" cy="592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i="1" dirty="0" smtClean="0">
                <a:solidFill>
                  <a:srgbClr val="000000"/>
                </a:solidFill>
                <a:latin typeface="Arial"/>
                <a:cs typeface="Times"/>
              </a:rPr>
              <a:t>Les utilisateurs n’acceptent pas la nouvelle solution</a:t>
            </a:r>
            <a:endParaRPr lang="fr-CA" sz="1400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418666" y="3835398"/>
            <a:ext cx="2794000" cy="592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i="1" dirty="0" smtClean="0">
                <a:solidFill>
                  <a:srgbClr val="000000"/>
                </a:solidFill>
                <a:latin typeface="Arial"/>
                <a:cs typeface="Times"/>
              </a:rPr>
              <a:t>La solution est trop complexe pour les utilisateurs</a:t>
            </a:r>
            <a:endParaRPr lang="fr-CA" sz="1400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190065" y="4766731"/>
            <a:ext cx="3539067" cy="592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i="1" dirty="0" smtClean="0">
                <a:solidFill>
                  <a:srgbClr val="000000"/>
                </a:solidFill>
                <a:latin typeface="Arial"/>
                <a:cs typeface="Times"/>
              </a:rPr>
              <a:t>La solution est obsolète lorsqu’elle est prête pour utilisation.</a:t>
            </a:r>
            <a:endParaRPr lang="fr-CA" sz="1400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90905" y="1667932"/>
            <a:ext cx="2836414" cy="49107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b="1" dirty="0" smtClean="0">
                <a:solidFill>
                  <a:srgbClr val="005EB8">
                    <a:lumMod val="60000"/>
                    <a:lumOff val="40000"/>
                  </a:srgbClr>
                </a:solidFill>
                <a:latin typeface="Arial"/>
                <a:cs typeface="Times"/>
              </a:rPr>
              <a:t>PROCESSUS</a:t>
            </a:r>
            <a:endParaRPr lang="fr-CA" b="1" dirty="0">
              <a:solidFill>
                <a:srgbClr val="005EB8">
                  <a:lumMod val="60000"/>
                  <a:lumOff val="40000"/>
                </a:srgbClr>
              </a:solidFill>
              <a:latin typeface="Arial"/>
              <a:cs typeface="Times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5058793" y="1667933"/>
            <a:ext cx="2836414" cy="49107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b="1" dirty="0" smtClean="0">
                <a:solidFill>
                  <a:srgbClr val="005EB8">
                    <a:lumMod val="60000"/>
                    <a:lumOff val="40000"/>
                  </a:srgbClr>
                </a:solidFill>
                <a:latin typeface="Arial"/>
                <a:cs typeface="Times"/>
              </a:rPr>
              <a:t>SOLUTION</a:t>
            </a:r>
            <a:endParaRPr lang="fr-CA" b="1" dirty="0">
              <a:solidFill>
                <a:srgbClr val="005EB8">
                  <a:lumMod val="60000"/>
                  <a:lumOff val="40000"/>
                </a:srgbClr>
              </a:solidFill>
              <a:latin typeface="Arial"/>
              <a:cs typeface="Times"/>
            </a:endParaRPr>
          </a:p>
        </p:txBody>
      </p:sp>
      <p:sp>
        <p:nvSpPr>
          <p:cNvPr id="2048" name="Rectangle 2047"/>
          <p:cNvSpPr/>
          <p:nvPr/>
        </p:nvSpPr>
        <p:spPr>
          <a:xfrm>
            <a:off x="2353652" y="6137363"/>
            <a:ext cx="6485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fr-CA" sz="900" dirty="0" smtClean="0">
                <a:solidFill>
                  <a:srgbClr val="000000"/>
                </a:solidFill>
              </a:rPr>
              <a:t>Source: Hans </a:t>
            </a:r>
            <a:r>
              <a:rPr lang="fr-CA" sz="900" dirty="0" err="1">
                <a:solidFill>
                  <a:srgbClr val="000000"/>
                </a:solidFill>
              </a:rPr>
              <a:t>Jonasson</a:t>
            </a:r>
            <a:r>
              <a:rPr lang="fr-CA" sz="900" dirty="0">
                <a:solidFill>
                  <a:srgbClr val="000000"/>
                </a:solidFill>
              </a:rPr>
              <a:t>, </a:t>
            </a:r>
            <a:r>
              <a:rPr lang="fr-CA" sz="900" i="1" dirty="0">
                <a:solidFill>
                  <a:srgbClr val="000000"/>
                </a:solidFill>
              </a:rPr>
              <a:t>CBPA Certification and BABOK </a:t>
            </a:r>
            <a:r>
              <a:rPr lang="fr-CA" sz="900" i="1" dirty="0" err="1">
                <a:solidFill>
                  <a:srgbClr val="000000"/>
                </a:solidFill>
              </a:rPr>
              <a:t>Study</a:t>
            </a:r>
            <a:r>
              <a:rPr lang="fr-CA" sz="900" i="1" dirty="0">
                <a:solidFill>
                  <a:srgbClr val="000000"/>
                </a:solidFill>
              </a:rPr>
              <a:t> Guide</a:t>
            </a:r>
            <a:r>
              <a:rPr lang="fr-CA" sz="900" dirty="0">
                <a:solidFill>
                  <a:srgbClr val="000000"/>
                </a:solidFill>
              </a:rPr>
              <a:t>, CRC </a:t>
            </a:r>
            <a:r>
              <a:rPr lang="fr-CA" sz="900" dirty="0" err="1">
                <a:solidFill>
                  <a:srgbClr val="000000"/>
                </a:solidFill>
              </a:rPr>
              <a:t>Press</a:t>
            </a:r>
            <a:r>
              <a:rPr lang="fr-CA" sz="900" dirty="0">
                <a:solidFill>
                  <a:srgbClr val="000000"/>
                </a:solidFill>
              </a:rPr>
              <a:t> Taylor and Francis Group, </a:t>
            </a:r>
            <a:r>
              <a:rPr lang="fr-CA" sz="900" dirty="0" err="1">
                <a:solidFill>
                  <a:srgbClr val="000000"/>
                </a:solidFill>
              </a:rPr>
              <a:t>Abingdon</a:t>
            </a:r>
            <a:r>
              <a:rPr lang="fr-CA" sz="900" dirty="0">
                <a:solidFill>
                  <a:srgbClr val="000000"/>
                </a:solidFill>
              </a:rPr>
              <a:t>, Royaume-Uni, 2017, </a:t>
            </a:r>
            <a:r>
              <a:rPr lang="fr-CA" sz="900" dirty="0" smtClean="0">
                <a:solidFill>
                  <a:srgbClr val="000000"/>
                </a:solidFill>
              </a:rPr>
              <a:t>Page 63</a:t>
            </a:r>
            <a:endParaRPr lang="fr-CA" sz="900" dirty="0">
              <a:solidFill>
                <a:srgbClr val="000000"/>
              </a:solidFill>
            </a:endParaRPr>
          </a:p>
        </p:txBody>
      </p:sp>
      <p:sp>
        <p:nvSpPr>
          <p:cNvPr id="19" name="Titre 23"/>
          <p:cNvSpPr>
            <a:spLocks noGrp="1"/>
          </p:cNvSpPr>
          <p:nvPr>
            <p:ph type="title"/>
          </p:nvPr>
        </p:nvSpPr>
        <p:spPr>
          <a:xfrm>
            <a:off x="21110" y="89122"/>
            <a:ext cx="8159375" cy="26291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/>
          </a:p>
        </p:txBody>
      </p:sp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95318"/>
              </p:ext>
            </p:extLst>
          </p:nvPr>
        </p:nvGraphicFramePr>
        <p:xfrm>
          <a:off x="93976" y="437260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66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28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33" y="3393946"/>
            <a:ext cx="3744131" cy="775255"/>
          </a:xfrm>
          <a:prstGeom prst="rect">
            <a:avLst/>
          </a:prstGeom>
        </p:spPr>
      </p:pic>
      <p:grpSp>
        <p:nvGrpSpPr>
          <p:cNvPr id="67" name="Yellow Flag"/>
          <p:cNvGrpSpPr>
            <a:grpSpLocks noChangeAspect="1"/>
          </p:cNvGrpSpPr>
          <p:nvPr/>
        </p:nvGrpSpPr>
        <p:grpSpPr bwMode="auto">
          <a:xfrm>
            <a:off x="5611494" y="787681"/>
            <a:ext cx="885105" cy="966488"/>
            <a:chOff x="2088" y="1280"/>
            <a:chExt cx="1577" cy="1722"/>
          </a:xfrm>
        </p:grpSpPr>
        <p:sp>
          <p:nvSpPr>
            <p:cNvPr id="68" name="Freeform 37"/>
            <p:cNvSpPr>
              <a:spLocks/>
            </p:cNvSpPr>
            <p:nvPr/>
          </p:nvSpPr>
          <p:spPr bwMode="auto">
            <a:xfrm>
              <a:off x="2167" y="1321"/>
              <a:ext cx="1498" cy="1040"/>
            </a:xfrm>
            <a:custGeom>
              <a:avLst/>
              <a:gdLst>
                <a:gd name="T0" fmla="*/ 0 w 631"/>
                <a:gd name="T1" fmla="*/ 43 h 438"/>
                <a:gd name="T2" fmla="*/ 183 w 631"/>
                <a:gd name="T3" fmla="*/ 33 h 438"/>
                <a:gd name="T4" fmla="*/ 490 w 631"/>
                <a:gd name="T5" fmla="*/ 230 h 438"/>
                <a:gd name="T6" fmla="*/ 606 w 631"/>
                <a:gd name="T7" fmla="*/ 222 h 438"/>
                <a:gd name="T8" fmla="*/ 631 w 631"/>
                <a:gd name="T9" fmla="*/ 393 h 438"/>
                <a:gd name="T10" fmla="*/ 458 w 631"/>
                <a:gd name="T11" fmla="*/ 428 h 438"/>
                <a:gd name="T12" fmla="*/ 191 w 631"/>
                <a:gd name="T13" fmla="*/ 298 h 438"/>
                <a:gd name="T14" fmla="*/ 43 w 631"/>
                <a:gd name="T15" fmla="*/ 329 h 438"/>
                <a:gd name="T16" fmla="*/ 0 w 631"/>
                <a:gd name="T17" fmla="*/ 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1" h="438">
                  <a:moveTo>
                    <a:pt x="0" y="43"/>
                  </a:moveTo>
                  <a:cubicBezTo>
                    <a:pt x="20" y="30"/>
                    <a:pt x="82" y="0"/>
                    <a:pt x="183" y="33"/>
                  </a:cubicBezTo>
                  <a:cubicBezTo>
                    <a:pt x="307" y="74"/>
                    <a:pt x="394" y="216"/>
                    <a:pt x="490" y="230"/>
                  </a:cubicBezTo>
                  <a:cubicBezTo>
                    <a:pt x="578" y="244"/>
                    <a:pt x="595" y="227"/>
                    <a:pt x="606" y="222"/>
                  </a:cubicBezTo>
                  <a:cubicBezTo>
                    <a:pt x="609" y="236"/>
                    <a:pt x="630" y="381"/>
                    <a:pt x="631" y="393"/>
                  </a:cubicBezTo>
                  <a:cubicBezTo>
                    <a:pt x="584" y="422"/>
                    <a:pt x="510" y="438"/>
                    <a:pt x="458" y="428"/>
                  </a:cubicBezTo>
                  <a:cubicBezTo>
                    <a:pt x="377" y="411"/>
                    <a:pt x="325" y="301"/>
                    <a:pt x="191" y="298"/>
                  </a:cubicBezTo>
                  <a:cubicBezTo>
                    <a:pt x="102" y="296"/>
                    <a:pt x="52" y="323"/>
                    <a:pt x="43" y="329"/>
                  </a:cubicBezTo>
                  <a:cubicBezTo>
                    <a:pt x="38" y="300"/>
                    <a:pt x="0" y="43"/>
                    <a:pt x="0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9" name="Freeform 54"/>
            <p:cNvSpPr>
              <a:spLocks/>
            </p:cNvSpPr>
            <p:nvPr/>
          </p:nvSpPr>
          <p:spPr bwMode="auto">
            <a:xfrm>
              <a:off x="2159" y="1280"/>
              <a:ext cx="1475" cy="1025"/>
            </a:xfrm>
            <a:custGeom>
              <a:avLst/>
              <a:gdLst>
                <a:gd name="T0" fmla="*/ 0 w 621"/>
                <a:gd name="T1" fmla="*/ 42 h 432"/>
                <a:gd name="T2" fmla="*/ 183 w 621"/>
                <a:gd name="T3" fmla="*/ 33 h 432"/>
                <a:gd name="T4" fmla="*/ 490 w 621"/>
                <a:gd name="T5" fmla="*/ 230 h 432"/>
                <a:gd name="T6" fmla="*/ 597 w 621"/>
                <a:gd name="T7" fmla="*/ 225 h 432"/>
                <a:gd name="T8" fmla="*/ 621 w 621"/>
                <a:gd name="T9" fmla="*/ 391 h 432"/>
                <a:gd name="T10" fmla="*/ 466 w 621"/>
                <a:gd name="T11" fmla="*/ 422 h 432"/>
                <a:gd name="T12" fmla="*/ 198 w 621"/>
                <a:gd name="T13" fmla="*/ 293 h 432"/>
                <a:gd name="T14" fmla="*/ 43 w 621"/>
                <a:gd name="T15" fmla="*/ 323 h 432"/>
                <a:gd name="T16" fmla="*/ 0 w 621"/>
                <a:gd name="T17" fmla="*/ 4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1" h="432">
                  <a:moveTo>
                    <a:pt x="0" y="42"/>
                  </a:moveTo>
                  <a:cubicBezTo>
                    <a:pt x="20" y="29"/>
                    <a:pt x="83" y="0"/>
                    <a:pt x="183" y="33"/>
                  </a:cubicBezTo>
                  <a:cubicBezTo>
                    <a:pt x="307" y="74"/>
                    <a:pt x="395" y="215"/>
                    <a:pt x="490" y="230"/>
                  </a:cubicBezTo>
                  <a:cubicBezTo>
                    <a:pt x="579" y="243"/>
                    <a:pt x="586" y="230"/>
                    <a:pt x="597" y="225"/>
                  </a:cubicBezTo>
                  <a:cubicBezTo>
                    <a:pt x="600" y="239"/>
                    <a:pt x="620" y="380"/>
                    <a:pt x="621" y="391"/>
                  </a:cubicBezTo>
                  <a:cubicBezTo>
                    <a:pt x="578" y="417"/>
                    <a:pt x="514" y="432"/>
                    <a:pt x="466" y="422"/>
                  </a:cubicBezTo>
                  <a:cubicBezTo>
                    <a:pt x="385" y="406"/>
                    <a:pt x="334" y="295"/>
                    <a:pt x="198" y="293"/>
                  </a:cubicBezTo>
                  <a:cubicBezTo>
                    <a:pt x="99" y="290"/>
                    <a:pt x="53" y="317"/>
                    <a:pt x="43" y="323"/>
                  </a:cubicBezTo>
                  <a:cubicBezTo>
                    <a:pt x="39" y="294"/>
                    <a:pt x="0" y="42"/>
                    <a:pt x="0" y="42"/>
                  </a:cubicBezTo>
                  <a:close/>
                </a:path>
              </a:pathLst>
            </a:custGeom>
            <a:gradFill>
              <a:gsLst>
                <a:gs pos="91000">
                  <a:schemeClr val="accent6">
                    <a:lumMod val="75000"/>
                  </a:schemeClr>
                </a:gs>
                <a:gs pos="65000">
                  <a:schemeClr val="accent6"/>
                </a:gs>
                <a:gs pos="51000">
                  <a:schemeClr val="accent6"/>
                </a:gs>
                <a:gs pos="42000">
                  <a:schemeClr val="accent6">
                    <a:lumMod val="60000"/>
                    <a:lumOff val="4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17000">
                  <a:schemeClr val="accent6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21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0" name="Freeform 55"/>
            <p:cNvSpPr>
              <a:spLocks/>
            </p:cNvSpPr>
            <p:nvPr/>
          </p:nvSpPr>
          <p:spPr bwMode="auto">
            <a:xfrm>
              <a:off x="2088" y="1355"/>
              <a:ext cx="178" cy="700"/>
            </a:xfrm>
            <a:custGeom>
              <a:avLst/>
              <a:gdLst>
                <a:gd name="T0" fmla="*/ 2 w 75"/>
                <a:gd name="T1" fmla="*/ 17 h 295"/>
                <a:gd name="T2" fmla="*/ 44 w 75"/>
                <a:gd name="T3" fmla="*/ 295 h 295"/>
                <a:gd name="T4" fmla="*/ 75 w 75"/>
                <a:gd name="T5" fmla="*/ 291 h 295"/>
                <a:gd name="T6" fmla="*/ 31 w 75"/>
                <a:gd name="T7" fmla="*/ 10 h 295"/>
                <a:gd name="T8" fmla="*/ 2 w 75"/>
                <a:gd name="T9" fmla="*/ 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95">
                  <a:moveTo>
                    <a:pt x="2" y="17"/>
                  </a:moveTo>
                  <a:cubicBezTo>
                    <a:pt x="4" y="34"/>
                    <a:pt x="42" y="281"/>
                    <a:pt x="44" y="295"/>
                  </a:cubicBezTo>
                  <a:cubicBezTo>
                    <a:pt x="56" y="292"/>
                    <a:pt x="70" y="292"/>
                    <a:pt x="75" y="291"/>
                  </a:cubicBezTo>
                  <a:cubicBezTo>
                    <a:pt x="72" y="273"/>
                    <a:pt x="32" y="18"/>
                    <a:pt x="31" y="10"/>
                  </a:cubicBezTo>
                  <a:cubicBezTo>
                    <a:pt x="30" y="0"/>
                    <a:pt x="0" y="5"/>
                    <a:pt x="2" y="17"/>
                  </a:cubicBezTo>
                  <a:close/>
                </a:path>
              </a:pathLst>
            </a:custGeom>
            <a:gradFill>
              <a:gsLst>
                <a:gs pos="70000">
                  <a:schemeClr val="accent6"/>
                </a:gs>
                <a:gs pos="46000">
                  <a:schemeClr val="accent6">
                    <a:lumMod val="40000"/>
                    <a:lumOff val="60000"/>
                  </a:schemeClr>
                </a:gs>
                <a:gs pos="38000">
                  <a:schemeClr val="accent6">
                    <a:lumMod val="50000"/>
                  </a:schemeClr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Freeform 56"/>
            <p:cNvSpPr>
              <a:spLocks/>
            </p:cNvSpPr>
            <p:nvPr/>
          </p:nvSpPr>
          <p:spPr bwMode="auto">
            <a:xfrm>
              <a:off x="2193" y="2029"/>
              <a:ext cx="228" cy="973"/>
            </a:xfrm>
            <a:custGeom>
              <a:avLst/>
              <a:gdLst>
                <a:gd name="T0" fmla="*/ 62 w 96"/>
                <a:gd name="T1" fmla="*/ 404 h 410"/>
                <a:gd name="T2" fmla="*/ 0 w 96"/>
                <a:gd name="T3" fmla="*/ 11 h 410"/>
                <a:gd name="T4" fmla="*/ 30 w 96"/>
                <a:gd name="T5" fmla="*/ 6 h 410"/>
                <a:gd name="T6" fmla="*/ 95 w 96"/>
                <a:gd name="T7" fmla="*/ 404 h 410"/>
                <a:gd name="T8" fmla="*/ 62 w 96"/>
                <a:gd name="T9" fmla="*/ 4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10">
                  <a:moveTo>
                    <a:pt x="62" y="404"/>
                  </a:moveTo>
                  <a:cubicBezTo>
                    <a:pt x="61" y="398"/>
                    <a:pt x="4" y="34"/>
                    <a:pt x="0" y="11"/>
                  </a:cubicBezTo>
                  <a:cubicBezTo>
                    <a:pt x="5" y="3"/>
                    <a:pt x="20" y="0"/>
                    <a:pt x="30" y="6"/>
                  </a:cubicBezTo>
                  <a:cubicBezTo>
                    <a:pt x="33" y="22"/>
                    <a:pt x="95" y="399"/>
                    <a:pt x="95" y="404"/>
                  </a:cubicBezTo>
                  <a:cubicBezTo>
                    <a:pt x="96" y="410"/>
                    <a:pt x="63" y="409"/>
                    <a:pt x="62" y="404"/>
                  </a:cubicBezTo>
                  <a:close/>
                </a:path>
              </a:pathLst>
            </a:custGeom>
            <a:gradFill>
              <a:gsLst>
                <a:gs pos="59000">
                  <a:schemeClr val="tx1">
                    <a:lumMod val="85000"/>
                    <a:lumOff val="15000"/>
                  </a:schemeClr>
                </a:gs>
                <a:gs pos="46000">
                  <a:schemeClr val="tx1">
                    <a:lumMod val="50000"/>
                    <a:lumOff val="50000"/>
                  </a:schemeClr>
                </a:gs>
                <a:gs pos="38000">
                  <a:schemeClr val="tx1"/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72" name="TextBox 24"/>
          <p:cNvSpPr txBox="1"/>
          <p:nvPr/>
        </p:nvSpPr>
        <p:spPr>
          <a:xfrm>
            <a:off x="531851" y="5030093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pPr defTabSz="457200"/>
            <a:r>
              <a:rPr lang="en-US" sz="3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 Black" panose="020B0A04020102020204" pitchFamily="34" charset="0"/>
              </a:rPr>
              <a:t>2003</a:t>
            </a:r>
            <a:endParaRPr lang="en-US" sz="3600" dirty="0">
              <a:solidFill>
                <a:srgbClr val="000000">
                  <a:lumMod val="50000"/>
                  <a:lumOff val="5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73" name="TextBox 80"/>
          <p:cNvSpPr txBox="1"/>
          <p:nvPr/>
        </p:nvSpPr>
        <p:spPr>
          <a:xfrm>
            <a:off x="246134" y="2862977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pPr defTabSz="457200"/>
            <a:r>
              <a:rPr lang="en-US" sz="3200" dirty="0" smtClean="0">
                <a:solidFill>
                  <a:prstClr val="white">
                    <a:lumMod val="50000"/>
                  </a:prstClr>
                </a:solidFill>
                <a:latin typeface="Arial Black" panose="020B0A04020102020204" pitchFamily="34" charset="0"/>
              </a:rPr>
              <a:t>2005</a:t>
            </a:r>
            <a:endParaRPr lang="en-US" sz="3200" dirty="0">
              <a:solidFill>
                <a:prstClr val="white">
                  <a:lumMod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74" name="TextBox 82"/>
          <p:cNvSpPr txBox="1"/>
          <p:nvPr/>
        </p:nvSpPr>
        <p:spPr>
          <a:xfrm>
            <a:off x="6935482" y="1762944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pPr defTabSz="457200"/>
            <a:r>
              <a:rPr lang="en-US" sz="2000" dirty="0" smtClean="0">
                <a:solidFill>
                  <a:prstClr val="white">
                    <a:lumMod val="65000"/>
                  </a:prstClr>
                </a:solidFill>
                <a:latin typeface="Arial Black" panose="020B0A04020102020204" pitchFamily="34" charset="0"/>
              </a:rPr>
              <a:t>2008</a:t>
            </a:r>
            <a:endParaRPr lang="en-US" sz="2000" dirty="0">
              <a:solidFill>
                <a:prstClr val="white">
                  <a:lumMod val="65000"/>
                </a:prst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75" name="TimeLine"/>
          <p:cNvGrpSpPr>
            <a:grpSpLocks noChangeAspect="1"/>
          </p:cNvGrpSpPr>
          <p:nvPr/>
        </p:nvGrpSpPr>
        <p:grpSpPr bwMode="auto">
          <a:xfrm>
            <a:off x="-2272919" y="1708703"/>
            <a:ext cx="11071263" cy="4288993"/>
            <a:chOff x="170" y="1490"/>
            <a:chExt cx="5555" cy="2152"/>
          </a:xfrm>
        </p:grpSpPr>
        <p:sp>
          <p:nvSpPr>
            <p:cNvPr id="76" name="AutoShape 3"/>
            <p:cNvSpPr>
              <a:spLocks noChangeAspect="1" noChangeArrowheads="1" noTextEdit="1"/>
            </p:cNvSpPr>
            <p:nvPr/>
          </p:nvSpPr>
          <p:spPr bwMode="auto">
            <a:xfrm>
              <a:off x="170" y="1490"/>
              <a:ext cx="5551" cy="2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Oval 6"/>
            <p:cNvSpPr>
              <a:spLocks noChangeArrowheads="1"/>
            </p:cNvSpPr>
            <p:nvPr/>
          </p:nvSpPr>
          <p:spPr bwMode="auto">
            <a:xfrm>
              <a:off x="2969" y="1600"/>
              <a:ext cx="161" cy="8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Freeform 7"/>
            <p:cNvSpPr>
              <a:spLocks/>
            </p:cNvSpPr>
            <p:nvPr/>
          </p:nvSpPr>
          <p:spPr bwMode="auto">
            <a:xfrm>
              <a:off x="3123" y="1523"/>
              <a:ext cx="996" cy="135"/>
            </a:xfrm>
            <a:custGeom>
              <a:avLst/>
              <a:gdLst>
                <a:gd name="T0" fmla="*/ 271 w 273"/>
                <a:gd name="T1" fmla="*/ 0 h 37"/>
                <a:gd name="T2" fmla="*/ 0 w 273"/>
                <a:gd name="T3" fmla="*/ 22 h 37"/>
                <a:gd name="T4" fmla="*/ 7 w 273"/>
                <a:gd name="T5" fmla="*/ 37 h 37"/>
                <a:gd name="T6" fmla="*/ 273 w 273"/>
                <a:gd name="T7" fmla="*/ 12 h 37"/>
                <a:gd name="T8" fmla="*/ 271 w 273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37">
                  <a:moveTo>
                    <a:pt x="271" y="0"/>
                  </a:moveTo>
                  <a:cubicBezTo>
                    <a:pt x="171" y="4"/>
                    <a:pt x="78" y="11"/>
                    <a:pt x="0" y="22"/>
                  </a:cubicBezTo>
                  <a:cubicBezTo>
                    <a:pt x="7" y="26"/>
                    <a:pt x="8" y="32"/>
                    <a:pt x="7" y="37"/>
                  </a:cubicBezTo>
                  <a:cubicBezTo>
                    <a:pt x="76" y="27"/>
                    <a:pt x="164" y="18"/>
                    <a:pt x="273" y="12"/>
                  </a:cubicBezTo>
                  <a:cubicBezTo>
                    <a:pt x="270" y="9"/>
                    <a:pt x="269" y="5"/>
                    <a:pt x="27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9" name="Oval 8"/>
            <p:cNvSpPr>
              <a:spLocks noChangeArrowheads="1"/>
            </p:cNvSpPr>
            <p:nvPr/>
          </p:nvSpPr>
          <p:spPr bwMode="auto">
            <a:xfrm>
              <a:off x="4126" y="1508"/>
              <a:ext cx="146" cy="7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4279" y="1508"/>
              <a:ext cx="650" cy="52"/>
            </a:xfrm>
            <a:custGeom>
              <a:avLst/>
              <a:gdLst>
                <a:gd name="T0" fmla="*/ 178 w 178"/>
                <a:gd name="T1" fmla="*/ 0 h 14"/>
                <a:gd name="T2" fmla="*/ 157 w 178"/>
                <a:gd name="T3" fmla="*/ 0 h 14"/>
                <a:gd name="T4" fmla="*/ 0 w 178"/>
                <a:gd name="T5" fmla="*/ 3 h 14"/>
                <a:gd name="T6" fmla="*/ 2 w 178"/>
                <a:gd name="T7" fmla="*/ 14 h 14"/>
                <a:gd name="T8" fmla="*/ 157 w 178"/>
                <a:gd name="T9" fmla="*/ 10 h 14"/>
                <a:gd name="T10" fmla="*/ 177 w 178"/>
                <a:gd name="T11" fmla="*/ 10 h 14"/>
                <a:gd name="T12" fmla="*/ 178 w 17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4">
                  <a:moveTo>
                    <a:pt x="178" y="0"/>
                  </a:moveTo>
                  <a:cubicBezTo>
                    <a:pt x="167" y="0"/>
                    <a:pt x="159" y="0"/>
                    <a:pt x="157" y="0"/>
                  </a:cubicBezTo>
                  <a:cubicBezTo>
                    <a:pt x="104" y="0"/>
                    <a:pt x="51" y="1"/>
                    <a:pt x="0" y="3"/>
                  </a:cubicBezTo>
                  <a:cubicBezTo>
                    <a:pt x="4" y="7"/>
                    <a:pt x="3" y="11"/>
                    <a:pt x="2" y="14"/>
                  </a:cubicBezTo>
                  <a:cubicBezTo>
                    <a:pt x="50" y="12"/>
                    <a:pt x="101" y="10"/>
                    <a:pt x="157" y="10"/>
                  </a:cubicBezTo>
                  <a:cubicBezTo>
                    <a:pt x="163" y="10"/>
                    <a:pt x="170" y="10"/>
                    <a:pt x="177" y="10"/>
                  </a:cubicBezTo>
                  <a:cubicBezTo>
                    <a:pt x="175" y="6"/>
                    <a:pt x="176" y="3"/>
                    <a:pt x="17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1" name="Freeform 10"/>
            <p:cNvSpPr>
              <a:spLocks/>
            </p:cNvSpPr>
            <p:nvPr/>
          </p:nvSpPr>
          <p:spPr bwMode="auto">
            <a:xfrm>
              <a:off x="5090" y="1508"/>
              <a:ext cx="635" cy="30"/>
            </a:xfrm>
            <a:custGeom>
              <a:avLst/>
              <a:gdLst>
                <a:gd name="T0" fmla="*/ 1 w 174"/>
                <a:gd name="T1" fmla="*/ 8 h 8"/>
                <a:gd name="T2" fmla="*/ 174 w 174"/>
                <a:gd name="T3" fmla="*/ 8 h 8"/>
                <a:gd name="T4" fmla="*/ 174 w 174"/>
                <a:gd name="T5" fmla="*/ 0 h 8"/>
                <a:gd name="T6" fmla="*/ 0 w 174"/>
                <a:gd name="T7" fmla="*/ 0 h 8"/>
                <a:gd name="T8" fmla="*/ 1 w 17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8">
                  <a:moveTo>
                    <a:pt x="1" y="8"/>
                  </a:moveTo>
                  <a:cubicBezTo>
                    <a:pt x="29" y="8"/>
                    <a:pt x="100" y="8"/>
                    <a:pt x="174" y="8"/>
                  </a:cubicBezTo>
                  <a:cubicBezTo>
                    <a:pt x="174" y="5"/>
                    <a:pt x="174" y="3"/>
                    <a:pt x="174" y="0"/>
                  </a:cubicBezTo>
                  <a:cubicBezTo>
                    <a:pt x="110" y="0"/>
                    <a:pt x="25" y="0"/>
                    <a:pt x="0" y="0"/>
                  </a:cubicBezTo>
                  <a:cubicBezTo>
                    <a:pt x="2" y="2"/>
                    <a:pt x="2" y="6"/>
                    <a:pt x="1" y="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2" name="Oval 11"/>
            <p:cNvSpPr>
              <a:spLocks noChangeArrowheads="1"/>
            </p:cNvSpPr>
            <p:nvPr/>
          </p:nvSpPr>
          <p:spPr bwMode="auto">
            <a:xfrm>
              <a:off x="4936" y="1490"/>
              <a:ext cx="146" cy="7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3" name="Freeform 12"/>
            <p:cNvSpPr>
              <a:spLocks/>
            </p:cNvSpPr>
            <p:nvPr/>
          </p:nvSpPr>
          <p:spPr bwMode="auto">
            <a:xfrm>
              <a:off x="2009" y="1629"/>
              <a:ext cx="964" cy="593"/>
            </a:xfrm>
            <a:custGeom>
              <a:avLst/>
              <a:gdLst>
                <a:gd name="T0" fmla="*/ 257 w 264"/>
                <a:gd name="T1" fmla="*/ 0 h 162"/>
                <a:gd name="T2" fmla="*/ 13 w 264"/>
                <a:gd name="T3" fmla="*/ 128 h 162"/>
                <a:gd name="T4" fmla="*/ 40 w 264"/>
                <a:gd name="T5" fmla="*/ 162 h 162"/>
                <a:gd name="T6" fmla="*/ 67 w 264"/>
                <a:gd name="T7" fmla="*/ 150 h 162"/>
                <a:gd name="T8" fmla="*/ 47 w 264"/>
                <a:gd name="T9" fmla="*/ 126 h 162"/>
                <a:gd name="T10" fmla="*/ 264 w 264"/>
                <a:gd name="T11" fmla="*/ 15 h 162"/>
                <a:gd name="T12" fmla="*/ 257 w 264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162">
                  <a:moveTo>
                    <a:pt x="257" y="0"/>
                  </a:moveTo>
                  <a:cubicBezTo>
                    <a:pt x="69" y="32"/>
                    <a:pt x="0" y="84"/>
                    <a:pt x="13" y="128"/>
                  </a:cubicBezTo>
                  <a:cubicBezTo>
                    <a:pt x="17" y="139"/>
                    <a:pt x="28" y="152"/>
                    <a:pt x="40" y="162"/>
                  </a:cubicBezTo>
                  <a:cubicBezTo>
                    <a:pt x="44" y="157"/>
                    <a:pt x="53" y="150"/>
                    <a:pt x="67" y="150"/>
                  </a:cubicBezTo>
                  <a:cubicBezTo>
                    <a:pt x="58" y="142"/>
                    <a:pt x="49" y="134"/>
                    <a:pt x="47" y="126"/>
                  </a:cubicBezTo>
                  <a:cubicBezTo>
                    <a:pt x="34" y="78"/>
                    <a:pt x="141" y="37"/>
                    <a:pt x="264" y="15"/>
                  </a:cubicBezTo>
                  <a:cubicBezTo>
                    <a:pt x="259" y="11"/>
                    <a:pt x="256" y="7"/>
                    <a:pt x="25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4" name="Oval 13"/>
            <p:cNvSpPr>
              <a:spLocks noChangeArrowheads="1"/>
            </p:cNvSpPr>
            <p:nvPr/>
          </p:nvSpPr>
          <p:spPr bwMode="auto">
            <a:xfrm>
              <a:off x="2174" y="2193"/>
              <a:ext cx="189" cy="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14"/>
            <p:cNvSpPr>
              <a:spLocks noChangeArrowheads="1"/>
            </p:cNvSpPr>
            <p:nvPr/>
          </p:nvSpPr>
          <p:spPr bwMode="auto">
            <a:xfrm>
              <a:off x="2276" y="3217"/>
              <a:ext cx="387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6" name="Freeform 15"/>
            <p:cNvSpPr>
              <a:spLocks/>
            </p:cNvSpPr>
            <p:nvPr/>
          </p:nvSpPr>
          <p:spPr bwMode="auto">
            <a:xfrm>
              <a:off x="2323" y="32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7" name="Freeform 16"/>
            <p:cNvSpPr>
              <a:spLocks/>
            </p:cNvSpPr>
            <p:nvPr/>
          </p:nvSpPr>
          <p:spPr bwMode="auto">
            <a:xfrm>
              <a:off x="2290" y="2255"/>
              <a:ext cx="1073" cy="1105"/>
            </a:xfrm>
            <a:custGeom>
              <a:avLst/>
              <a:gdLst>
                <a:gd name="T0" fmla="*/ 290 w 294"/>
                <a:gd name="T1" fmla="*/ 158 h 302"/>
                <a:gd name="T2" fmla="*/ 26 w 294"/>
                <a:gd name="T3" fmla="*/ 0 h 302"/>
                <a:gd name="T4" fmla="*/ 0 w 294"/>
                <a:gd name="T5" fmla="*/ 14 h 302"/>
                <a:gd name="T6" fmla="*/ 214 w 294"/>
                <a:gd name="T7" fmla="*/ 151 h 302"/>
                <a:gd name="T8" fmla="*/ 72 w 294"/>
                <a:gd name="T9" fmla="*/ 257 h 302"/>
                <a:gd name="T10" fmla="*/ 111 w 294"/>
                <a:gd name="T11" fmla="*/ 302 h 302"/>
                <a:gd name="T12" fmla="*/ 290 w 294"/>
                <a:gd name="T13" fmla="*/ 15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302">
                  <a:moveTo>
                    <a:pt x="290" y="158"/>
                  </a:moveTo>
                  <a:cubicBezTo>
                    <a:pt x="286" y="82"/>
                    <a:pt x="117" y="44"/>
                    <a:pt x="26" y="0"/>
                  </a:cubicBezTo>
                  <a:cubicBezTo>
                    <a:pt x="25" y="7"/>
                    <a:pt x="18" y="14"/>
                    <a:pt x="0" y="14"/>
                  </a:cubicBezTo>
                  <a:cubicBezTo>
                    <a:pt x="81" y="57"/>
                    <a:pt x="209" y="94"/>
                    <a:pt x="214" y="151"/>
                  </a:cubicBezTo>
                  <a:cubicBezTo>
                    <a:pt x="217" y="200"/>
                    <a:pt x="158" y="234"/>
                    <a:pt x="72" y="257"/>
                  </a:cubicBezTo>
                  <a:cubicBezTo>
                    <a:pt x="109" y="262"/>
                    <a:pt x="117" y="280"/>
                    <a:pt x="111" y="302"/>
                  </a:cubicBezTo>
                  <a:cubicBezTo>
                    <a:pt x="216" y="270"/>
                    <a:pt x="294" y="224"/>
                    <a:pt x="290" y="1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8" name="Freeform 17"/>
            <p:cNvSpPr>
              <a:spLocks/>
            </p:cNvSpPr>
            <p:nvPr/>
          </p:nvSpPr>
          <p:spPr bwMode="auto">
            <a:xfrm>
              <a:off x="2323" y="3217"/>
              <a:ext cx="150" cy="33"/>
            </a:xfrm>
            <a:custGeom>
              <a:avLst/>
              <a:gdLst>
                <a:gd name="T0" fmla="*/ 40 w 41"/>
                <a:gd name="T1" fmla="*/ 0 h 9"/>
                <a:gd name="T2" fmla="*/ 0 w 41"/>
                <a:gd name="T3" fmla="*/ 9 h 9"/>
                <a:gd name="T4" fmla="*/ 41 w 41"/>
                <a:gd name="T5" fmla="*/ 0 h 9"/>
                <a:gd name="T6" fmla="*/ 40 w 4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9">
                  <a:moveTo>
                    <a:pt x="40" y="0"/>
                  </a:moveTo>
                  <a:cubicBezTo>
                    <a:pt x="24" y="0"/>
                    <a:pt x="10" y="3"/>
                    <a:pt x="0" y="9"/>
                  </a:cubicBezTo>
                  <a:cubicBezTo>
                    <a:pt x="14" y="6"/>
                    <a:pt x="28" y="3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89" name="TextBox 79"/>
          <p:cNvSpPr txBox="1"/>
          <p:nvPr/>
        </p:nvSpPr>
        <p:spPr>
          <a:xfrm>
            <a:off x="611222" y="5545279"/>
            <a:ext cx="4108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>
              <a:buFontTx/>
              <a:buChar char="-"/>
            </a:pPr>
            <a:r>
              <a:rPr lang="en-US" sz="1400" b="1" dirty="0" smtClean="0">
                <a:solidFill>
                  <a:srgbClr val="000000"/>
                </a:solidFill>
              </a:rPr>
              <a:t>37 </a:t>
            </a:r>
            <a:r>
              <a:rPr lang="en-US" sz="1400" b="1" dirty="0" err="1" smtClean="0">
                <a:solidFill>
                  <a:srgbClr val="000000"/>
                </a:solidFill>
              </a:rPr>
              <a:t>membres</a:t>
            </a:r>
            <a:endParaRPr lang="en-US" sz="1400" b="1" dirty="0" smtClean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r>
              <a:rPr lang="en-US" sz="1400" b="1" dirty="0" smtClean="0">
                <a:solidFill>
                  <a:srgbClr val="000000"/>
                </a:solidFill>
              </a:rPr>
              <a:t>1</a:t>
            </a:r>
            <a:r>
              <a:rPr lang="en-US" sz="1400" b="1" baseline="30000" dirty="0" smtClean="0">
                <a:solidFill>
                  <a:srgbClr val="000000"/>
                </a:solidFill>
              </a:rPr>
              <a:t>ère </a:t>
            </a:r>
            <a:r>
              <a:rPr lang="en-US" sz="1400" b="1" dirty="0" err="1" smtClean="0">
                <a:solidFill>
                  <a:srgbClr val="000000"/>
                </a:solidFill>
              </a:rPr>
              <a:t>Conférence</a:t>
            </a:r>
            <a:r>
              <a:rPr lang="en-US" sz="1400" b="1" dirty="0" smtClean="0">
                <a:solidFill>
                  <a:srgbClr val="000000"/>
                </a:solidFill>
              </a:rPr>
              <a:t> BA World, Toronto, Canada </a:t>
            </a:r>
            <a:endParaRPr lang="en-US" sz="1000" b="1" dirty="0">
              <a:solidFill>
                <a:srgbClr val="000000"/>
              </a:solidFill>
            </a:endParaRPr>
          </a:p>
        </p:txBody>
      </p:sp>
      <p:grpSp>
        <p:nvGrpSpPr>
          <p:cNvPr id="90" name="Blue Flag"/>
          <p:cNvGrpSpPr>
            <a:grpSpLocks noChangeAspect="1"/>
          </p:cNvGrpSpPr>
          <p:nvPr/>
        </p:nvGrpSpPr>
        <p:grpSpPr bwMode="auto">
          <a:xfrm>
            <a:off x="1527254" y="1573696"/>
            <a:ext cx="1497543" cy="1635234"/>
            <a:chOff x="2088" y="1280"/>
            <a:chExt cx="1577" cy="1722"/>
          </a:xfrm>
        </p:grpSpPr>
        <p:sp>
          <p:nvSpPr>
            <p:cNvPr id="91" name="Freeform 63"/>
            <p:cNvSpPr>
              <a:spLocks/>
            </p:cNvSpPr>
            <p:nvPr/>
          </p:nvSpPr>
          <p:spPr bwMode="auto">
            <a:xfrm>
              <a:off x="2167" y="1321"/>
              <a:ext cx="1498" cy="1040"/>
            </a:xfrm>
            <a:custGeom>
              <a:avLst/>
              <a:gdLst>
                <a:gd name="T0" fmla="*/ 0 w 631"/>
                <a:gd name="T1" fmla="*/ 43 h 438"/>
                <a:gd name="T2" fmla="*/ 183 w 631"/>
                <a:gd name="T3" fmla="*/ 33 h 438"/>
                <a:gd name="T4" fmla="*/ 490 w 631"/>
                <a:gd name="T5" fmla="*/ 230 h 438"/>
                <a:gd name="T6" fmla="*/ 606 w 631"/>
                <a:gd name="T7" fmla="*/ 222 h 438"/>
                <a:gd name="T8" fmla="*/ 631 w 631"/>
                <a:gd name="T9" fmla="*/ 393 h 438"/>
                <a:gd name="T10" fmla="*/ 458 w 631"/>
                <a:gd name="T11" fmla="*/ 428 h 438"/>
                <a:gd name="T12" fmla="*/ 191 w 631"/>
                <a:gd name="T13" fmla="*/ 298 h 438"/>
                <a:gd name="T14" fmla="*/ 43 w 631"/>
                <a:gd name="T15" fmla="*/ 329 h 438"/>
                <a:gd name="T16" fmla="*/ 0 w 631"/>
                <a:gd name="T17" fmla="*/ 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1" h="438">
                  <a:moveTo>
                    <a:pt x="0" y="43"/>
                  </a:moveTo>
                  <a:cubicBezTo>
                    <a:pt x="20" y="30"/>
                    <a:pt x="82" y="0"/>
                    <a:pt x="183" y="33"/>
                  </a:cubicBezTo>
                  <a:cubicBezTo>
                    <a:pt x="307" y="74"/>
                    <a:pt x="394" y="216"/>
                    <a:pt x="490" y="230"/>
                  </a:cubicBezTo>
                  <a:cubicBezTo>
                    <a:pt x="578" y="244"/>
                    <a:pt x="595" y="227"/>
                    <a:pt x="606" y="222"/>
                  </a:cubicBezTo>
                  <a:cubicBezTo>
                    <a:pt x="609" y="236"/>
                    <a:pt x="630" y="381"/>
                    <a:pt x="631" y="393"/>
                  </a:cubicBezTo>
                  <a:cubicBezTo>
                    <a:pt x="584" y="422"/>
                    <a:pt x="510" y="438"/>
                    <a:pt x="458" y="428"/>
                  </a:cubicBezTo>
                  <a:cubicBezTo>
                    <a:pt x="377" y="411"/>
                    <a:pt x="325" y="301"/>
                    <a:pt x="191" y="298"/>
                  </a:cubicBezTo>
                  <a:cubicBezTo>
                    <a:pt x="102" y="296"/>
                    <a:pt x="52" y="323"/>
                    <a:pt x="43" y="329"/>
                  </a:cubicBezTo>
                  <a:cubicBezTo>
                    <a:pt x="38" y="300"/>
                    <a:pt x="0" y="43"/>
                    <a:pt x="0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Freeform 64"/>
            <p:cNvSpPr>
              <a:spLocks/>
            </p:cNvSpPr>
            <p:nvPr/>
          </p:nvSpPr>
          <p:spPr bwMode="auto">
            <a:xfrm>
              <a:off x="2159" y="1280"/>
              <a:ext cx="1475" cy="1025"/>
            </a:xfrm>
            <a:custGeom>
              <a:avLst/>
              <a:gdLst>
                <a:gd name="T0" fmla="*/ 0 w 621"/>
                <a:gd name="T1" fmla="*/ 42 h 432"/>
                <a:gd name="T2" fmla="*/ 183 w 621"/>
                <a:gd name="T3" fmla="*/ 33 h 432"/>
                <a:gd name="T4" fmla="*/ 490 w 621"/>
                <a:gd name="T5" fmla="*/ 230 h 432"/>
                <a:gd name="T6" fmla="*/ 597 w 621"/>
                <a:gd name="T7" fmla="*/ 225 h 432"/>
                <a:gd name="T8" fmla="*/ 621 w 621"/>
                <a:gd name="T9" fmla="*/ 391 h 432"/>
                <a:gd name="T10" fmla="*/ 466 w 621"/>
                <a:gd name="T11" fmla="*/ 422 h 432"/>
                <a:gd name="T12" fmla="*/ 198 w 621"/>
                <a:gd name="T13" fmla="*/ 293 h 432"/>
                <a:gd name="T14" fmla="*/ 43 w 621"/>
                <a:gd name="T15" fmla="*/ 323 h 432"/>
                <a:gd name="T16" fmla="*/ 0 w 621"/>
                <a:gd name="T17" fmla="*/ 4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1" h="432">
                  <a:moveTo>
                    <a:pt x="0" y="42"/>
                  </a:moveTo>
                  <a:cubicBezTo>
                    <a:pt x="20" y="29"/>
                    <a:pt x="83" y="0"/>
                    <a:pt x="183" y="33"/>
                  </a:cubicBezTo>
                  <a:cubicBezTo>
                    <a:pt x="307" y="74"/>
                    <a:pt x="395" y="215"/>
                    <a:pt x="490" y="230"/>
                  </a:cubicBezTo>
                  <a:cubicBezTo>
                    <a:pt x="579" y="243"/>
                    <a:pt x="586" y="230"/>
                    <a:pt x="597" y="225"/>
                  </a:cubicBezTo>
                  <a:cubicBezTo>
                    <a:pt x="600" y="239"/>
                    <a:pt x="620" y="380"/>
                    <a:pt x="621" y="391"/>
                  </a:cubicBezTo>
                  <a:cubicBezTo>
                    <a:pt x="578" y="417"/>
                    <a:pt x="514" y="432"/>
                    <a:pt x="466" y="422"/>
                  </a:cubicBezTo>
                  <a:cubicBezTo>
                    <a:pt x="385" y="406"/>
                    <a:pt x="334" y="295"/>
                    <a:pt x="198" y="293"/>
                  </a:cubicBezTo>
                  <a:cubicBezTo>
                    <a:pt x="99" y="290"/>
                    <a:pt x="53" y="317"/>
                    <a:pt x="43" y="323"/>
                  </a:cubicBezTo>
                  <a:cubicBezTo>
                    <a:pt x="39" y="294"/>
                    <a:pt x="0" y="42"/>
                    <a:pt x="0" y="42"/>
                  </a:cubicBezTo>
                  <a:close/>
                </a:path>
              </a:pathLst>
            </a:custGeom>
            <a:gradFill>
              <a:gsLst>
                <a:gs pos="91000">
                  <a:schemeClr val="accent2"/>
                </a:gs>
                <a:gs pos="65000">
                  <a:schemeClr val="accent2">
                    <a:lumMod val="75000"/>
                  </a:schemeClr>
                </a:gs>
                <a:gs pos="51000">
                  <a:schemeClr val="accent2"/>
                </a:gs>
                <a:gs pos="42000">
                  <a:schemeClr val="accent2">
                    <a:lumMod val="60000"/>
                    <a:lumOff val="40000"/>
                  </a:schemeClr>
                </a:gs>
                <a:gs pos="20000">
                  <a:schemeClr val="accent2">
                    <a:lumMod val="40000"/>
                    <a:lumOff val="60000"/>
                  </a:schemeClr>
                </a:gs>
                <a:gs pos="17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1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" name="Freeform 65"/>
            <p:cNvSpPr>
              <a:spLocks/>
            </p:cNvSpPr>
            <p:nvPr/>
          </p:nvSpPr>
          <p:spPr bwMode="auto">
            <a:xfrm>
              <a:off x="2088" y="1355"/>
              <a:ext cx="178" cy="700"/>
            </a:xfrm>
            <a:custGeom>
              <a:avLst/>
              <a:gdLst>
                <a:gd name="T0" fmla="*/ 2 w 75"/>
                <a:gd name="T1" fmla="*/ 17 h 295"/>
                <a:gd name="T2" fmla="*/ 44 w 75"/>
                <a:gd name="T3" fmla="*/ 295 h 295"/>
                <a:gd name="T4" fmla="*/ 75 w 75"/>
                <a:gd name="T5" fmla="*/ 291 h 295"/>
                <a:gd name="T6" fmla="*/ 31 w 75"/>
                <a:gd name="T7" fmla="*/ 10 h 295"/>
                <a:gd name="T8" fmla="*/ 2 w 75"/>
                <a:gd name="T9" fmla="*/ 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95">
                  <a:moveTo>
                    <a:pt x="2" y="17"/>
                  </a:moveTo>
                  <a:cubicBezTo>
                    <a:pt x="4" y="34"/>
                    <a:pt x="42" y="281"/>
                    <a:pt x="44" y="295"/>
                  </a:cubicBezTo>
                  <a:cubicBezTo>
                    <a:pt x="56" y="292"/>
                    <a:pt x="70" y="292"/>
                    <a:pt x="75" y="291"/>
                  </a:cubicBezTo>
                  <a:cubicBezTo>
                    <a:pt x="72" y="273"/>
                    <a:pt x="32" y="18"/>
                    <a:pt x="31" y="10"/>
                  </a:cubicBezTo>
                  <a:cubicBezTo>
                    <a:pt x="30" y="0"/>
                    <a:pt x="0" y="5"/>
                    <a:pt x="2" y="17"/>
                  </a:cubicBezTo>
                  <a:close/>
                </a:path>
              </a:pathLst>
            </a:custGeom>
            <a:gradFill>
              <a:gsLst>
                <a:gs pos="70000">
                  <a:schemeClr val="accent2"/>
                </a:gs>
                <a:gs pos="46000">
                  <a:schemeClr val="accent2">
                    <a:lumMod val="40000"/>
                    <a:lumOff val="60000"/>
                  </a:schemeClr>
                </a:gs>
                <a:gs pos="38000">
                  <a:schemeClr val="accent2">
                    <a:lumMod val="75000"/>
                  </a:schemeClr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4" name="Freeform 66"/>
            <p:cNvSpPr>
              <a:spLocks/>
            </p:cNvSpPr>
            <p:nvPr/>
          </p:nvSpPr>
          <p:spPr bwMode="auto">
            <a:xfrm>
              <a:off x="2193" y="2029"/>
              <a:ext cx="228" cy="973"/>
            </a:xfrm>
            <a:custGeom>
              <a:avLst/>
              <a:gdLst>
                <a:gd name="T0" fmla="*/ 62 w 96"/>
                <a:gd name="T1" fmla="*/ 404 h 410"/>
                <a:gd name="T2" fmla="*/ 0 w 96"/>
                <a:gd name="T3" fmla="*/ 11 h 410"/>
                <a:gd name="T4" fmla="*/ 30 w 96"/>
                <a:gd name="T5" fmla="*/ 6 h 410"/>
                <a:gd name="T6" fmla="*/ 95 w 96"/>
                <a:gd name="T7" fmla="*/ 404 h 410"/>
                <a:gd name="T8" fmla="*/ 62 w 96"/>
                <a:gd name="T9" fmla="*/ 4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10">
                  <a:moveTo>
                    <a:pt x="62" y="404"/>
                  </a:moveTo>
                  <a:cubicBezTo>
                    <a:pt x="61" y="398"/>
                    <a:pt x="4" y="34"/>
                    <a:pt x="0" y="11"/>
                  </a:cubicBezTo>
                  <a:cubicBezTo>
                    <a:pt x="5" y="3"/>
                    <a:pt x="20" y="0"/>
                    <a:pt x="30" y="6"/>
                  </a:cubicBezTo>
                  <a:cubicBezTo>
                    <a:pt x="33" y="22"/>
                    <a:pt x="95" y="399"/>
                    <a:pt x="95" y="404"/>
                  </a:cubicBezTo>
                  <a:cubicBezTo>
                    <a:pt x="96" y="410"/>
                    <a:pt x="63" y="409"/>
                    <a:pt x="62" y="404"/>
                  </a:cubicBezTo>
                  <a:close/>
                </a:path>
              </a:pathLst>
            </a:custGeom>
            <a:gradFill>
              <a:gsLst>
                <a:gs pos="59000">
                  <a:schemeClr val="tx1">
                    <a:lumMod val="85000"/>
                    <a:lumOff val="15000"/>
                  </a:schemeClr>
                </a:gs>
                <a:gs pos="46000">
                  <a:schemeClr val="tx1">
                    <a:lumMod val="50000"/>
                    <a:lumOff val="50000"/>
                  </a:schemeClr>
                </a:gs>
                <a:gs pos="38000">
                  <a:schemeClr val="tx1"/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95" name="Green Flag"/>
          <p:cNvGrpSpPr>
            <a:grpSpLocks noChangeAspect="1"/>
          </p:cNvGrpSpPr>
          <p:nvPr/>
        </p:nvGrpSpPr>
        <p:grpSpPr bwMode="auto">
          <a:xfrm>
            <a:off x="2044305" y="3921322"/>
            <a:ext cx="1279713" cy="1397378"/>
            <a:chOff x="2088" y="1280"/>
            <a:chExt cx="1577" cy="1722"/>
          </a:xfrm>
        </p:grpSpPr>
        <p:sp>
          <p:nvSpPr>
            <p:cNvPr id="96" name="Freeform 58"/>
            <p:cNvSpPr>
              <a:spLocks/>
            </p:cNvSpPr>
            <p:nvPr/>
          </p:nvSpPr>
          <p:spPr bwMode="auto">
            <a:xfrm>
              <a:off x="2167" y="1321"/>
              <a:ext cx="1498" cy="1040"/>
            </a:xfrm>
            <a:custGeom>
              <a:avLst/>
              <a:gdLst>
                <a:gd name="T0" fmla="*/ 0 w 631"/>
                <a:gd name="T1" fmla="*/ 43 h 438"/>
                <a:gd name="T2" fmla="*/ 183 w 631"/>
                <a:gd name="T3" fmla="*/ 33 h 438"/>
                <a:gd name="T4" fmla="*/ 490 w 631"/>
                <a:gd name="T5" fmla="*/ 230 h 438"/>
                <a:gd name="T6" fmla="*/ 606 w 631"/>
                <a:gd name="T7" fmla="*/ 222 h 438"/>
                <a:gd name="T8" fmla="*/ 631 w 631"/>
                <a:gd name="T9" fmla="*/ 393 h 438"/>
                <a:gd name="T10" fmla="*/ 458 w 631"/>
                <a:gd name="T11" fmla="*/ 428 h 438"/>
                <a:gd name="T12" fmla="*/ 191 w 631"/>
                <a:gd name="T13" fmla="*/ 298 h 438"/>
                <a:gd name="T14" fmla="*/ 43 w 631"/>
                <a:gd name="T15" fmla="*/ 329 h 438"/>
                <a:gd name="T16" fmla="*/ 0 w 631"/>
                <a:gd name="T17" fmla="*/ 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1" h="438">
                  <a:moveTo>
                    <a:pt x="0" y="43"/>
                  </a:moveTo>
                  <a:cubicBezTo>
                    <a:pt x="20" y="30"/>
                    <a:pt x="82" y="0"/>
                    <a:pt x="183" y="33"/>
                  </a:cubicBezTo>
                  <a:cubicBezTo>
                    <a:pt x="307" y="74"/>
                    <a:pt x="394" y="216"/>
                    <a:pt x="490" y="230"/>
                  </a:cubicBezTo>
                  <a:cubicBezTo>
                    <a:pt x="578" y="244"/>
                    <a:pt x="595" y="227"/>
                    <a:pt x="606" y="222"/>
                  </a:cubicBezTo>
                  <a:cubicBezTo>
                    <a:pt x="609" y="236"/>
                    <a:pt x="630" y="381"/>
                    <a:pt x="631" y="393"/>
                  </a:cubicBezTo>
                  <a:cubicBezTo>
                    <a:pt x="584" y="422"/>
                    <a:pt x="510" y="438"/>
                    <a:pt x="458" y="428"/>
                  </a:cubicBezTo>
                  <a:cubicBezTo>
                    <a:pt x="377" y="411"/>
                    <a:pt x="325" y="301"/>
                    <a:pt x="191" y="298"/>
                  </a:cubicBezTo>
                  <a:cubicBezTo>
                    <a:pt x="102" y="296"/>
                    <a:pt x="52" y="323"/>
                    <a:pt x="43" y="329"/>
                  </a:cubicBezTo>
                  <a:cubicBezTo>
                    <a:pt x="38" y="300"/>
                    <a:pt x="0" y="43"/>
                    <a:pt x="0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7" name="Freeform 59"/>
            <p:cNvSpPr>
              <a:spLocks/>
            </p:cNvSpPr>
            <p:nvPr/>
          </p:nvSpPr>
          <p:spPr bwMode="auto">
            <a:xfrm>
              <a:off x="2159" y="1280"/>
              <a:ext cx="1475" cy="1025"/>
            </a:xfrm>
            <a:custGeom>
              <a:avLst/>
              <a:gdLst>
                <a:gd name="T0" fmla="*/ 0 w 621"/>
                <a:gd name="T1" fmla="*/ 42 h 432"/>
                <a:gd name="T2" fmla="*/ 183 w 621"/>
                <a:gd name="T3" fmla="*/ 33 h 432"/>
                <a:gd name="T4" fmla="*/ 490 w 621"/>
                <a:gd name="T5" fmla="*/ 230 h 432"/>
                <a:gd name="T6" fmla="*/ 597 w 621"/>
                <a:gd name="T7" fmla="*/ 225 h 432"/>
                <a:gd name="T8" fmla="*/ 621 w 621"/>
                <a:gd name="T9" fmla="*/ 391 h 432"/>
                <a:gd name="T10" fmla="*/ 466 w 621"/>
                <a:gd name="T11" fmla="*/ 422 h 432"/>
                <a:gd name="T12" fmla="*/ 198 w 621"/>
                <a:gd name="T13" fmla="*/ 293 h 432"/>
                <a:gd name="T14" fmla="*/ 43 w 621"/>
                <a:gd name="T15" fmla="*/ 323 h 432"/>
                <a:gd name="T16" fmla="*/ 0 w 621"/>
                <a:gd name="T17" fmla="*/ 4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1" h="432">
                  <a:moveTo>
                    <a:pt x="0" y="42"/>
                  </a:moveTo>
                  <a:cubicBezTo>
                    <a:pt x="20" y="29"/>
                    <a:pt x="83" y="0"/>
                    <a:pt x="183" y="33"/>
                  </a:cubicBezTo>
                  <a:cubicBezTo>
                    <a:pt x="307" y="74"/>
                    <a:pt x="395" y="215"/>
                    <a:pt x="490" y="230"/>
                  </a:cubicBezTo>
                  <a:cubicBezTo>
                    <a:pt x="579" y="243"/>
                    <a:pt x="586" y="230"/>
                    <a:pt x="597" y="225"/>
                  </a:cubicBezTo>
                  <a:cubicBezTo>
                    <a:pt x="600" y="239"/>
                    <a:pt x="620" y="380"/>
                    <a:pt x="621" y="391"/>
                  </a:cubicBezTo>
                  <a:cubicBezTo>
                    <a:pt x="578" y="417"/>
                    <a:pt x="514" y="432"/>
                    <a:pt x="466" y="422"/>
                  </a:cubicBezTo>
                  <a:cubicBezTo>
                    <a:pt x="385" y="406"/>
                    <a:pt x="334" y="295"/>
                    <a:pt x="198" y="293"/>
                  </a:cubicBezTo>
                  <a:cubicBezTo>
                    <a:pt x="99" y="290"/>
                    <a:pt x="53" y="317"/>
                    <a:pt x="43" y="323"/>
                  </a:cubicBezTo>
                  <a:cubicBezTo>
                    <a:pt x="39" y="294"/>
                    <a:pt x="0" y="42"/>
                    <a:pt x="0" y="42"/>
                  </a:cubicBezTo>
                  <a:close/>
                </a:path>
              </a:pathLst>
            </a:custGeom>
            <a:gradFill>
              <a:gsLst>
                <a:gs pos="91000">
                  <a:schemeClr val="accent3"/>
                </a:gs>
                <a:gs pos="65000">
                  <a:schemeClr val="accent3">
                    <a:lumMod val="75000"/>
                  </a:schemeClr>
                </a:gs>
                <a:gs pos="51000">
                  <a:schemeClr val="accent3"/>
                </a:gs>
                <a:gs pos="42000">
                  <a:schemeClr val="accent3">
                    <a:lumMod val="60000"/>
                    <a:lumOff val="40000"/>
                  </a:schemeClr>
                </a:gs>
                <a:gs pos="20000">
                  <a:schemeClr val="accent3">
                    <a:lumMod val="40000"/>
                    <a:lumOff val="60000"/>
                  </a:schemeClr>
                </a:gs>
                <a:gs pos="17000">
                  <a:schemeClr val="accent3">
                    <a:lumMod val="75000"/>
                  </a:schemeClr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1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" name="Freeform 60"/>
            <p:cNvSpPr>
              <a:spLocks/>
            </p:cNvSpPr>
            <p:nvPr/>
          </p:nvSpPr>
          <p:spPr bwMode="auto">
            <a:xfrm>
              <a:off x="2088" y="1355"/>
              <a:ext cx="178" cy="700"/>
            </a:xfrm>
            <a:custGeom>
              <a:avLst/>
              <a:gdLst>
                <a:gd name="T0" fmla="*/ 2 w 75"/>
                <a:gd name="T1" fmla="*/ 17 h 295"/>
                <a:gd name="T2" fmla="*/ 44 w 75"/>
                <a:gd name="T3" fmla="*/ 295 h 295"/>
                <a:gd name="T4" fmla="*/ 75 w 75"/>
                <a:gd name="T5" fmla="*/ 291 h 295"/>
                <a:gd name="T6" fmla="*/ 31 w 75"/>
                <a:gd name="T7" fmla="*/ 10 h 295"/>
                <a:gd name="T8" fmla="*/ 2 w 75"/>
                <a:gd name="T9" fmla="*/ 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95">
                  <a:moveTo>
                    <a:pt x="2" y="17"/>
                  </a:moveTo>
                  <a:cubicBezTo>
                    <a:pt x="4" y="34"/>
                    <a:pt x="42" y="281"/>
                    <a:pt x="44" y="295"/>
                  </a:cubicBezTo>
                  <a:cubicBezTo>
                    <a:pt x="56" y="292"/>
                    <a:pt x="70" y="292"/>
                    <a:pt x="75" y="291"/>
                  </a:cubicBezTo>
                  <a:cubicBezTo>
                    <a:pt x="72" y="273"/>
                    <a:pt x="32" y="18"/>
                    <a:pt x="31" y="10"/>
                  </a:cubicBezTo>
                  <a:cubicBezTo>
                    <a:pt x="30" y="0"/>
                    <a:pt x="0" y="5"/>
                    <a:pt x="2" y="17"/>
                  </a:cubicBezTo>
                  <a:close/>
                </a:path>
              </a:pathLst>
            </a:custGeom>
            <a:gradFill>
              <a:gsLst>
                <a:gs pos="70000">
                  <a:schemeClr val="accent3"/>
                </a:gs>
                <a:gs pos="46000">
                  <a:schemeClr val="accent3">
                    <a:lumMod val="40000"/>
                    <a:lumOff val="60000"/>
                  </a:schemeClr>
                </a:gs>
                <a:gs pos="38000">
                  <a:schemeClr val="accent3">
                    <a:lumMod val="50000"/>
                  </a:schemeClr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9" name="Freeform 61"/>
            <p:cNvSpPr>
              <a:spLocks/>
            </p:cNvSpPr>
            <p:nvPr/>
          </p:nvSpPr>
          <p:spPr bwMode="auto">
            <a:xfrm>
              <a:off x="2193" y="2029"/>
              <a:ext cx="228" cy="973"/>
            </a:xfrm>
            <a:custGeom>
              <a:avLst/>
              <a:gdLst>
                <a:gd name="T0" fmla="*/ 62 w 96"/>
                <a:gd name="T1" fmla="*/ 404 h 410"/>
                <a:gd name="T2" fmla="*/ 0 w 96"/>
                <a:gd name="T3" fmla="*/ 11 h 410"/>
                <a:gd name="T4" fmla="*/ 30 w 96"/>
                <a:gd name="T5" fmla="*/ 6 h 410"/>
                <a:gd name="T6" fmla="*/ 95 w 96"/>
                <a:gd name="T7" fmla="*/ 404 h 410"/>
                <a:gd name="T8" fmla="*/ 62 w 96"/>
                <a:gd name="T9" fmla="*/ 4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10">
                  <a:moveTo>
                    <a:pt x="62" y="404"/>
                  </a:moveTo>
                  <a:cubicBezTo>
                    <a:pt x="61" y="398"/>
                    <a:pt x="4" y="34"/>
                    <a:pt x="0" y="11"/>
                  </a:cubicBezTo>
                  <a:cubicBezTo>
                    <a:pt x="5" y="3"/>
                    <a:pt x="20" y="0"/>
                    <a:pt x="30" y="6"/>
                  </a:cubicBezTo>
                  <a:cubicBezTo>
                    <a:pt x="33" y="22"/>
                    <a:pt x="95" y="399"/>
                    <a:pt x="95" y="404"/>
                  </a:cubicBezTo>
                  <a:cubicBezTo>
                    <a:pt x="96" y="410"/>
                    <a:pt x="63" y="409"/>
                    <a:pt x="62" y="404"/>
                  </a:cubicBezTo>
                  <a:close/>
                </a:path>
              </a:pathLst>
            </a:custGeom>
            <a:gradFill>
              <a:gsLst>
                <a:gs pos="59000">
                  <a:schemeClr val="tx1">
                    <a:lumMod val="85000"/>
                    <a:lumOff val="15000"/>
                  </a:schemeClr>
                </a:gs>
                <a:gs pos="46000">
                  <a:schemeClr val="tx1">
                    <a:lumMod val="50000"/>
                    <a:lumOff val="50000"/>
                  </a:schemeClr>
                </a:gs>
                <a:gs pos="38000">
                  <a:schemeClr val="tx1"/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0" name="TextBox 79"/>
          <p:cNvSpPr txBox="1"/>
          <p:nvPr/>
        </p:nvSpPr>
        <p:spPr>
          <a:xfrm>
            <a:off x="93979" y="3289132"/>
            <a:ext cx="28665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>
              <a:buFontTx/>
              <a:buChar char="-"/>
            </a:pPr>
            <a:r>
              <a:rPr lang="en-US" sz="1400" b="1" dirty="0" smtClean="0">
                <a:solidFill>
                  <a:srgbClr val="000000"/>
                </a:solidFill>
              </a:rPr>
              <a:t>181 </a:t>
            </a:r>
            <a:r>
              <a:rPr lang="en-US" sz="1400" b="1" dirty="0" err="1" smtClean="0">
                <a:solidFill>
                  <a:srgbClr val="000000"/>
                </a:solidFill>
              </a:rPr>
              <a:t>membres</a:t>
            </a:r>
            <a:endParaRPr lang="en-US" sz="1400" b="1" dirty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r>
              <a:rPr lang="en-US" sz="1400" b="1" dirty="0" err="1" smtClean="0">
                <a:solidFill>
                  <a:srgbClr val="000000"/>
                </a:solidFill>
              </a:rPr>
              <a:t>Impliquer</a:t>
            </a:r>
            <a:r>
              <a:rPr lang="en-US" sz="1400" b="1" dirty="0" smtClean="0">
                <a:solidFill>
                  <a:srgbClr val="000000"/>
                </a:solidFill>
              </a:rPr>
              <a:t> les </a:t>
            </a:r>
            <a:r>
              <a:rPr lang="en-US" sz="1400" b="1" dirty="0" err="1" smtClean="0">
                <a:solidFill>
                  <a:srgbClr val="000000"/>
                </a:solidFill>
              </a:rPr>
              <a:t>membres</a:t>
            </a:r>
            <a:r>
              <a:rPr lang="en-US" sz="1400" b="1" dirty="0">
                <a:solidFill>
                  <a:srgbClr val="000000"/>
                </a:solidFill>
              </a:rPr>
              <a:t>:</a:t>
            </a:r>
            <a:endParaRPr lang="en-US" sz="1400" b="1" dirty="0" smtClean="0">
              <a:solidFill>
                <a:srgbClr val="000000"/>
              </a:solidFill>
            </a:endParaRPr>
          </a:p>
          <a:p>
            <a:pPr marL="628476" lvl="1" indent="-171450" defTabSz="457200">
              <a:buFontTx/>
              <a:buChar char="-"/>
            </a:pPr>
            <a:r>
              <a:rPr lang="en-US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Guide de </a:t>
            </a:r>
            <a:r>
              <a:rPr lang="en-US" sz="1200" b="1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référence</a:t>
            </a:r>
            <a:endParaRPr lang="en-US" sz="1200" b="1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628476" lvl="1" indent="-171450" defTabSz="457200">
              <a:buFontTx/>
              <a:buChar char="-"/>
            </a:pPr>
            <a:r>
              <a:rPr lang="en-US" sz="1200" b="1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Programme</a:t>
            </a:r>
            <a:r>
              <a:rPr lang="en-US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 de certification</a:t>
            </a:r>
          </a:p>
          <a:p>
            <a:pPr marL="171450" indent="-171450" defTabSz="457200">
              <a:buFontTx/>
              <a:buChar char="-"/>
            </a:pPr>
            <a:endParaRPr lang="en-US" sz="1400" b="1" dirty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en-US" sz="1400" b="1" dirty="0" smtClean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101" name="TextBox 80"/>
          <p:cNvSpPr txBox="1"/>
          <p:nvPr/>
        </p:nvSpPr>
        <p:spPr>
          <a:xfrm>
            <a:off x="3257968" y="1992568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pPr defTabSz="457200"/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  <a:latin typeface="Arial Black" panose="020B0A04020102020204" pitchFamily="34" charset="0"/>
              </a:rPr>
              <a:t>2006</a:t>
            </a:r>
            <a:endParaRPr lang="en-US" sz="2800" dirty="0">
              <a:solidFill>
                <a:prstClr val="white">
                  <a:lumMod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102" name="TextBox 79"/>
          <p:cNvSpPr txBox="1"/>
          <p:nvPr/>
        </p:nvSpPr>
        <p:spPr>
          <a:xfrm>
            <a:off x="2988505" y="2321148"/>
            <a:ext cx="25157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>
              <a:buFontTx/>
              <a:buChar char="-"/>
            </a:pPr>
            <a:r>
              <a:rPr lang="en-US" sz="1200" b="1" dirty="0" smtClean="0">
                <a:solidFill>
                  <a:srgbClr val="000000"/>
                </a:solidFill>
              </a:rPr>
              <a:t>2300 </a:t>
            </a:r>
            <a:r>
              <a:rPr lang="en-US" sz="1200" b="1" dirty="0" err="1" smtClean="0">
                <a:solidFill>
                  <a:srgbClr val="000000"/>
                </a:solidFill>
              </a:rPr>
              <a:t>membres</a:t>
            </a:r>
            <a:endParaRPr lang="en-US" sz="1200" b="1" dirty="0" smtClean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r>
              <a:rPr lang="en-US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Version 1.6 BABOK</a:t>
            </a:r>
          </a:p>
          <a:p>
            <a:pPr marL="171450" indent="-171450" defTabSz="457200">
              <a:buFontTx/>
              <a:buChar char="-"/>
            </a:pPr>
            <a:r>
              <a:rPr lang="en-US" sz="1200" b="1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Chaptires</a:t>
            </a:r>
            <a:r>
              <a:rPr lang="en-US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: </a:t>
            </a:r>
            <a:r>
              <a:rPr lang="en-US" sz="1200" b="1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Australie</a:t>
            </a:r>
            <a:r>
              <a:rPr lang="en-US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, Nouvelle </a:t>
            </a:r>
            <a:r>
              <a:rPr lang="en-US" sz="1200" b="1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Zélande</a:t>
            </a:r>
            <a:r>
              <a:rPr lang="en-US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, et </a:t>
            </a:r>
            <a:r>
              <a:rPr lang="en-US" sz="1200" b="1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Afrique</a:t>
            </a:r>
            <a:r>
              <a:rPr lang="en-US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 du </a:t>
            </a:r>
            <a:r>
              <a:rPr lang="en-US" sz="1200" b="1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Sud</a:t>
            </a:r>
            <a:endParaRPr lang="en-US" sz="1200" b="1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171450" indent="-171450" defTabSz="457200">
              <a:buFontTx/>
              <a:buChar char="-"/>
            </a:pPr>
            <a:endParaRPr lang="en-US" sz="1200" b="1" dirty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en-US" sz="1200" b="1" dirty="0" smtClean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103" name="TextBox 82"/>
          <p:cNvSpPr txBox="1"/>
          <p:nvPr/>
        </p:nvSpPr>
        <p:spPr>
          <a:xfrm>
            <a:off x="5407972" y="1801648"/>
            <a:ext cx="934871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pPr defTabSz="457200"/>
            <a:r>
              <a:rPr lang="en-US" sz="2200" dirty="0" smtClean="0">
                <a:solidFill>
                  <a:prstClr val="white">
                    <a:lumMod val="65000"/>
                  </a:prstClr>
                </a:solidFill>
                <a:latin typeface="Arial Black" panose="020B0A04020102020204" pitchFamily="34" charset="0"/>
              </a:rPr>
              <a:t>2007</a:t>
            </a:r>
            <a:endParaRPr lang="en-US" sz="2200" dirty="0">
              <a:solidFill>
                <a:prstClr val="white">
                  <a:lumMod val="65000"/>
                </a:prst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04" name="Yellow Flag"/>
          <p:cNvGrpSpPr>
            <a:grpSpLocks noChangeAspect="1"/>
          </p:cNvGrpSpPr>
          <p:nvPr/>
        </p:nvGrpSpPr>
        <p:grpSpPr bwMode="auto">
          <a:xfrm>
            <a:off x="7190629" y="842416"/>
            <a:ext cx="796292" cy="869509"/>
            <a:chOff x="2088" y="1280"/>
            <a:chExt cx="1577" cy="1722"/>
          </a:xfrm>
        </p:grpSpPr>
        <p:sp>
          <p:nvSpPr>
            <p:cNvPr id="105" name="Freeform 37"/>
            <p:cNvSpPr>
              <a:spLocks/>
            </p:cNvSpPr>
            <p:nvPr/>
          </p:nvSpPr>
          <p:spPr bwMode="auto">
            <a:xfrm>
              <a:off x="2167" y="1321"/>
              <a:ext cx="1498" cy="1040"/>
            </a:xfrm>
            <a:custGeom>
              <a:avLst/>
              <a:gdLst>
                <a:gd name="T0" fmla="*/ 0 w 631"/>
                <a:gd name="T1" fmla="*/ 43 h 438"/>
                <a:gd name="T2" fmla="*/ 183 w 631"/>
                <a:gd name="T3" fmla="*/ 33 h 438"/>
                <a:gd name="T4" fmla="*/ 490 w 631"/>
                <a:gd name="T5" fmla="*/ 230 h 438"/>
                <a:gd name="T6" fmla="*/ 606 w 631"/>
                <a:gd name="T7" fmla="*/ 222 h 438"/>
                <a:gd name="T8" fmla="*/ 631 w 631"/>
                <a:gd name="T9" fmla="*/ 393 h 438"/>
                <a:gd name="T10" fmla="*/ 458 w 631"/>
                <a:gd name="T11" fmla="*/ 428 h 438"/>
                <a:gd name="T12" fmla="*/ 191 w 631"/>
                <a:gd name="T13" fmla="*/ 298 h 438"/>
                <a:gd name="T14" fmla="*/ 43 w 631"/>
                <a:gd name="T15" fmla="*/ 329 h 438"/>
                <a:gd name="T16" fmla="*/ 0 w 631"/>
                <a:gd name="T17" fmla="*/ 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1" h="438">
                  <a:moveTo>
                    <a:pt x="0" y="43"/>
                  </a:moveTo>
                  <a:cubicBezTo>
                    <a:pt x="20" y="30"/>
                    <a:pt x="82" y="0"/>
                    <a:pt x="183" y="33"/>
                  </a:cubicBezTo>
                  <a:cubicBezTo>
                    <a:pt x="307" y="74"/>
                    <a:pt x="394" y="216"/>
                    <a:pt x="490" y="230"/>
                  </a:cubicBezTo>
                  <a:cubicBezTo>
                    <a:pt x="578" y="244"/>
                    <a:pt x="595" y="227"/>
                    <a:pt x="606" y="222"/>
                  </a:cubicBezTo>
                  <a:cubicBezTo>
                    <a:pt x="609" y="236"/>
                    <a:pt x="630" y="381"/>
                    <a:pt x="631" y="393"/>
                  </a:cubicBezTo>
                  <a:cubicBezTo>
                    <a:pt x="584" y="422"/>
                    <a:pt x="510" y="438"/>
                    <a:pt x="458" y="428"/>
                  </a:cubicBezTo>
                  <a:cubicBezTo>
                    <a:pt x="377" y="411"/>
                    <a:pt x="325" y="301"/>
                    <a:pt x="191" y="298"/>
                  </a:cubicBezTo>
                  <a:cubicBezTo>
                    <a:pt x="102" y="296"/>
                    <a:pt x="52" y="323"/>
                    <a:pt x="43" y="329"/>
                  </a:cubicBezTo>
                  <a:cubicBezTo>
                    <a:pt x="38" y="300"/>
                    <a:pt x="0" y="43"/>
                    <a:pt x="0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6" name="Freeform 54"/>
            <p:cNvSpPr>
              <a:spLocks/>
            </p:cNvSpPr>
            <p:nvPr/>
          </p:nvSpPr>
          <p:spPr bwMode="auto">
            <a:xfrm>
              <a:off x="2159" y="1280"/>
              <a:ext cx="1475" cy="1025"/>
            </a:xfrm>
            <a:custGeom>
              <a:avLst/>
              <a:gdLst>
                <a:gd name="T0" fmla="*/ 0 w 621"/>
                <a:gd name="T1" fmla="*/ 42 h 432"/>
                <a:gd name="T2" fmla="*/ 183 w 621"/>
                <a:gd name="T3" fmla="*/ 33 h 432"/>
                <a:gd name="T4" fmla="*/ 490 w 621"/>
                <a:gd name="T5" fmla="*/ 230 h 432"/>
                <a:gd name="T6" fmla="*/ 597 w 621"/>
                <a:gd name="T7" fmla="*/ 225 h 432"/>
                <a:gd name="T8" fmla="*/ 621 w 621"/>
                <a:gd name="T9" fmla="*/ 391 h 432"/>
                <a:gd name="T10" fmla="*/ 466 w 621"/>
                <a:gd name="T11" fmla="*/ 422 h 432"/>
                <a:gd name="T12" fmla="*/ 198 w 621"/>
                <a:gd name="T13" fmla="*/ 293 h 432"/>
                <a:gd name="T14" fmla="*/ 43 w 621"/>
                <a:gd name="T15" fmla="*/ 323 h 432"/>
                <a:gd name="T16" fmla="*/ 0 w 621"/>
                <a:gd name="T17" fmla="*/ 4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1" h="432">
                  <a:moveTo>
                    <a:pt x="0" y="42"/>
                  </a:moveTo>
                  <a:cubicBezTo>
                    <a:pt x="20" y="29"/>
                    <a:pt x="83" y="0"/>
                    <a:pt x="183" y="33"/>
                  </a:cubicBezTo>
                  <a:cubicBezTo>
                    <a:pt x="307" y="74"/>
                    <a:pt x="395" y="215"/>
                    <a:pt x="490" y="230"/>
                  </a:cubicBezTo>
                  <a:cubicBezTo>
                    <a:pt x="579" y="243"/>
                    <a:pt x="586" y="230"/>
                    <a:pt x="597" y="225"/>
                  </a:cubicBezTo>
                  <a:cubicBezTo>
                    <a:pt x="600" y="239"/>
                    <a:pt x="620" y="380"/>
                    <a:pt x="621" y="391"/>
                  </a:cubicBezTo>
                  <a:cubicBezTo>
                    <a:pt x="578" y="417"/>
                    <a:pt x="514" y="432"/>
                    <a:pt x="466" y="422"/>
                  </a:cubicBezTo>
                  <a:cubicBezTo>
                    <a:pt x="385" y="406"/>
                    <a:pt x="334" y="295"/>
                    <a:pt x="198" y="293"/>
                  </a:cubicBezTo>
                  <a:cubicBezTo>
                    <a:pt x="99" y="290"/>
                    <a:pt x="53" y="317"/>
                    <a:pt x="43" y="323"/>
                  </a:cubicBezTo>
                  <a:cubicBezTo>
                    <a:pt x="39" y="294"/>
                    <a:pt x="0" y="42"/>
                    <a:pt x="0" y="42"/>
                  </a:cubicBezTo>
                  <a:close/>
                </a:path>
              </a:pathLst>
            </a:custGeom>
            <a:gradFill>
              <a:gsLst>
                <a:gs pos="91000">
                  <a:schemeClr val="accent6">
                    <a:lumMod val="75000"/>
                  </a:schemeClr>
                </a:gs>
                <a:gs pos="65000">
                  <a:schemeClr val="accent6"/>
                </a:gs>
                <a:gs pos="51000">
                  <a:schemeClr val="accent6"/>
                </a:gs>
                <a:gs pos="42000">
                  <a:schemeClr val="accent6">
                    <a:lumMod val="60000"/>
                    <a:lumOff val="4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17000">
                  <a:schemeClr val="accent6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21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" name="Freeform 55"/>
            <p:cNvSpPr>
              <a:spLocks/>
            </p:cNvSpPr>
            <p:nvPr/>
          </p:nvSpPr>
          <p:spPr bwMode="auto">
            <a:xfrm>
              <a:off x="2088" y="1355"/>
              <a:ext cx="178" cy="700"/>
            </a:xfrm>
            <a:custGeom>
              <a:avLst/>
              <a:gdLst>
                <a:gd name="T0" fmla="*/ 2 w 75"/>
                <a:gd name="T1" fmla="*/ 17 h 295"/>
                <a:gd name="T2" fmla="*/ 44 w 75"/>
                <a:gd name="T3" fmla="*/ 295 h 295"/>
                <a:gd name="T4" fmla="*/ 75 w 75"/>
                <a:gd name="T5" fmla="*/ 291 h 295"/>
                <a:gd name="T6" fmla="*/ 31 w 75"/>
                <a:gd name="T7" fmla="*/ 10 h 295"/>
                <a:gd name="T8" fmla="*/ 2 w 75"/>
                <a:gd name="T9" fmla="*/ 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95">
                  <a:moveTo>
                    <a:pt x="2" y="17"/>
                  </a:moveTo>
                  <a:cubicBezTo>
                    <a:pt x="4" y="34"/>
                    <a:pt x="42" y="281"/>
                    <a:pt x="44" y="295"/>
                  </a:cubicBezTo>
                  <a:cubicBezTo>
                    <a:pt x="56" y="292"/>
                    <a:pt x="70" y="292"/>
                    <a:pt x="75" y="291"/>
                  </a:cubicBezTo>
                  <a:cubicBezTo>
                    <a:pt x="72" y="273"/>
                    <a:pt x="32" y="18"/>
                    <a:pt x="31" y="10"/>
                  </a:cubicBezTo>
                  <a:cubicBezTo>
                    <a:pt x="30" y="0"/>
                    <a:pt x="0" y="5"/>
                    <a:pt x="2" y="17"/>
                  </a:cubicBezTo>
                  <a:close/>
                </a:path>
              </a:pathLst>
            </a:custGeom>
            <a:gradFill>
              <a:gsLst>
                <a:gs pos="70000">
                  <a:schemeClr val="accent6"/>
                </a:gs>
                <a:gs pos="46000">
                  <a:schemeClr val="accent6">
                    <a:lumMod val="40000"/>
                    <a:lumOff val="60000"/>
                  </a:schemeClr>
                </a:gs>
                <a:gs pos="38000">
                  <a:schemeClr val="accent6">
                    <a:lumMod val="50000"/>
                  </a:schemeClr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8" name="Freeform 56"/>
            <p:cNvSpPr>
              <a:spLocks/>
            </p:cNvSpPr>
            <p:nvPr/>
          </p:nvSpPr>
          <p:spPr bwMode="auto">
            <a:xfrm>
              <a:off x="2193" y="2029"/>
              <a:ext cx="228" cy="973"/>
            </a:xfrm>
            <a:custGeom>
              <a:avLst/>
              <a:gdLst>
                <a:gd name="T0" fmla="*/ 62 w 96"/>
                <a:gd name="T1" fmla="*/ 404 h 410"/>
                <a:gd name="T2" fmla="*/ 0 w 96"/>
                <a:gd name="T3" fmla="*/ 11 h 410"/>
                <a:gd name="T4" fmla="*/ 30 w 96"/>
                <a:gd name="T5" fmla="*/ 6 h 410"/>
                <a:gd name="T6" fmla="*/ 95 w 96"/>
                <a:gd name="T7" fmla="*/ 404 h 410"/>
                <a:gd name="T8" fmla="*/ 62 w 96"/>
                <a:gd name="T9" fmla="*/ 4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10">
                  <a:moveTo>
                    <a:pt x="62" y="404"/>
                  </a:moveTo>
                  <a:cubicBezTo>
                    <a:pt x="61" y="398"/>
                    <a:pt x="4" y="34"/>
                    <a:pt x="0" y="11"/>
                  </a:cubicBezTo>
                  <a:cubicBezTo>
                    <a:pt x="5" y="3"/>
                    <a:pt x="20" y="0"/>
                    <a:pt x="30" y="6"/>
                  </a:cubicBezTo>
                  <a:cubicBezTo>
                    <a:pt x="33" y="22"/>
                    <a:pt x="95" y="399"/>
                    <a:pt x="95" y="404"/>
                  </a:cubicBezTo>
                  <a:cubicBezTo>
                    <a:pt x="96" y="410"/>
                    <a:pt x="63" y="409"/>
                    <a:pt x="62" y="404"/>
                  </a:cubicBezTo>
                  <a:close/>
                </a:path>
              </a:pathLst>
            </a:custGeom>
            <a:gradFill>
              <a:gsLst>
                <a:gs pos="59000">
                  <a:schemeClr val="tx1">
                    <a:lumMod val="85000"/>
                    <a:lumOff val="15000"/>
                  </a:schemeClr>
                </a:gs>
                <a:gs pos="46000">
                  <a:schemeClr val="tx1">
                    <a:lumMod val="50000"/>
                    <a:lumOff val="50000"/>
                  </a:schemeClr>
                </a:gs>
                <a:gs pos="38000">
                  <a:schemeClr val="tx1"/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9" name="TextBox 79"/>
          <p:cNvSpPr txBox="1"/>
          <p:nvPr/>
        </p:nvSpPr>
        <p:spPr>
          <a:xfrm>
            <a:off x="5044480" y="2106429"/>
            <a:ext cx="1965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CA"/>
            </a:defPPr>
            <a:lvl1pPr marL="171450" indent="-171450">
              <a:buFontTx/>
              <a:buChar char="-"/>
              <a:defRPr sz="1000" b="1">
                <a:solidFill>
                  <a:schemeClr val="accent4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defTabSz="457200"/>
            <a:r>
              <a:rPr lang="en-US" sz="1200" dirty="0" smtClean="0">
                <a:solidFill>
                  <a:srgbClr val="000000"/>
                </a:solidFill>
              </a:rPr>
              <a:t>3500 </a:t>
            </a:r>
            <a:r>
              <a:rPr lang="en-US" sz="1200" dirty="0" err="1">
                <a:solidFill>
                  <a:srgbClr val="000000"/>
                </a:solidFill>
              </a:rPr>
              <a:t>membres</a:t>
            </a:r>
            <a:endParaRPr lang="en-US" sz="1200" dirty="0">
              <a:solidFill>
                <a:srgbClr val="000000"/>
              </a:solidFill>
            </a:endParaRPr>
          </a:p>
          <a:p>
            <a:pPr defTabSz="457200"/>
            <a:r>
              <a:rPr lang="en-US" sz="1200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Défis</a:t>
            </a:r>
            <a:r>
              <a:rPr lang="en-US" sz="1200" dirty="0" smtClean="0">
                <a:solidFill>
                  <a:srgbClr val="000000"/>
                </a:solidFill>
                <a:sym typeface="Wingdings" panose="05000000000000000000" pitchFamily="2" charset="2"/>
              </a:rPr>
              <a:t> : </a:t>
            </a:r>
            <a:r>
              <a:rPr lang="en-US" sz="1200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Gérer</a:t>
            </a:r>
            <a:r>
              <a:rPr lang="en-US" sz="1200" dirty="0" smtClean="0">
                <a:solidFill>
                  <a:srgbClr val="000000"/>
                </a:solidFill>
                <a:sym typeface="Wingdings" panose="05000000000000000000" pitchFamily="2" charset="2"/>
              </a:rPr>
              <a:t> le travail des </a:t>
            </a:r>
            <a:r>
              <a:rPr lang="en-US" sz="1200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bénévoles</a:t>
            </a:r>
            <a:r>
              <a:rPr lang="en-US" sz="1200" dirty="0" smtClean="0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endParaRPr lang="en-US" sz="12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defTabSz="457200"/>
            <a:endParaRPr lang="en-US" sz="1200" dirty="0">
              <a:solidFill>
                <a:srgbClr val="000000"/>
              </a:solidFill>
            </a:endParaRPr>
          </a:p>
          <a:p>
            <a:pPr defTabSz="457200"/>
            <a:endParaRPr lang="en-US" sz="1200" dirty="0">
              <a:solidFill>
                <a:srgbClr val="000000"/>
              </a:solidFill>
            </a:endParaRPr>
          </a:p>
          <a:p>
            <a:pPr defTabSz="457200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0" name="TextBox 79"/>
          <p:cNvSpPr txBox="1"/>
          <p:nvPr/>
        </p:nvSpPr>
        <p:spPr>
          <a:xfrm>
            <a:off x="6935482" y="2060373"/>
            <a:ext cx="1965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CA"/>
            </a:defPPr>
            <a:lvl1pPr marL="171450" indent="-171450">
              <a:buFontTx/>
              <a:buChar char="-"/>
              <a:defRPr sz="1000" b="1">
                <a:solidFill>
                  <a:schemeClr val="accent4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defTabSz="457200"/>
            <a:r>
              <a:rPr lang="en-US" sz="1200" dirty="0" smtClean="0">
                <a:solidFill>
                  <a:srgbClr val="000000"/>
                </a:solidFill>
              </a:rPr>
              <a:t>5000 </a:t>
            </a:r>
            <a:r>
              <a:rPr lang="en-US" sz="1200" dirty="0" err="1" smtClean="0">
                <a:solidFill>
                  <a:srgbClr val="000000"/>
                </a:solidFill>
              </a:rPr>
              <a:t>membres</a:t>
            </a:r>
            <a:endParaRPr lang="en-US" sz="1200" dirty="0" smtClean="0">
              <a:solidFill>
                <a:srgbClr val="000000"/>
              </a:solidFill>
            </a:endParaRPr>
          </a:p>
          <a:p>
            <a:pPr defTabSz="457200"/>
            <a:r>
              <a:rPr lang="en-US" sz="1200" dirty="0" smtClean="0">
                <a:solidFill>
                  <a:srgbClr val="000000"/>
                </a:solidFill>
              </a:rPr>
              <a:t>Certifications: CBAP CCBA</a:t>
            </a:r>
            <a:endParaRPr lang="en-US" sz="1200" dirty="0">
              <a:solidFill>
                <a:srgbClr val="000000"/>
              </a:solidFill>
            </a:endParaRPr>
          </a:p>
          <a:p>
            <a:pPr defTabSz="457200"/>
            <a:endParaRPr lang="en-US" sz="1200" dirty="0">
              <a:solidFill>
                <a:srgbClr val="000000"/>
              </a:solidFill>
            </a:endParaRPr>
          </a:p>
          <a:p>
            <a:pPr defTabSz="457200"/>
            <a:endParaRPr lang="en-US" sz="1200" dirty="0">
              <a:solidFill>
                <a:srgbClr val="000000"/>
              </a:solidFill>
            </a:endParaRPr>
          </a:p>
          <a:p>
            <a:pPr marL="0" indent="0" defTabSz="457200">
              <a:buFontTx/>
              <a:buNone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398024" y="4543640"/>
            <a:ext cx="4653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fr-CA" sz="1200" b="1" dirty="0" smtClean="0">
                <a:solidFill>
                  <a:srgbClr val="000000"/>
                </a:solidFill>
              </a:rPr>
              <a:t>- Développer des </a:t>
            </a:r>
            <a:r>
              <a:rPr lang="fr-CA" sz="1200" b="1" dirty="0">
                <a:solidFill>
                  <a:srgbClr val="000000"/>
                </a:solidFill>
              </a:rPr>
              <a:t>standards pour la pratique de l'analyse </a:t>
            </a:r>
            <a:r>
              <a:rPr lang="fr-CA" sz="1200" b="1" dirty="0" smtClean="0">
                <a:solidFill>
                  <a:srgbClr val="000000"/>
                </a:solidFill>
              </a:rPr>
              <a:t>d‘affaires</a:t>
            </a:r>
          </a:p>
          <a:p>
            <a:pPr defTabSz="457200"/>
            <a:r>
              <a:rPr lang="fr-CA" sz="1200" b="1" dirty="0" smtClean="0">
                <a:solidFill>
                  <a:srgbClr val="000000"/>
                </a:solidFill>
              </a:rPr>
              <a:t>- Certifier </a:t>
            </a:r>
            <a:r>
              <a:rPr lang="fr-CA" sz="1200" b="1" dirty="0">
                <a:solidFill>
                  <a:srgbClr val="000000"/>
                </a:solidFill>
              </a:rPr>
              <a:t>et </a:t>
            </a:r>
            <a:r>
              <a:rPr lang="fr-CA" sz="1200" b="1" dirty="0" smtClean="0">
                <a:solidFill>
                  <a:srgbClr val="000000"/>
                </a:solidFill>
              </a:rPr>
              <a:t>reconnaitre les </a:t>
            </a:r>
            <a:r>
              <a:rPr lang="fr-CA" sz="1200" b="1" dirty="0">
                <a:solidFill>
                  <a:srgbClr val="000000"/>
                </a:solidFill>
              </a:rPr>
              <a:t>praticiens </a:t>
            </a:r>
            <a:r>
              <a:rPr lang="fr-CA" sz="1200" b="1" dirty="0" smtClean="0">
                <a:solidFill>
                  <a:srgbClr val="000000"/>
                </a:solidFill>
              </a:rPr>
              <a:t>en analyse d’affaires</a:t>
            </a:r>
            <a:endParaRPr lang="fr-CA" sz="1200" b="1" dirty="0">
              <a:solidFill>
                <a:srgbClr val="000000"/>
              </a:solidFill>
            </a:endParaRPr>
          </a:p>
        </p:txBody>
      </p:sp>
      <p:sp>
        <p:nvSpPr>
          <p:cNvPr id="112" name="Triangle isocèle 111"/>
          <p:cNvSpPr/>
          <p:nvPr/>
        </p:nvSpPr>
        <p:spPr>
          <a:xfrm rot="10800000">
            <a:off x="4664879" y="4266203"/>
            <a:ext cx="3707222" cy="186005"/>
          </a:xfrm>
          <a:prstGeom prst="triangle">
            <a:avLst>
              <a:gd name="adj" fmla="val 4615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3" name="Étoile à 5 branches 2"/>
          <p:cNvSpPr/>
          <p:nvPr/>
        </p:nvSpPr>
        <p:spPr>
          <a:xfrm>
            <a:off x="129893" y="1328110"/>
            <a:ext cx="1913111" cy="1489305"/>
          </a:xfrm>
          <a:prstGeom prst="star5">
            <a:avLst/>
          </a:prstGeom>
          <a:solidFill>
            <a:srgbClr val="FF83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fr-CA" sz="800" kern="0" dirty="0" smtClean="0">
                <a:solidFill>
                  <a:prstClr val="white"/>
                </a:solidFill>
                <a:latin typeface="Calibri" panose="020F0502020204030204"/>
              </a:rPr>
              <a:t>Lancement à </a:t>
            </a:r>
          </a:p>
          <a:p>
            <a:pPr algn="ctr"/>
            <a:r>
              <a:rPr lang="fr-CA" sz="800" kern="0" dirty="0" smtClean="0">
                <a:solidFill>
                  <a:prstClr val="white"/>
                </a:solidFill>
                <a:latin typeface="Calibri" panose="020F0502020204030204"/>
              </a:rPr>
              <a:t>HEC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95745" y="2766820"/>
            <a:ext cx="1331508" cy="25522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IIBA Montréal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54" name="Titre 23"/>
          <p:cNvSpPr>
            <a:spLocks noGrp="1"/>
          </p:cNvSpPr>
          <p:nvPr>
            <p:ph type="title"/>
          </p:nvPr>
        </p:nvSpPr>
        <p:spPr>
          <a:xfrm>
            <a:off x="21110" y="89122"/>
            <a:ext cx="8159375" cy="26291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/>
          </a:p>
        </p:txBody>
      </p:sp>
      <p:graphicFrame>
        <p:nvGraphicFramePr>
          <p:cNvPr id="53" name="Tableau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79980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 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1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100" grpId="0"/>
      <p:bldP spid="101" grpId="0"/>
      <p:bldP spid="102" grpId="0"/>
      <p:bldP spid="103" grpId="0"/>
      <p:bldP spid="109" grpId="0"/>
      <p:bldP spid="110" grpId="0"/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Espace réservé du numéro de diapositive 1"/>
          <p:cNvSpPr>
            <a:spLocks noGrp="1"/>
          </p:cNvSpPr>
          <p:nvPr>
            <p:ph type="sldNum" sz="quarter" idx="10"/>
          </p:nvPr>
        </p:nvSpPr>
        <p:spPr>
          <a:xfrm>
            <a:off x="7954500" y="5865062"/>
            <a:ext cx="596832" cy="355717"/>
          </a:xfrm>
        </p:spPr>
        <p:txBody>
          <a:bodyPr/>
          <a:lstStyle/>
          <a:p>
            <a:fld id="{48CA9AE0-3C26-425F-B176-959D5B65354F}" type="slidenum">
              <a:rPr lang="fr-CA" smtClean="0">
                <a:solidFill>
                  <a:srgbClr val="000000"/>
                </a:solidFill>
              </a:rPr>
              <a:pPr/>
              <a:t>23</a:t>
            </a:fld>
            <a:endParaRPr lang="fr-CA" dirty="0">
              <a:solidFill>
                <a:srgbClr val="000000"/>
              </a:solidFill>
            </a:endParaRPr>
          </a:p>
        </p:txBody>
      </p:sp>
      <p:grpSp>
        <p:nvGrpSpPr>
          <p:cNvPr id="99" name="Group 4"/>
          <p:cNvGrpSpPr>
            <a:grpSpLocks noChangeAspect="1"/>
          </p:cNvGrpSpPr>
          <p:nvPr/>
        </p:nvGrpSpPr>
        <p:grpSpPr bwMode="auto">
          <a:xfrm>
            <a:off x="181560" y="1644835"/>
            <a:ext cx="9984326" cy="4291736"/>
            <a:chOff x="189" y="1482"/>
            <a:chExt cx="5039" cy="2166"/>
          </a:xfrm>
        </p:grpSpPr>
        <p:sp>
          <p:nvSpPr>
            <p:cNvPr id="10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9" y="1482"/>
              <a:ext cx="5039" cy="2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Oval 5"/>
            <p:cNvSpPr>
              <a:spLocks noChangeArrowheads="1"/>
            </p:cNvSpPr>
            <p:nvPr/>
          </p:nvSpPr>
          <p:spPr bwMode="auto">
            <a:xfrm>
              <a:off x="2618" y="1593"/>
              <a:ext cx="150" cy="8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" name="Freeform 6"/>
            <p:cNvSpPr>
              <a:spLocks/>
            </p:cNvSpPr>
            <p:nvPr/>
          </p:nvSpPr>
          <p:spPr bwMode="auto">
            <a:xfrm>
              <a:off x="1691" y="1515"/>
              <a:ext cx="931" cy="137"/>
            </a:xfrm>
            <a:custGeom>
              <a:avLst/>
              <a:gdLst>
                <a:gd name="T0" fmla="*/ 2 w 273"/>
                <a:gd name="T1" fmla="*/ 0 h 37"/>
                <a:gd name="T2" fmla="*/ 273 w 273"/>
                <a:gd name="T3" fmla="*/ 22 h 37"/>
                <a:gd name="T4" fmla="*/ 266 w 273"/>
                <a:gd name="T5" fmla="*/ 37 h 37"/>
                <a:gd name="T6" fmla="*/ 0 w 273"/>
                <a:gd name="T7" fmla="*/ 12 h 37"/>
                <a:gd name="T8" fmla="*/ 2 w 273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37">
                  <a:moveTo>
                    <a:pt x="2" y="0"/>
                  </a:moveTo>
                  <a:cubicBezTo>
                    <a:pt x="103" y="4"/>
                    <a:pt x="195" y="11"/>
                    <a:pt x="273" y="22"/>
                  </a:cubicBezTo>
                  <a:cubicBezTo>
                    <a:pt x="266" y="26"/>
                    <a:pt x="265" y="32"/>
                    <a:pt x="266" y="37"/>
                  </a:cubicBezTo>
                  <a:cubicBezTo>
                    <a:pt x="197" y="27"/>
                    <a:pt x="109" y="18"/>
                    <a:pt x="0" y="12"/>
                  </a:cubicBezTo>
                  <a:cubicBezTo>
                    <a:pt x="3" y="9"/>
                    <a:pt x="4" y="5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" name="Oval 7"/>
            <p:cNvSpPr>
              <a:spLocks noChangeArrowheads="1"/>
            </p:cNvSpPr>
            <p:nvPr/>
          </p:nvSpPr>
          <p:spPr bwMode="auto">
            <a:xfrm>
              <a:off x="1548" y="1500"/>
              <a:ext cx="137" cy="7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938" y="1500"/>
              <a:ext cx="604" cy="52"/>
            </a:xfrm>
            <a:custGeom>
              <a:avLst/>
              <a:gdLst>
                <a:gd name="T0" fmla="*/ 0 w 177"/>
                <a:gd name="T1" fmla="*/ 0 h 14"/>
                <a:gd name="T2" fmla="*/ 20 w 177"/>
                <a:gd name="T3" fmla="*/ 0 h 14"/>
                <a:gd name="T4" fmla="*/ 177 w 177"/>
                <a:gd name="T5" fmla="*/ 3 h 14"/>
                <a:gd name="T6" fmla="*/ 175 w 177"/>
                <a:gd name="T7" fmla="*/ 14 h 14"/>
                <a:gd name="T8" fmla="*/ 20 w 177"/>
                <a:gd name="T9" fmla="*/ 10 h 14"/>
                <a:gd name="T10" fmla="*/ 0 w 177"/>
                <a:gd name="T11" fmla="*/ 10 h 14"/>
                <a:gd name="T12" fmla="*/ 0 w 17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4">
                  <a:moveTo>
                    <a:pt x="0" y="0"/>
                  </a:moveTo>
                  <a:cubicBezTo>
                    <a:pt x="10" y="0"/>
                    <a:pt x="18" y="0"/>
                    <a:pt x="20" y="0"/>
                  </a:cubicBezTo>
                  <a:cubicBezTo>
                    <a:pt x="73" y="0"/>
                    <a:pt x="126" y="1"/>
                    <a:pt x="177" y="3"/>
                  </a:cubicBezTo>
                  <a:cubicBezTo>
                    <a:pt x="173" y="7"/>
                    <a:pt x="174" y="11"/>
                    <a:pt x="175" y="14"/>
                  </a:cubicBezTo>
                  <a:cubicBezTo>
                    <a:pt x="127" y="12"/>
                    <a:pt x="76" y="10"/>
                    <a:pt x="20" y="10"/>
                  </a:cubicBezTo>
                  <a:cubicBezTo>
                    <a:pt x="14" y="10"/>
                    <a:pt x="7" y="10"/>
                    <a:pt x="0" y="10"/>
                  </a:cubicBezTo>
                  <a:cubicBezTo>
                    <a:pt x="2" y="6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5" name="Freeform 9"/>
            <p:cNvSpPr>
              <a:spLocks/>
            </p:cNvSpPr>
            <p:nvPr/>
          </p:nvSpPr>
          <p:spPr bwMode="auto">
            <a:xfrm>
              <a:off x="192" y="1500"/>
              <a:ext cx="593" cy="30"/>
            </a:xfrm>
            <a:custGeom>
              <a:avLst/>
              <a:gdLst>
                <a:gd name="T0" fmla="*/ 173 w 174"/>
                <a:gd name="T1" fmla="*/ 8 h 8"/>
                <a:gd name="T2" fmla="*/ 0 w 174"/>
                <a:gd name="T3" fmla="*/ 8 h 8"/>
                <a:gd name="T4" fmla="*/ 0 w 174"/>
                <a:gd name="T5" fmla="*/ 0 h 8"/>
                <a:gd name="T6" fmla="*/ 174 w 174"/>
                <a:gd name="T7" fmla="*/ 0 h 8"/>
                <a:gd name="T8" fmla="*/ 173 w 17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8">
                  <a:moveTo>
                    <a:pt x="173" y="8"/>
                  </a:moveTo>
                  <a:cubicBezTo>
                    <a:pt x="145" y="8"/>
                    <a:pt x="74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65" y="0"/>
                    <a:pt x="149" y="0"/>
                    <a:pt x="174" y="0"/>
                  </a:cubicBezTo>
                  <a:cubicBezTo>
                    <a:pt x="172" y="2"/>
                    <a:pt x="172" y="6"/>
                    <a:pt x="17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6" name="Oval 10"/>
            <p:cNvSpPr>
              <a:spLocks noChangeArrowheads="1"/>
            </p:cNvSpPr>
            <p:nvPr/>
          </p:nvSpPr>
          <p:spPr bwMode="auto">
            <a:xfrm>
              <a:off x="792" y="1482"/>
              <a:ext cx="136" cy="7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" name="Freeform 11"/>
            <p:cNvSpPr>
              <a:spLocks/>
            </p:cNvSpPr>
            <p:nvPr/>
          </p:nvSpPr>
          <p:spPr bwMode="auto">
            <a:xfrm>
              <a:off x="2765" y="1622"/>
              <a:ext cx="896" cy="597"/>
            </a:xfrm>
            <a:custGeom>
              <a:avLst/>
              <a:gdLst>
                <a:gd name="T0" fmla="*/ 6 w 263"/>
                <a:gd name="T1" fmla="*/ 0 h 162"/>
                <a:gd name="T2" fmla="*/ 250 w 263"/>
                <a:gd name="T3" fmla="*/ 128 h 162"/>
                <a:gd name="T4" fmla="*/ 223 w 263"/>
                <a:gd name="T5" fmla="*/ 162 h 162"/>
                <a:gd name="T6" fmla="*/ 197 w 263"/>
                <a:gd name="T7" fmla="*/ 150 h 162"/>
                <a:gd name="T8" fmla="*/ 216 w 263"/>
                <a:gd name="T9" fmla="*/ 126 h 162"/>
                <a:gd name="T10" fmla="*/ 0 w 263"/>
                <a:gd name="T11" fmla="*/ 15 h 162"/>
                <a:gd name="T12" fmla="*/ 6 w 263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62">
                  <a:moveTo>
                    <a:pt x="6" y="0"/>
                  </a:moveTo>
                  <a:cubicBezTo>
                    <a:pt x="195" y="32"/>
                    <a:pt x="263" y="84"/>
                    <a:pt x="250" y="128"/>
                  </a:cubicBezTo>
                  <a:cubicBezTo>
                    <a:pt x="247" y="139"/>
                    <a:pt x="235" y="152"/>
                    <a:pt x="223" y="162"/>
                  </a:cubicBezTo>
                  <a:cubicBezTo>
                    <a:pt x="219" y="157"/>
                    <a:pt x="210" y="150"/>
                    <a:pt x="197" y="150"/>
                  </a:cubicBezTo>
                  <a:cubicBezTo>
                    <a:pt x="205" y="142"/>
                    <a:pt x="214" y="134"/>
                    <a:pt x="216" y="126"/>
                  </a:cubicBezTo>
                  <a:cubicBezTo>
                    <a:pt x="230" y="78"/>
                    <a:pt x="122" y="37"/>
                    <a:pt x="0" y="15"/>
                  </a:cubicBezTo>
                  <a:cubicBezTo>
                    <a:pt x="4" y="11"/>
                    <a:pt x="7" y="7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8" name="Oval 12"/>
            <p:cNvSpPr>
              <a:spLocks noChangeArrowheads="1"/>
            </p:cNvSpPr>
            <p:nvPr/>
          </p:nvSpPr>
          <p:spPr bwMode="auto">
            <a:xfrm>
              <a:off x="3330" y="2190"/>
              <a:ext cx="177" cy="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9" name="Freeform 13"/>
            <p:cNvSpPr>
              <a:spLocks/>
            </p:cNvSpPr>
            <p:nvPr/>
          </p:nvSpPr>
          <p:spPr bwMode="auto">
            <a:xfrm>
              <a:off x="3368" y="32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0" name="Freeform 14"/>
            <p:cNvSpPr>
              <a:spLocks/>
            </p:cNvSpPr>
            <p:nvPr/>
          </p:nvSpPr>
          <p:spPr bwMode="auto">
            <a:xfrm>
              <a:off x="2397" y="2252"/>
              <a:ext cx="1001" cy="1113"/>
            </a:xfrm>
            <a:custGeom>
              <a:avLst/>
              <a:gdLst>
                <a:gd name="T0" fmla="*/ 4 w 294"/>
                <a:gd name="T1" fmla="*/ 158 h 302"/>
                <a:gd name="T2" fmla="*/ 268 w 294"/>
                <a:gd name="T3" fmla="*/ 0 h 302"/>
                <a:gd name="T4" fmla="*/ 294 w 294"/>
                <a:gd name="T5" fmla="*/ 14 h 302"/>
                <a:gd name="T6" fmla="*/ 81 w 294"/>
                <a:gd name="T7" fmla="*/ 151 h 302"/>
                <a:gd name="T8" fmla="*/ 222 w 294"/>
                <a:gd name="T9" fmla="*/ 257 h 302"/>
                <a:gd name="T10" fmla="*/ 183 w 294"/>
                <a:gd name="T11" fmla="*/ 302 h 302"/>
                <a:gd name="T12" fmla="*/ 4 w 294"/>
                <a:gd name="T13" fmla="*/ 15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302">
                  <a:moveTo>
                    <a:pt x="4" y="158"/>
                  </a:moveTo>
                  <a:cubicBezTo>
                    <a:pt x="8" y="82"/>
                    <a:pt x="177" y="44"/>
                    <a:pt x="268" y="0"/>
                  </a:cubicBezTo>
                  <a:cubicBezTo>
                    <a:pt x="269" y="7"/>
                    <a:pt x="277" y="14"/>
                    <a:pt x="294" y="14"/>
                  </a:cubicBezTo>
                  <a:cubicBezTo>
                    <a:pt x="213" y="57"/>
                    <a:pt x="85" y="94"/>
                    <a:pt x="81" y="151"/>
                  </a:cubicBezTo>
                  <a:cubicBezTo>
                    <a:pt x="77" y="200"/>
                    <a:pt x="137" y="234"/>
                    <a:pt x="222" y="257"/>
                  </a:cubicBezTo>
                  <a:cubicBezTo>
                    <a:pt x="185" y="262"/>
                    <a:pt x="177" y="280"/>
                    <a:pt x="183" y="302"/>
                  </a:cubicBezTo>
                  <a:cubicBezTo>
                    <a:pt x="78" y="270"/>
                    <a:pt x="0" y="224"/>
                    <a:pt x="4" y="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1" name="Oval 15"/>
            <p:cNvSpPr>
              <a:spLocks noChangeArrowheads="1"/>
            </p:cNvSpPr>
            <p:nvPr/>
          </p:nvSpPr>
          <p:spPr bwMode="auto">
            <a:xfrm>
              <a:off x="2618" y="1593"/>
              <a:ext cx="150" cy="8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2" name="Freeform 16"/>
            <p:cNvSpPr>
              <a:spLocks/>
            </p:cNvSpPr>
            <p:nvPr/>
          </p:nvSpPr>
          <p:spPr bwMode="auto">
            <a:xfrm>
              <a:off x="1691" y="1515"/>
              <a:ext cx="931" cy="137"/>
            </a:xfrm>
            <a:custGeom>
              <a:avLst/>
              <a:gdLst>
                <a:gd name="T0" fmla="*/ 2 w 273"/>
                <a:gd name="T1" fmla="*/ 0 h 37"/>
                <a:gd name="T2" fmla="*/ 273 w 273"/>
                <a:gd name="T3" fmla="*/ 22 h 37"/>
                <a:gd name="T4" fmla="*/ 266 w 273"/>
                <a:gd name="T5" fmla="*/ 37 h 37"/>
                <a:gd name="T6" fmla="*/ 0 w 273"/>
                <a:gd name="T7" fmla="*/ 12 h 37"/>
                <a:gd name="T8" fmla="*/ 2 w 273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37">
                  <a:moveTo>
                    <a:pt x="2" y="0"/>
                  </a:moveTo>
                  <a:cubicBezTo>
                    <a:pt x="103" y="4"/>
                    <a:pt x="195" y="11"/>
                    <a:pt x="273" y="22"/>
                  </a:cubicBezTo>
                  <a:cubicBezTo>
                    <a:pt x="266" y="26"/>
                    <a:pt x="265" y="32"/>
                    <a:pt x="266" y="37"/>
                  </a:cubicBezTo>
                  <a:cubicBezTo>
                    <a:pt x="197" y="27"/>
                    <a:pt x="109" y="18"/>
                    <a:pt x="0" y="12"/>
                  </a:cubicBezTo>
                  <a:cubicBezTo>
                    <a:pt x="3" y="9"/>
                    <a:pt x="4" y="5"/>
                    <a:pt x="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Oval 17"/>
            <p:cNvSpPr>
              <a:spLocks noChangeArrowheads="1"/>
            </p:cNvSpPr>
            <p:nvPr/>
          </p:nvSpPr>
          <p:spPr bwMode="auto">
            <a:xfrm>
              <a:off x="1548" y="1500"/>
              <a:ext cx="137" cy="7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" name="Freeform 18"/>
            <p:cNvSpPr>
              <a:spLocks/>
            </p:cNvSpPr>
            <p:nvPr/>
          </p:nvSpPr>
          <p:spPr bwMode="auto">
            <a:xfrm>
              <a:off x="938" y="1500"/>
              <a:ext cx="604" cy="52"/>
            </a:xfrm>
            <a:custGeom>
              <a:avLst/>
              <a:gdLst>
                <a:gd name="T0" fmla="*/ 0 w 177"/>
                <a:gd name="T1" fmla="*/ 0 h 14"/>
                <a:gd name="T2" fmla="*/ 20 w 177"/>
                <a:gd name="T3" fmla="*/ 0 h 14"/>
                <a:gd name="T4" fmla="*/ 177 w 177"/>
                <a:gd name="T5" fmla="*/ 3 h 14"/>
                <a:gd name="T6" fmla="*/ 175 w 177"/>
                <a:gd name="T7" fmla="*/ 14 h 14"/>
                <a:gd name="T8" fmla="*/ 20 w 177"/>
                <a:gd name="T9" fmla="*/ 10 h 14"/>
                <a:gd name="T10" fmla="*/ 0 w 177"/>
                <a:gd name="T11" fmla="*/ 10 h 14"/>
                <a:gd name="T12" fmla="*/ 0 w 17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4">
                  <a:moveTo>
                    <a:pt x="0" y="0"/>
                  </a:moveTo>
                  <a:cubicBezTo>
                    <a:pt x="10" y="0"/>
                    <a:pt x="18" y="0"/>
                    <a:pt x="20" y="0"/>
                  </a:cubicBezTo>
                  <a:cubicBezTo>
                    <a:pt x="73" y="0"/>
                    <a:pt x="126" y="1"/>
                    <a:pt x="177" y="3"/>
                  </a:cubicBezTo>
                  <a:cubicBezTo>
                    <a:pt x="173" y="7"/>
                    <a:pt x="174" y="11"/>
                    <a:pt x="175" y="14"/>
                  </a:cubicBezTo>
                  <a:cubicBezTo>
                    <a:pt x="127" y="12"/>
                    <a:pt x="76" y="10"/>
                    <a:pt x="20" y="10"/>
                  </a:cubicBezTo>
                  <a:cubicBezTo>
                    <a:pt x="14" y="10"/>
                    <a:pt x="7" y="10"/>
                    <a:pt x="0" y="10"/>
                  </a:cubicBezTo>
                  <a:cubicBezTo>
                    <a:pt x="2" y="6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5" name="Freeform 19"/>
            <p:cNvSpPr>
              <a:spLocks/>
            </p:cNvSpPr>
            <p:nvPr/>
          </p:nvSpPr>
          <p:spPr bwMode="auto">
            <a:xfrm>
              <a:off x="192" y="1500"/>
              <a:ext cx="593" cy="30"/>
            </a:xfrm>
            <a:custGeom>
              <a:avLst/>
              <a:gdLst>
                <a:gd name="T0" fmla="*/ 173 w 174"/>
                <a:gd name="T1" fmla="*/ 8 h 8"/>
                <a:gd name="T2" fmla="*/ 0 w 174"/>
                <a:gd name="T3" fmla="*/ 8 h 8"/>
                <a:gd name="T4" fmla="*/ 0 w 174"/>
                <a:gd name="T5" fmla="*/ 0 h 8"/>
                <a:gd name="T6" fmla="*/ 174 w 174"/>
                <a:gd name="T7" fmla="*/ 0 h 8"/>
                <a:gd name="T8" fmla="*/ 173 w 17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8">
                  <a:moveTo>
                    <a:pt x="173" y="8"/>
                  </a:moveTo>
                  <a:cubicBezTo>
                    <a:pt x="145" y="8"/>
                    <a:pt x="74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  <a:cubicBezTo>
                    <a:pt x="65" y="0"/>
                    <a:pt x="149" y="0"/>
                    <a:pt x="174" y="0"/>
                  </a:cubicBezTo>
                  <a:cubicBezTo>
                    <a:pt x="172" y="2"/>
                    <a:pt x="172" y="6"/>
                    <a:pt x="173" y="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" name="Oval 20"/>
            <p:cNvSpPr>
              <a:spLocks noChangeArrowheads="1"/>
            </p:cNvSpPr>
            <p:nvPr/>
          </p:nvSpPr>
          <p:spPr bwMode="auto">
            <a:xfrm>
              <a:off x="792" y="1482"/>
              <a:ext cx="136" cy="7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7" name="Freeform 21"/>
            <p:cNvSpPr>
              <a:spLocks/>
            </p:cNvSpPr>
            <p:nvPr/>
          </p:nvSpPr>
          <p:spPr bwMode="auto">
            <a:xfrm>
              <a:off x="2765" y="1622"/>
              <a:ext cx="896" cy="597"/>
            </a:xfrm>
            <a:custGeom>
              <a:avLst/>
              <a:gdLst>
                <a:gd name="T0" fmla="*/ 6 w 263"/>
                <a:gd name="T1" fmla="*/ 0 h 162"/>
                <a:gd name="T2" fmla="*/ 250 w 263"/>
                <a:gd name="T3" fmla="*/ 128 h 162"/>
                <a:gd name="T4" fmla="*/ 223 w 263"/>
                <a:gd name="T5" fmla="*/ 162 h 162"/>
                <a:gd name="T6" fmla="*/ 197 w 263"/>
                <a:gd name="T7" fmla="*/ 150 h 162"/>
                <a:gd name="T8" fmla="*/ 216 w 263"/>
                <a:gd name="T9" fmla="*/ 126 h 162"/>
                <a:gd name="T10" fmla="*/ 0 w 263"/>
                <a:gd name="T11" fmla="*/ 15 h 162"/>
                <a:gd name="T12" fmla="*/ 6 w 263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62">
                  <a:moveTo>
                    <a:pt x="6" y="0"/>
                  </a:moveTo>
                  <a:cubicBezTo>
                    <a:pt x="195" y="32"/>
                    <a:pt x="263" y="84"/>
                    <a:pt x="250" y="128"/>
                  </a:cubicBezTo>
                  <a:cubicBezTo>
                    <a:pt x="247" y="139"/>
                    <a:pt x="235" y="152"/>
                    <a:pt x="223" y="162"/>
                  </a:cubicBezTo>
                  <a:cubicBezTo>
                    <a:pt x="219" y="157"/>
                    <a:pt x="210" y="150"/>
                    <a:pt x="197" y="150"/>
                  </a:cubicBezTo>
                  <a:cubicBezTo>
                    <a:pt x="205" y="142"/>
                    <a:pt x="214" y="134"/>
                    <a:pt x="216" y="126"/>
                  </a:cubicBezTo>
                  <a:cubicBezTo>
                    <a:pt x="230" y="78"/>
                    <a:pt x="122" y="37"/>
                    <a:pt x="0" y="15"/>
                  </a:cubicBezTo>
                  <a:cubicBezTo>
                    <a:pt x="4" y="11"/>
                    <a:pt x="7" y="7"/>
                    <a:pt x="6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8" name="Oval 22"/>
            <p:cNvSpPr>
              <a:spLocks noChangeArrowheads="1"/>
            </p:cNvSpPr>
            <p:nvPr/>
          </p:nvSpPr>
          <p:spPr bwMode="auto">
            <a:xfrm>
              <a:off x="3330" y="2190"/>
              <a:ext cx="177" cy="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9" name="Oval 23"/>
            <p:cNvSpPr>
              <a:spLocks noChangeArrowheads="1"/>
            </p:cNvSpPr>
            <p:nvPr/>
          </p:nvSpPr>
          <p:spPr bwMode="auto">
            <a:xfrm>
              <a:off x="3051" y="3221"/>
              <a:ext cx="361" cy="1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" name="Freeform 24"/>
            <p:cNvSpPr>
              <a:spLocks/>
            </p:cNvSpPr>
            <p:nvPr/>
          </p:nvSpPr>
          <p:spPr bwMode="auto">
            <a:xfrm>
              <a:off x="3368" y="32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1" name="Freeform 25"/>
            <p:cNvSpPr>
              <a:spLocks/>
            </p:cNvSpPr>
            <p:nvPr/>
          </p:nvSpPr>
          <p:spPr bwMode="auto">
            <a:xfrm>
              <a:off x="2397" y="2252"/>
              <a:ext cx="1001" cy="1113"/>
            </a:xfrm>
            <a:custGeom>
              <a:avLst/>
              <a:gdLst>
                <a:gd name="T0" fmla="*/ 4 w 294"/>
                <a:gd name="T1" fmla="*/ 158 h 302"/>
                <a:gd name="T2" fmla="*/ 268 w 294"/>
                <a:gd name="T3" fmla="*/ 0 h 302"/>
                <a:gd name="T4" fmla="*/ 294 w 294"/>
                <a:gd name="T5" fmla="*/ 14 h 302"/>
                <a:gd name="T6" fmla="*/ 81 w 294"/>
                <a:gd name="T7" fmla="*/ 151 h 302"/>
                <a:gd name="T8" fmla="*/ 222 w 294"/>
                <a:gd name="T9" fmla="*/ 257 h 302"/>
                <a:gd name="T10" fmla="*/ 183 w 294"/>
                <a:gd name="T11" fmla="*/ 302 h 302"/>
                <a:gd name="T12" fmla="*/ 4 w 294"/>
                <a:gd name="T13" fmla="*/ 15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302">
                  <a:moveTo>
                    <a:pt x="4" y="158"/>
                  </a:moveTo>
                  <a:cubicBezTo>
                    <a:pt x="8" y="82"/>
                    <a:pt x="177" y="44"/>
                    <a:pt x="268" y="0"/>
                  </a:cubicBezTo>
                  <a:cubicBezTo>
                    <a:pt x="269" y="7"/>
                    <a:pt x="277" y="14"/>
                    <a:pt x="294" y="14"/>
                  </a:cubicBezTo>
                  <a:cubicBezTo>
                    <a:pt x="213" y="57"/>
                    <a:pt x="85" y="94"/>
                    <a:pt x="81" y="151"/>
                  </a:cubicBezTo>
                  <a:cubicBezTo>
                    <a:pt x="77" y="200"/>
                    <a:pt x="137" y="234"/>
                    <a:pt x="222" y="257"/>
                  </a:cubicBezTo>
                  <a:cubicBezTo>
                    <a:pt x="185" y="262"/>
                    <a:pt x="177" y="280"/>
                    <a:pt x="183" y="302"/>
                  </a:cubicBezTo>
                  <a:cubicBezTo>
                    <a:pt x="78" y="270"/>
                    <a:pt x="0" y="224"/>
                    <a:pt x="4" y="1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2" name="Freeform 26"/>
            <p:cNvSpPr>
              <a:spLocks/>
            </p:cNvSpPr>
            <p:nvPr/>
          </p:nvSpPr>
          <p:spPr bwMode="auto">
            <a:xfrm>
              <a:off x="3368" y="3255"/>
              <a:ext cx="1330" cy="393"/>
            </a:xfrm>
            <a:custGeom>
              <a:avLst/>
              <a:gdLst>
                <a:gd name="T0" fmla="*/ 552 w 552"/>
                <a:gd name="T1" fmla="*/ 70 h 101"/>
                <a:gd name="T2" fmla="*/ 431 w 552"/>
                <a:gd name="T3" fmla="*/ 11 h 101"/>
                <a:gd name="T4" fmla="*/ 415 w 552"/>
                <a:gd name="T5" fmla="*/ 27 h 101"/>
                <a:gd name="T6" fmla="*/ 296 w 552"/>
                <a:gd name="T7" fmla="*/ 23 h 101"/>
                <a:gd name="T8" fmla="*/ 25 w 552"/>
                <a:gd name="T9" fmla="*/ 0 h 101"/>
                <a:gd name="T10" fmla="*/ 0 w 552"/>
                <a:gd name="T11" fmla="*/ 50 h 101"/>
                <a:gd name="T12" fmla="*/ 243 w 552"/>
                <a:gd name="T13" fmla="*/ 75 h 101"/>
                <a:gd name="T14" fmla="*/ 351 w 552"/>
                <a:gd name="T15" fmla="*/ 80 h 101"/>
                <a:gd name="T16" fmla="*/ 326 w 552"/>
                <a:gd name="T17" fmla="*/ 101 h 101"/>
                <a:gd name="T18" fmla="*/ 552 w 552"/>
                <a:gd name="T19" fmla="*/ 70 h 101"/>
                <a:gd name="connsiteX0" fmla="*/ 10000 w 10000"/>
                <a:gd name="connsiteY0" fmla="*/ 6931 h 10000"/>
                <a:gd name="connsiteX1" fmla="*/ 7868 w 10000"/>
                <a:gd name="connsiteY1" fmla="*/ 486 h 10000"/>
                <a:gd name="connsiteX2" fmla="*/ 7518 w 10000"/>
                <a:gd name="connsiteY2" fmla="*/ 2673 h 10000"/>
                <a:gd name="connsiteX3" fmla="*/ 5362 w 10000"/>
                <a:gd name="connsiteY3" fmla="*/ 2277 h 10000"/>
                <a:gd name="connsiteX4" fmla="*/ 453 w 10000"/>
                <a:gd name="connsiteY4" fmla="*/ 0 h 10000"/>
                <a:gd name="connsiteX5" fmla="*/ 0 w 10000"/>
                <a:gd name="connsiteY5" fmla="*/ 4950 h 10000"/>
                <a:gd name="connsiteX6" fmla="*/ 4402 w 10000"/>
                <a:gd name="connsiteY6" fmla="*/ 7426 h 10000"/>
                <a:gd name="connsiteX7" fmla="*/ 6359 w 10000"/>
                <a:gd name="connsiteY7" fmla="*/ 7921 h 10000"/>
                <a:gd name="connsiteX8" fmla="*/ 5906 w 10000"/>
                <a:gd name="connsiteY8" fmla="*/ 10000 h 10000"/>
                <a:gd name="connsiteX9" fmla="*/ 10000 w 10000"/>
                <a:gd name="connsiteY9" fmla="*/ 6931 h 10000"/>
                <a:gd name="connsiteX0" fmla="*/ 10657 w 10657"/>
                <a:gd name="connsiteY0" fmla="*/ 7835 h 10000"/>
                <a:gd name="connsiteX1" fmla="*/ 7868 w 10657"/>
                <a:gd name="connsiteY1" fmla="*/ 486 h 10000"/>
                <a:gd name="connsiteX2" fmla="*/ 7518 w 10657"/>
                <a:gd name="connsiteY2" fmla="*/ 2673 h 10000"/>
                <a:gd name="connsiteX3" fmla="*/ 5362 w 10657"/>
                <a:gd name="connsiteY3" fmla="*/ 2277 h 10000"/>
                <a:gd name="connsiteX4" fmla="*/ 453 w 10657"/>
                <a:gd name="connsiteY4" fmla="*/ 0 h 10000"/>
                <a:gd name="connsiteX5" fmla="*/ 0 w 10657"/>
                <a:gd name="connsiteY5" fmla="*/ 4950 h 10000"/>
                <a:gd name="connsiteX6" fmla="*/ 4402 w 10657"/>
                <a:gd name="connsiteY6" fmla="*/ 7426 h 10000"/>
                <a:gd name="connsiteX7" fmla="*/ 6359 w 10657"/>
                <a:gd name="connsiteY7" fmla="*/ 7921 h 10000"/>
                <a:gd name="connsiteX8" fmla="*/ 5906 w 10657"/>
                <a:gd name="connsiteY8" fmla="*/ 10000 h 10000"/>
                <a:gd name="connsiteX9" fmla="*/ 10657 w 10657"/>
                <a:gd name="connsiteY9" fmla="*/ 7835 h 10000"/>
                <a:gd name="connsiteX0" fmla="*/ 10657 w 10657"/>
                <a:gd name="connsiteY0" fmla="*/ 7835 h 10000"/>
                <a:gd name="connsiteX1" fmla="*/ 7868 w 10657"/>
                <a:gd name="connsiteY1" fmla="*/ 486 h 10000"/>
                <a:gd name="connsiteX2" fmla="*/ 7518 w 10657"/>
                <a:gd name="connsiteY2" fmla="*/ 2673 h 10000"/>
                <a:gd name="connsiteX3" fmla="*/ 5362 w 10657"/>
                <a:gd name="connsiteY3" fmla="*/ 2277 h 10000"/>
                <a:gd name="connsiteX4" fmla="*/ 453 w 10657"/>
                <a:gd name="connsiteY4" fmla="*/ 0 h 10000"/>
                <a:gd name="connsiteX5" fmla="*/ 0 w 10657"/>
                <a:gd name="connsiteY5" fmla="*/ 4950 h 10000"/>
                <a:gd name="connsiteX6" fmla="*/ 4402 w 10657"/>
                <a:gd name="connsiteY6" fmla="*/ 7426 h 10000"/>
                <a:gd name="connsiteX7" fmla="*/ 6359 w 10657"/>
                <a:gd name="connsiteY7" fmla="*/ 7921 h 10000"/>
                <a:gd name="connsiteX8" fmla="*/ 5906 w 10657"/>
                <a:gd name="connsiteY8" fmla="*/ 10000 h 10000"/>
                <a:gd name="connsiteX9" fmla="*/ 10657 w 10657"/>
                <a:gd name="connsiteY9" fmla="*/ 7835 h 10000"/>
                <a:gd name="connsiteX0" fmla="*/ 10657 w 10657"/>
                <a:gd name="connsiteY0" fmla="*/ 7835 h 10000"/>
                <a:gd name="connsiteX1" fmla="*/ 7868 w 10657"/>
                <a:gd name="connsiteY1" fmla="*/ 486 h 10000"/>
                <a:gd name="connsiteX2" fmla="*/ 7518 w 10657"/>
                <a:gd name="connsiteY2" fmla="*/ 2673 h 10000"/>
                <a:gd name="connsiteX3" fmla="*/ 5362 w 10657"/>
                <a:gd name="connsiteY3" fmla="*/ 2277 h 10000"/>
                <a:gd name="connsiteX4" fmla="*/ 453 w 10657"/>
                <a:gd name="connsiteY4" fmla="*/ 0 h 10000"/>
                <a:gd name="connsiteX5" fmla="*/ 0 w 10657"/>
                <a:gd name="connsiteY5" fmla="*/ 4950 h 10000"/>
                <a:gd name="connsiteX6" fmla="*/ 4402 w 10657"/>
                <a:gd name="connsiteY6" fmla="*/ 7426 h 10000"/>
                <a:gd name="connsiteX7" fmla="*/ 6359 w 10657"/>
                <a:gd name="connsiteY7" fmla="*/ 7921 h 10000"/>
                <a:gd name="connsiteX8" fmla="*/ 5906 w 10657"/>
                <a:gd name="connsiteY8" fmla="*/ 10000 h 10000"/>
                <a:gd name="connsiteX9" fmla="*/ 10657 w 10657"/>
                <a:gd name="connsiteY9" fmla="*/ 7835 h 10000"/>
                <a:gd name="connsiteX0" fmla="*/ 10657 w 10657"/>
                <a:gd name="connsiteY0" fmla="*/ 7835 h 10000"/>
                <a:gd name="connsiteX1" fmla="*/ 7868 w 10657"/>
                <a:gd name="connsiteY1" fmla="*/ 486 h 10000"/>
                <a:gd name="connsiteX2" fmla="*/ 7518 w 10657"/>
                <a:gd name="connsiteY2" fmla="*/ 2673 h 10000"/>
                <a:gd name="connsiteX3" fmla="*/ 5362 w 10657"/>
                <a:gd name="connsiteY3" fmla="*/ 2277 h 10000"/>
                <a:gd name="connsiteX4" fmla="*/ 453 w 10657"/>
                <a:gd name="connsiteY4" fmla="*/ 0 h 10000"/>
                <a:gd name="connsiteX5" fmla="*/ 0 w 10657"/>
                <a:gd name="connsiteY5" fmla="*/ 4950 h 10000"/>
                <a:gd name="connsiteX6" fmla="*/ 4402 w 10657"/>
                <a:gd name="connsiteY6" fmla="*/ 7426 h 10000"/>
                <a:gd name="connsiteX7" fmla="*/ 6359 w 10657"/>
                <a:gd name="connsiteY7" fmla="*/ 7921 h 10000"/>
                <a:gd name="connsiteX8" fmla="*/ 5906 w 10657"/>
                <a:gd name="connsiteY8" fmla="*/ 10000 h 10000"/>
                <a:gd name="connsiteX9" fmla="*/ 10657 w 10657"/>
                <a:gd name="connsiteY9" fmla="*/ 7835 h 10000"/>
                <a:gd name="connsiteX0" fmla="*/ 10657 w 10657"/>
                <a:gd name="connsiteY0" fmla="*/ 7835 h 10527"/>
                <a:gd name="connsiteX1" fmla="*/ 7868 w 10657"/>
                <a:gd name="connsiteY1" fmla="*/ 486 h 10527"/>
                <a:gd name="connsiteX2" fmla="*/ 7518 w 10657"/>
                <a:gd name="connsiteY2" fmla="*/ 2673 h 10527"/>
                <a:gd name="connsiteX3" fmla="*/ 5362 w 10657"/>
                <a:gd name="connsiteY3" fmla="*/ 2277 h 10527"/>
                <a:gd name="connsiteX4" fmla="*/ 453 w 10657"/>
                <a:gd name="connsiteY4" fmla="*/ 0 h 10527"/>
                <a:gd name="connsiteX5" fmla="*/ 0 w 10657"/>
                <a:gd name="connsiteY5" fmla="*/ 4950 h 10527"/>
                <a:gd name="connsiteX6" fmla="*/ 4402 w 10657"/>
                <a:gd name="connsiteY6" fmla="*/ 7426 h 10527"/>
                <a:gd name="connsiteX7" fmla="*/ 6359 w 10657"/>
                <a:gd name="connsiteY7" fmla="*/ 7921 h 10527"/>
                <a:gd name="connsiteX8" fmla="*/ 5801 w 10657"/>
                <a:gd name="connsiteY8" fmla="*/ 10527 h 10527"/>
                <a:gd name="connsiteX9" fmla="*/ 10657 w 10657"/>
                <a:gd name="connsiteY9" fmla="*/ 7835 h 10527"/>
                <a:gd name="connsiteX0" fmla="*/ 10657 w 10657"/>
                <a:gd name="connsiteY0" fmla="*/ 7835 h 10527"/>
                <a:gd name="connsiteX1" fmla="*/ 7868 w 10657"/>
                <a:gd name="connsiteY1" fmla="*/ 486 h 10527"/>
                <a:gd name="connsiteX2" fmla="*/ 7518 w 10657"/>
                <a:gd name="connsiteY2" fmla="*/ 2673 h 10527"/>
                <a:gd name="connsiteX3" fmla="*/ 5362 w 10657"/>
                <a:gd name="connsiteY3" fmla="*/ 2277 h 10527"/>
                <a:gd name="connsiteX4" fmla="*/ 453 w 10657"/>
                <a:gd name="connsiteY4" fmla="*/ 0 h 10527"/>
                <a:gd name="connsiteX5" fmla="*/ 0 w 10657"/>
                <a:gd name="connsiteY5" fmla="*/ 4950 h 10527"/>
                <a:gd name="connsiteX6" fmla="*/ 4402 w 10657"/>
                <a:gd name="connsiteY6" fmla="*/ 7426 h 10527"/>
                <a:gd name="connsiteX7" fmla="*/ 6359 w 10657"/>
                <a:gd name="connsiteY7" fmla="*/ 7921 h 10527"/>
                <a:gd name="connsiteX8" fmla="*/ 5801 w 10657"/>
                <a:gd name="connsiteY8" fmla="*/ 10527 h 10527"/>
                <a:gd name="connsiteX9" fmla="*/ 10657 w 10657"/>
                <a:gd name="connsiteY9" fmla="*/ 7835 h 1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7" h="10527">
                  <a:moveTo>
                    <a:pt x="10657" y="7835"/>
                  </a:moveTo>
                  <a:cubicBezTo>
                    <a:pt x="10058" y="6322"/>
                    <a:pt x="8303" y="1575"/>
                    <a:pt x="7868" y="486"/>
                  </a:cubicBezTo>
                  <a:cubicBezTo>
                    <a:pt x="7759" y="981"/>
                    <a:pt x="7627" y="2079"/>
                    <a:pt x="7518" y="2673"/>
                  </a:cubicBezTo>
                  <a:cubicBezTo>
                    <a:pt x="6848" y="2574"/>
                    <a:pt x="5616" y="2277"/>
                    <a:pt x="5362" y="2277"/>
                  </a:cubicBezTo>
                  <a:cubicBezTo>
                    <a:pt x="5018" y="2178"/>
                    <a:pt x="2754" y="1782"/>
                    <a:pt x="453" y="0"/>
                  </a:cubicBezTo>
                  <a:cubicBezTo>
                    <a:pt x="688" y="1980"/>
                    <a:pt x="543" y="3861"/>
                    <a:pt x="0" y="4950"/>
                  </a:cubicBezTo>
                  <a:cubicBezTo>
                    <a:pt x="1649" y="6436"/>
                    <a:pt x="3297" y="7129"/>
                    <a:pt x="4402" y="7426"/>
                  </a:cubicBezTo>
                  <a:cubicBezTo>
                    <a:pt x="5018" y="7624"/>
                    <a:pt x="5670" y="7921"/>
                    <a:pt x="6359" y="7921"/>
                  </a:cubicBezTo>
                  <a:cubicBezTo>
                    <a:pt x="6250" y="8515"/>
                    <a:pt x="6018" y="9537"/>
                    <a:pt x="5801" y="10527"/>
                  </a:cubicBezTo>
                  <a:cubicBezTo>
                    <a:pt x="7435" y="9617"/>
                    <a:pt x="9584" y="8580"/>
                    <a:pt x="10657" y="783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23" name="Orange Flag"/>
          <p:cNvGrpSpPr>
            <a:grpSpLocks noChangeAspect="1"/>
          </p:cNvGrpSpPr>
          <p:nvPr/>
        </p:nvGrpSpPr>
        <p:grpSpPr bwMode="auto">
          <a:xfrm>
            <a:off x="1372922" y="980091"/>
            <a:ext cx="560312" cy="611831"/>
            <a:chOff x="2088" y="1280"/>
            <a:chExt cx="1577" cy="1722"/>
          </a:xfrm>
        </p:grpSpPr>
        <p:sp>
          <p:nvSpPr>
            <p:cNvPr id="124" name="Freeform 79"/>
            <p:cNvSpPr>
              <a:spLocks/>
            </p:cNvSpPr>
            <p:nvPr/>
          </p:nvSpPr>
          <p:spPr bwMode="auto">
            <a:xfrm>
              <a:off x="2167" y="1321"/>
              <a:ext cx="1498" cy="1040"/>
            </a:xfrm>
            <a:custGeom>
              <a:avLst/>
              <a:gdLst>
                <a:gd name="T0" fmla="*/ 0 w 631"/>
                <a:gd name="T1" fmla="*/ 43 h 438"/>
                <a:gd name="T2" fmla="*/ 183 w 631"/>
                <a:gd name="T3" fmla="*/ 33 h 438"/>
                <a:gd name="T4" fmla="*/ 490 w 631"/>
                <a:gd name="T5" fmla="*/ 230 h 438"/>
                <a:gd name="T6" fmla="*/ 606 w 631"/>
                <a:gd name="T7" fmla="*/ 222 h 438"/>
                <a:gd name="T8" fmla="*/ 631 w 631"/>
                <a:gd name="T9" fmla="*/ 393 h 438"/>
                <a:gd name="T10" fmla="*/ 458 w 631"/>
                <a:gd name="T11" fmla="*/ 428 h 438"/>
                <a:gd name="T12" fmla="*/ 191 w 631"/>
                <a:gd name="T13" fmla="*/ 298 h 438"/>
                <a:gd name="T14" fmla="*/ 43 w 631"/>
                <a:gd name="T15" fmla="*/ 329 h 438"/>
                <a:gd name="T16" fmla="*/ 0 w 631"/>
                <a:gd name="T17" fmla="*/ 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1" h="438">
                  <a:moveTo>
                    <a:pt x="0" y="43"/>
                  </a:moveTo>
                  <a:cubicBezTo>
                    <a:pt x="20" y="30"/>
                    <a:pt x="82" y="0"/>
                    <a:pt x="183" y="33"/>
                  </a:cubicBezTo>
                  <a:cubicBezTo>
                    <a:pt x="307" y="74"/>
                    <a:pt x="394" y="216"/>
                    <a:pt x="490" y="230"/>
                  </a:cubicBezTo>
                  <a:cubicBezTo>
                    <a:pt x="578" y="244"/>
                    <a:pt x="595" y="227"/>
                    <a:pt x="606" y="222"/>
                  </a:cubicBezTo>
                  <a:cubicBezTo>
                    <a:pt x="609" y="236"/>
                    <a:pt x="630" y="381"/>
                    <a:pt x="631" y="393"/>
                  </a:cubicBezTo>
                  <a:cubicBezTo>
                    <a:pt x="584" y="422"/>
                    <a:pt x="510" y="438"/>
                    <a:pt x="458" y="428"/>
                  </a:cubicBezTo>
                  <a:cubicBezTo>
                    <a:pt x="377" y="411"/>
                    <a:pt x="325" y="301"/>
                    <a:pt x="191" y="298"/>
                  </a:cubicBezTo>
                  <a:cubicBezTo>
                    <a:pt x="102" y="296"/>
                    <a:pt x="52" y="323"/>
                    <a:pt x="43" y="329"/>
                  </a:cubicBezTo>
                  <a:cubicBezTo>
                    <a:pt x="38" y="300"/>
                    <a:pt x="0" y="43"/>
                    <a:pt x="0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5" name="Freeform 80"/>
            <p:cNvSpPr>
              <a:spLocks/>
            </p:cNvSpPr>
            <p:nvPr/>
          </p:nvSpPr>
          <p:spPr bwMode="auto">
            <a:xfrm>
              <a:off x="2159" y="1280"/>
              <a:ext cx="1475" cy="1025"/>
            </a:xfrm>
            <a:custGeom>
              <a:avLst/>
              <a:gdLst>
                <a:gd name="T0" fmla="*/ 0 w 621"/>
                <a:gd name="T1" fmla="*/ 42 h 432"/>
                <a:gd name="T2" fmla="*/ 183 w 621"/>
                <a:gd name="T3" fmla="*/ 33 h 432"/>
                <a:gd name="T4" fmla="*/ 490 w 621"/>
                <a:gd name="T5" fmla="*/ 230 h 432"/>
                <a:gd name="T6" fmla="*/ 597 w 621"/>
                <a:gd name="T7" fmla="*/ 225 h 432"/>
                <a:gd name="T8" fmla="*/ 621 w 621"/>
                <a:gd name="T9" fmla="*/ 391 h 432"/>
                <a:gd name="T10" fmla="*/ 466 w 621"/>
                <a:gd name="T11" fmla="*/ 422 h 432"/>
                <a:gd name="T12" fmla="*/ 198 w 621"/>
                <a:gd name="T13" fmla="*/ 293 h 432"/>
                <a:gd name="T14" fmla="*/ 43 w 621"/>
                <a:gd name="T15" fmla="*/ 323 h 432"/>
                <a:gd name="T16" fmla="*/ 0 w 621"/>
                <a:gd name="T17" fmla="*/ 4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1" h="432">
                  <a:moveTo>
                    <a:pt x="0" y="42"/>
                  </a:moveTo>
                  <a:cubicBezTo>
                    <a:pt x="20" y="29"/>
                    <a:pt x="83" y="0"/>
                    <a:pt x="183" y="33"/>
                  </a:cubicBezTo>
                  <a:cubicBezTo>
                    <a:pt x="307" y="74"/>
                    <a:pt x="395" y="215"/>
                    <a:pt x="490" y="230"/>
                  </a:cubicBezTo>
                  <a:cubicBezTo>
                    <a:pt x="579" y="243"/>
                    <a:pt x="586" y="230"/>
                    <a:pt x="597" y="225"/>
                  </a:cubicBezTo>
                  <a:cubicBezTo>
                    <a:pt x="600" y="239"/>
                    <a:pt x="620" y="380"/>
                    <a:pt x="621" y="391"/>
                  </a:cubicBezTo>
                  <a:cubicBezTo>
                    <a:pt x="578" y="417"/>
                    <a:pt x="514" y="432"/>
                    <a:pt x="466" y="422"/>
                  </a:cubicBezTo>
                  <a:cubicBezTo>
                    <a:pt x="385" y="406"/>
                    <a:pt x="334" y="295"/>
                    <a:pt x="198" y="293"/>
                  </a:cubicBezTo>
                  <a:cubicBezTo>
                    <a:pt x="99" y="290"/>
                    <a:pt x="53" y="317"/>
                    <a:pt x="43" y="323"/>
                  </a:cubicBezTo>
                  <a:cubicBezTo>
                    <a:pt x="39" y="294"/>
                    <a:pt x="0" y="42"/>
                    <a:pt x="0" y="42"/>
                  </a:cubicBezTo>
                  <a:close/>
                </a:path>
              </a:pathLst>
            </a:custGeom>
            <a:gradFill>
              <a:gsLst>
                <a:gs pos="91000">
                  <a:schemeClr val="accent1"/>
                </a:gs>
                <a:gs pos="65000">
                  <a:schemeClr val="accent1">
                    <a:lumMod val="75000"/>
                  </a:schemeClr>
                </a:gs>
                <a:gs pos="51000">
                  <a:schemeClr val="accent1"/>
                </a:gs>
                <a:gs pos="42000">
                  <a:schemeClr val="accent1">
                    <a:lumMod val="60000"/>
                    <a:lumOff val="40000"/>
                  </a:schemeClr>
                </a:gs>
                <a:gs pos="20000">
                  <a:schemeClr val="accent1">
                    <a:lumMod val="20000"/>
                    <a:lumOff val="80000"/>
                  </a:schemeClr>
                </a:gs>
                <a:gs pos="17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1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6" name="Freeform 81"/>
            <p:cNvSpPr>
              <a:spLocks/>
            </p:cNvSpPr>
            <p:nvPr/>
          </p:nvSpPr>
          <p:spPr bwMode="auto">
            <a:xfrm>
              <a:off x="2088" y="1355"/>
              <a:ext cx="178" cy="700"/>
            </a:xfrm>
            <a:custGeom>
              <a:avLst/>
              <a:gdLst>
                <a:gd name="T0" fmla="*/ 2 w 75"/>
                <a:gd name="T1" fmla="*/ 17 h 295"/>
                <a:gd name="T2" fmla="*/ 44 w 75"/>
                <a:gd name="T3" fmla="*/ 295 h 295"/>
                <a:gd name="T4" fmla="*/ 75 w 75"/>
                <a:gd name="T5" fmla="*/ 291 h 295"/>
                <a:gd name="T6" fmla="*/ 31 w 75"/>
                <a:gd name="T7" fmla="*/ 10 h 295"/>
                <a:gd name="T8" fmla="*/ 2 w 75"/>
                <a:gd name="T9" fmla="*/ 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95">
                  <a:moveTo>
                    <a:pt x="2" y="17"/>
                  </a:moveTo>
                  <a:cubicBezTo>
                    <a:pt x="4" y="34"/>
                    <a:pt x="42" y="281"/>
                    <a:pt x="44" y="295"/>
                  </a:cubicBezTo>
                  <a:cubicBezTo>
                    <a:pt x="56" y="292"/>
                    <a:pt x="70" y="292"/>
                    <a:pt x="75" y="291"/>
                  </a:cubicBezTo>
                  <a:cubicBezTo>
                    <a:pt x="72" y="273"/>
                    <a:pt x="32" y="18"/>
                    <a:pt x="31" y="10"/>
                  </a:cubicBezTo>
                  <a:cubicBezTo>
                    <a:pt x="30" y="0"/>
                    <a:pt x="0" y="5"/>
                    <a:pt x="2" y="17"/>
                  </a:cubicBezTo>
                  <a:close/>
                </a:path>
              </a:pathLst>
            </a:custGeom>
            <a:gradFill>
              <a:gsLst>
                <a:gs pos="70000">
                  <a:schemeClr val="accent1"/>
                </a:gs>
                <a:gs pos="46000">
                  <a:schemeClr val="accent1">
                    <a:lumMod val="40000"/>
                    <a:lumOff val="60000"/>
                  </a:schemeClr>
                </a:gs>
                <a:gs pos="38000">
                  <a:schemeClr val="accent1">
                    <a:lumMod val="75000"/>
                  </a:schemeClr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7" name="Freeform 82"/>
            <p:cNvSpPr>
              <a:spLocks/>
            </p:cNvSpPr>
            <p:nvPr/>
          </p:nvSpPr>
          <p:spPr bwMode="auto">
            <a:xfrm>
              <a:off x="2193" y="2029"/>
              <a:ext cx="228" cy="973"/>
            </a:xfrm>
            <a:custGeom>
              <a:avLst/>
              <a:gdLst>
                <a:gd name="T0" fmla="*/ 62 w 96"/>
                <a:gd name="T1" fmla="*/ 404 h 410"/>
                <a:gd name="T2" fmla="*/ 0 w 96"/>
                <a:gd name="T3" fmla="*/ 11 h 410"/>
                <a:gd name="T4" fmla="*/ 30 w 96"/>
                <a:gd name="T5" fmla="*/ 6 h 410"/>
                <a:gd name="T6" fmla="*/ 95 w 96"/>
                <a:gd name="T7" fmla="*/ 404 h 410"/>
                <a:gd name="T8" fmla="*/ 62 w 96"/>
                <a:gd name="T9" fmla="*/ 4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10">
                  <a:moveTo>
                    <a:pt x="62" y="404"/>
                  </a:moveTo>
                  <a:cubicBezTo>
                    <a:pt x="61" y="398"/>
                    <a:pt x="4" y="34"/>
                    <a:pt x="0" y="11"/>
                  </a:cubicBezTo>
                  <a:cubicBezTo>
                    <a:pt x="5" y="3"/>
                    <a:pt x="20" y="0"/>
                    <a:pt x="30" y="6"/>
                  </a:cubicBezTo>
                  <a:cubicBezTo>
                    <a:pt x="33" y="22"/>
                    <a:pt x="95" y="399"/>
                    <a:pt x="95" y="404"/>
                  </a:cubicBezTo>
                  <a:cubicBezTo>
                    <a:pt x="96" y="410"/>
                    <a:pt x="63" y="409"/>
                    <a:pt x="62" y="404"/>
                  </a:cubicBezTo>
                  <a:close/>
                </a:path>
              </a:pathLst>
            </a:custGeom>
            <a:gradFill>
              <a:gsLst>
                <a:gs pos="59000">
                  <a:schemeClr val="tx1">
                    <a:lumMod val="85000"/>
                    <a:lumOff val="15000"/>
                  </a:schemeClr>
                </a:gs>
                <a:gs pos="46000">
                  <a:schemeClr val="tx1">
                    <a:lumMod val="50000"/>
                    <a:lumOff val="50000"/>
                  </a:schemeClr>
                </a:gs>
                <a:gs pos="38000">
                  <a:schemeClr val="tx1"/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28" name="Yellow Flag"/>
          <p:cNvGrpSpPr>
            <a:grpSpLocks noChangeAspect="1"/>
          </p:cNvGrpSpPr>
          <p:nvPr/>
        </p:nvGrpSpPr>
        <p:grpSpPr bwMode="auto">
          <a:xfrm>
            <a:off x="2880131" y="882951"/>
            <a:ext cx="766925" cy="837441"/>
            <a:chOff x="2088" y="1280"/>
            <a:chExt cx="1577" cy="1722"/>
          </a:xfrm>
        </p:grpSpPr>
        <p:sp>
          <p:nvSpPr>
            <p:cNvPr id="129" name="Freeform 84"/>
            <p:cNvSpPr>
              <a:spLocks/>
            </p:cNvSpPr>
            <p:nvPr/>
          </p:nvSpPr>
          <p:spPr bwMode="auto">
            <a:xfrm>
              <a:off x="2167" y="1321"/>
              <a:ext cx="1498" cy="1040"/>
            </a:xfrm>
            <a:custGeom>
              <a:avLst/>
              <a:gdLst>
                <a:gd name="T0" fmla="*/ 0 w 631"/>
                <a:gd name="T1" fmla="*/ 43 h 438"/>
                <a:gd name="T2" fmla="*/ 183 w 631"/>
                <a:gd name="T3" fmla="*/ 33 h 438"/>
                <a:gd name="T4" fmla="*/ 490 w 631"/>
                <a:gd name="T5" fmla="*/ 230 h 438"/>
                <a:gd name="T6" fmla="*/ 606 w 631"/>
                <a:gd name="T7" fmla="*/ 222 h 438"/>
                <a:gd name="T8" fmla="*/ 631 w 631"/>
                <a:gd name="T9" fmla="*/ 393 h 438"/>
                <a:gd name="T10" fmla="*/ 458 w 631"/>
                <a:gd name="T11" fmla="*/ 428 h 438"/>
                <a:gd name="T12" fmla="*/ 191 w 631"/>
                <a:gd name="T13" fmla="*/ 298 h 438"/>
                <a:gd name="T14" fmla="*/ 43 w 631"/>
                <a:gd name="T15" fmla="*/ 329 h 438"/>
                <a:gd name="T16" fmla="*/ 0 w 631"/>
                <a:gd name="T17" fmla="*/ 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1" h="438">
                  <a:moveTo>
                    <a:pt x="0" y="43"/>
                  </a:moveTo>
                  <a:cubicBezTo>
                    <a:pt x="20" y="30"/>
                    <a:pt x="82" y="0"/>
                    <a:pt x="183" y="33"/>
                  </a:cubicBezTo>
                  <a:cubicBezTo>
                    <a:pt x="307" y="74"/>
                    <a:pt x="394" y="216"/>
                    <a:pt x="490" y="230"/>
                  </a:cubicBezTo>
                  <a:cubicBezTo>
                    <a:pt x="578" y="244"/>
                    <a:pt x="595" y="227"/>
                    <a:pt x="606" y="222"/>
                  </a:cubicBezTo>
                  <a:cubicBezTo>
                    <a:pt x="609" y="236"/>
                    <a:pt x="630" y="381"/>
                    <a:pt x="631" y="393"/>
                  </a:cubicBezTo>
                  <a:cubicBezTo>
                    <a:pt x="584" y="422"/>
                    <a:pt x="510" y="438"/>
                    <a:pt x="458" y="428"/>
                  </a:cubicBezTo>
                  <a:cubicBezTo>
                    <a:pt x="377" y="411"/>
                    <a:pt x="325" y="301"/>
                    <a:pt x="191" y="298"/>
                  </a:cubicBezTo>
                  <a:cubicBezTo>
                    <a:pt x="102" y="296"/>
                    <a:pt x="52" y="323"/>
                    <a:pt x="43" y="329"/>
                  </a:cubicBezTo>
                  <a:cubicBezTo>
                    <a:pt x="38" y="300"/>
                    <a:pt x="0" y="43"/>
                    <a:pt x="0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0" name="Freeform 85"/>
            <p:cNvSpPr>
              <a:spLocks/>
            </p:cNvSpPr>
            <p:nvPr/>
          </p:nvSpPr>
          <p:spPr bwMode="auto">
            <a:xfrm>
              <a:off x="2159" y="1280"/>
              <a:ext cx="1475" cy="1025"/>
            </a:xfrm>
            <a:custGeom>
              <a:avLst/>
              <a:gdLst>
                <a:gd name="T0" fmla="*/ 0 w 621"/>
                <a:gd name="T1" fmla="*/ 42 h 432"/>
                <a:gd name="T2" fmla="*/ 183 w 621"/>
                <a:gd name="T3" fmla="*/ 33 h 432"/>
                <a:gd name="T4" fmla="*/ 490 w 621"/>
                <a:gd name="T5" fmla="*/ 230 h 432"/>
                <a:gd name="T6" fmla="*/ 597 w 621"/>
                <a:gd name="T7" fmla="*/ 225 h 432"/>
                <a:gd name="T8" fmla="*/ 621 w 621"/>
                <a:gd name="T9" fmla="*/ 391 h 432"/>
                <a:gd name="T10" fmla="*/ 466 w 621"/>
                <a:gd name="T11" fmla="*/ 422 h 432"/>
                <a:gd name="T12" fmla="*/ 198 w 621"/>
                <a:gd name="T13" fmla="*/ 293 h 432"/>
                <a:gd name="T14" fmla="*/ 43 w 621"/>
                <a:gd name="T15" fmla="*/ 323 h 432"/>
                <a:gd name="T16" fmla="*/ 0 w 621"/>
                <a:gd name="T17" fmla="*/ 4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1" h="432">
                  <a:moveTo>
                    <a:pt x="0" y="42"/>
                  </a:moveTo>
                  <a:cubicBezTo>
                    <a:pt x="20" y="29"/>
                    <a:pt x="83" y="0"/>
                    <a:pt x="183" y="33"/>
                  </a:cubicBezTo>
                  <a:cubicBezTo>
                    <a:pt x="307" y="74"/>
                    <a:pt x="395" y="215"/>
                    <a:pt x="490" y="230"/>
                  </a:cubicBezTo>
                  <a:cubicBezTo>
                    <a:pt x="579" y="243"/>
                    <a:pt x="586" y="230"/>
                    <a:pt x="597" y="225"/>
                  </a:cubicBezTo>
                  <a:cubicBezTo>
                    <a:pt x="600" y="239"/>
                    <a:pt x="620" y="380"/>
                    <a:pt x="621" y="391"/>
                  </a:cubicBezTo>
                  <a:cubicBezTo>
                    <a:pt x="578" y="417"/>
                    <a:pt x="514" y="432"/>
                    <a:pt x="466" y="422"/>
                  </a:cubicBezTo>
                  <a:cubicBezTo>
                    <a:pt x="385" y="406"/>
                    <a:pt x="334" y="295"/>
                    <a:pt x="198" y="293"/>
                  </a:cubicBezTo>
                  <a:cubicBezTo>
                    <a:pt x="99" y="290"/>
                    <a:pt x="53" y="317"/>
                    <a:pt x="43" y="323"/>
                  </a:cubicBezTo>
                  <a:cubicBezTo>
                    <a:pt x="39" y="294"/>
                    <a:pt x="0" y="42"/>
                    <a:pt x="0" y="42"/>
                  </a:cubicBezTo>
                  <a:close/>
                </a:path>
              </a:pathLst>
            </a:custGeom>
            <a:gradFill>
              <a:gsLst>
                <a:gs pos="91000">
                  <a:schemeClr val="accent6">
                    <a:lumMod val="75000"/>
                  </a:schemeClr>
                </a:gs>
                <a:gs pos="65000">
                  <a:schemeClr val="accent6"/>
                </a:gs>
                <a:gs pos="51000">
                  <a:schemeClr val="accent6"/>
                </a:gs>
                <a:gs pos="42000">
                  <a:schemeClr val="accent6">
                    <a:lumMod val="60000"/>
                    <a:lumOff val="4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17000">
                  <a:schemeClr val="accent6"/>
                </a:gs>
                <a:gs pos="0">
                  <a:schemeClr val="accent6">
                    <a:lumMod val="60000"/>
                    <a:lumOff val="40000"/>
                  </a:schemeClr>
                </a:gs>
              </a:gsLst>
              <a:lin ang="21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1" name="Freeform 86"/>
            <p:cNvSpPr>
              <a:spLocks/>
            </p:cNvSpPr>
            <p:nvPr/>
          </p:nvSpPr>
          <p:spPr bwMode="auto">
            <a:xfrm>
              <a:off x="2088" y="1355"/>
              <a:ext cx="178" cy="700"/>
            </a:xfrm>
            <a:custGeom>
              <a:avLst/>
              <a:gdLst>
                <a:gd name="T0" fmla="*/ 2 w 75"/>
                <a:gd name="T1" fmla="*/ 17 h 295"/>
                <a:gd name="T2" fmla="*/ 44 w 75"/>
                <a:gd name="T3" fmla="*/ 295 h 295"/>
                <a:gd name="T4" fmla="*/ 75 w 75"/>
                <a:gd name="T5" fmla="*/ 291 h 295"/>
                <a:gd name="T6" fmla="*/ 31 w 75"/>
                <a:gd name="T7" fmla="*/ 10 h 295"/>
                <a:gd name="T8" fmla="*/ 2 w 75"/>
                <a:gd name="T9" fmla="*/ 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95">
                  <a:moveTo>
                    <a:pt x="2" y="17"/>
                  </a:moveTo>
                  <a:cubicBezTo>
                    <a:pt x="4" y="34"/>
                    <a:pt x="42" y="281"/>
                    <a:pt x="44" y="295"/>
                  </a:cubicBezTo>
                  <a:cubicBezTo>
                    <a:pt x="56" y="292"/>
                    <a:pt x="70" y="292"/>
                    <a:pt x="75" y="291"/>
                  </a:cubicBezTo>
                  <a:cubicBezTo>
                    <a:pt x="72" y="273"/>
                    <a:pt x="32" y="18"/>
                    <a:pt x="31" y="10"/>
                  </a:cubicBezTo>
                  <a:cubicBezTo>
                    <a:pt x="30" y="0"/>
                    <a:pt x="0" y="5"/>
                    <a:pt x="2" y="17"/>
                  </a:cubicBezTo>
                  <a:close/>
                </a:path>
              </a:pathLst>
            </a:custGeom>
            <a:gradFill>
              <a:gsLst>
                <a:gs pos="70000">
                  <a:schemeClr val="accent6"/>
                </a:gs>
                <a:gs pos="46000">
                  <a:schemeClr val="accent6">
                    <a:lumMod val="40000"/>
                    <a:lumOff val="60000"/>
                  </a:schemeClr>
                </a:gs>
                <a:gs pos="38000">
                  <a:schemeClr val="accent6">
                    <a:lumMod val="50000"/>
                  </a:schemeClr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2" name="Freeform 87"/>
            <p:cNvSpPr>
              <a:spLocks/>
            </p:cNvSpPr>
            <p:nvPr/>
          </p:nvSpPr>
          <p:spPr bwMode="auto">
            <a:xfrm>
              <a:off x="2193" y="2029"/>
              <a:ext cx="228" cy="973"/>
            </a:xfrm>
            <a:custGeom>
              <a:avLst/>
              <a:gdLst>
                <a:gd name="T0" fmla="*/ 62 w 96"/>
                <a:gd name="T1" fmla="*/ 404 h 410"/>
                <a:gd name="T2" fmla="*/ 0 w 96"/>
                <a:gd name="T3" fmla="*/ 11 h 410"/>
                <a:gd name="T4" fmla="*/ 30 w 96"/>
                <a:gd name="T5" fmla="*/ 6 h 410"/>
                <a:gd name="T6" fmla="*/ 95 w 96"/>
                <a:gd name="T7" fmla="*/ 404 h 410"/>
                <a:gd name="T8" fmla="*/ 62 w 96"/>
                <a:gd name="T9" fmla="*/ 4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10">
                  <a:moveTo>
                    <a:pt x="62" y="404"/>
                  </a:moveTo>
                  <a:cubicBezTo>
                    <a:pt x="61" y="398"/>
                    <a:pt x="4" y="34"/>
                    <a:pt x="0" y="11"/>
                  </a:cubicBezTo>
                  <a:cubicBezTo>
                    <a:pt x="5" y="3"/>
                    <a:pt x="20" y="0"/>
                    <a:pt x="30" y="6"/>
                  </a:cubicBezTo>
                  <a:cubicBezTo>
                    <a:pt x="33" y="22"/>
                    <a:pt x="95" y="399"/>
                    <a:pt x="95" y="404"/>
                  </a:cubicBezTo>
                  <a:cubicBezTo>
                    <a:pt x="96" y="410"/>
                    <a:pt x="63" y="409"/>
                    <a:pt x="62" y="404"/>
                  </a:cubicBezTo>
                  <a:close/>
                </a:path>
              </a:pathLst>
            </a:custGeom>
            <a:gradFill>
              <a:gsLst>
                <a:gs pos="59000">
                  <a:schemeClr val="tx1">
                    <a:lumMod val="85000"/>
                    <a:lumOff val="15000"/>
                  </a:schemeClr>
                </a:gs>
                <a:gs pos="46000">
                  <a:schemeClr val="tx1">
                    <a:lumMod val="50000"/>
                    <a:lumOff val="50000"/>
                  </a:schemeClr>
                </a:gs>
                <a:gs pos="38000">
                  <a:schemeClr val="tx1"/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3" name="Green Flag"/>
          <p:cNvGrpSpPr>
            <a:grpSpLocks noChangeAspect="1"/>
          </p:cNvGrpSpPr>
          <p:nvPr/>
        </p:nvGrpSpPr>
        <p:grpSpPr bwMode="auto">
          <a:xfrm>
            <a:off x="5002331" y="734202"/>
            <a:ext cx="1061604" cy="1159215"/>
            <a:chOff x="2088" y="1280"/>
            <a:chExt cx="1577" cy="1722"/>
          </a:xfrm>
        </p:grpSpPr>
        <p:sp>
          <p:nvSpPr>
            <p:cNvPr id="134" name="Freeform 89"/>
            <p:cNvSpPr>
              <a:spLocks/>
            </p:cNvSpPr>
            <p:nvPr/>
          </p:nvSpPr>
          <p:spPr bwMode="auto">
            <a:xfrm>
              <a:off x="2167" y="1321"/>
              <a:ext cx="1498" cy="1040"/>
            </a:xfrm>
            <a:custGeom>
              <a:avLst/>
              <a:gdLst>
                <a:gd name="T0" fmla="*/ 0 w 631"/>
                <a:gd name="T1" fmla="*/ 43 h 438"/>
                <a:gd name="T2" fmla="*/ 183 w 631"/>
                <a:gd name="T3" fmla="*/ 33 h 438"/>
                <a:gd name="T4" fmla="*/ 490 w 631"/>
                <a:gd name="T5" fmla="*/ 230 h 438"/>
                <a:gd name="T6" fmla="*/ 606 w 631"/>
                <a:gd name="T7" fmla="*/ 222 h 438"/>
                <a:gd name="T8" fmla="*/ 631 w 631"/>
                <a:gd name="T9" fmla="*/ 393 h 438"/>
                <a:gd name="T10" fmla="*/ 458 w 631"/>
                <a:gd name="T11" fmla="*/ 428 h 438"/>
                <a:gd name="T12" fmla="*/ 191 w 631"/>
                <a:gd name="T13" fmla="*/ 298 h 438"/>
                <a:gd name="T14" fmla="*/ 43 w 631"/>
                <a:gd name="T15" fmla="*/ 329 h 438"/>
                <a:gd name="T16" fmla="*/ 0 w 631"/>
                <a:gd name="T17" fmla="*/ 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1" h="438">
                  <a:moveTo>
                    <a:pt x="0" y="43"/>
                  </a:moveTo>
                  <a:cubicBezTo>
                    <a:pt x="20" y="30"/>
                    <a:pt x="82" y="0"/>
                    <a:pt x="183" y="33"/>
                  </a:cubicBezTo>
                  <a:cubicBezTo>
                    <a:pt x="307" y="74"/>
                    <a:pt x="394" y="216"/>
                    <a:pt x="490" y="230"/>
                  </a:cubicBezTo>
                  <a:cubicBezTo>
                    <a:pt x="578" y="244"/>
                    <a:pt x="595" y="227"/>
                    <a:pt x="606" y="222"/>
                  </a:cubicBezTo>
                  <a:cubicBezTo>
                    <a:pt x="609" y="236"/>
                    <a:pt x="630" y="381"/>
                    <a:pt x="631" y="393"/>
                  </a:cubicBezTo>
                  <a:cubicBezTo>
                    <a:pt x="584" y="422"/>
                    <a:pt x="510" y="438"/>
                    <a:pt x="458" y="428"/>
                  </a:cubicBezTo>
                  <a:cubicBezTo>
                    <a:pt x="377" y="411"/>
                    <a:pt x="325" y="301"/>
                    <a:pt x="191" y="298"/>
                  </a:cubicBezTo>
                  <a:cubicBezTo>
                    <a:pt x="102" y="296"/>
                    <a:pt x="52" y="323"/>
                    <a:pt x="43" y="329"/>
                  </a:cubicBezTo>
                  <a:cubicBezTo>
                    <a:pt x="38" y="300"/>
                    <a:pt x="0" y="43"/>
                    <a:pt x="0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5" name="Freeform 90"/>
            <p:cNvSpPr>
              <a:spLocks/>
            </p:cNvSpPr>
            <p:nvPr/>
          </p:nvSpPr>
          <p:spPr bwMode="auto">
            <a:xfrm>
              <a:off x="2159" y="1280"/>
              <a:ext cx="1475" cy="1025"/>
            </a:xfrm>
            <a:custGeom>
              <a:avLst/>
              <a:gdLst>
                <a:gd name="T0" fmla="*/ 0 w 621"/>
                <a:gd name="T1" fmla="*/ 42 h 432"/>
                <a:gd name="T2" fmla="*/ 183 w 621"/>
                <a:gd name="T3" fmla="*/ 33 h 432"/>
                <a:gd name="T4" fmla="*/ 490 w 621"/>
                <a:gd name="T5" fmla="*/ 230 h 432"/>
                <a:gd name="T6" fmla="*/ 597 w 621"/>
                <a:gd name="T7" fmla="*/ 225 h 432"/>
                <a:gd name="T8" fmla="*/ 621 w 621"/>
                <a:gd name="T9" fmla="*/ 391 h 432"/>
                <a:gd name="T10" fmla="*/ 466 w 621"/>
                <a:gd name="T11" fmla="*/ 422 h 432"/>
                <a:gd name="T12" fmla="*/ 198 w 621"/>
                <a:gd name="T13" fmla="*/ 293 h 432"/>
                <a:gd name="T14" fmla="*/ 43 w 621"/>
                <a:gd name="T15" fmla="*/ 323 h 432"/>
                <a:gd name="T16" fmla="*/ 0 w 621"/>
                <a:gd name="T17" fmla="*/ 4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1" h="432">
                  <a:moveTo>
                    <a:pt x="0" y="42"/>
                  </a:moveTo>
                  <a:cubicBezTo>
                    <a:pt x="20" y="29"/>
                    <a:pt x="83" y="0"/>
                    <a:pt x="183" y="33"/>
                  </a:cubicBezTo>
                  <a:cubicBezTo>
                    <a:pt x="307" y="74"/>
                    <a:pt x="395" y="215"/>
                    <a:pt x="490" y="230"/>
                  </a:cubicBezTo>
                  <a:cubicBezTo>
                    <a:pt x="579" y="243"/>
                    <a:pt x="586" y="230"/>
                    <a:pt x="597" y="225"/>
                  </a:cubicBezTo>
                  <a:cubicBezTo>
                    <a:pt x="600" y="239"/>
                    <a:pt x="620" y="380"/>
                    <a:pt x="621" y="391"/>
                  </a:cubicBezTo>
                  <a:cubicBezTo>
                    <a:pt x="578" y="417"/>
                    <a:pt x="514" y="432"/>
                    <a:pt x="466" y="422"/>
                  </a:cubicBezTo>
                  <a:cubicBezTo>
                    <a:pt x="385" y="406"/>
                    <a:pt x="334" y="295"/>
                    <a:pt x="198" y="293"/>
                  </a:cubicBezTo>
                  <a:cubicBezTo>
                    <a:pt x="99" y="290"/>
                    <a:pt x="53" y="317"/>
                    <a:pt x="43" y="323"/>
                  </a:cubicBezTo>
                  <a:cubicBezTo>
                    <a:pt x="39" y="294"/>
                    <a:pt x="0" y="42"/>
                    <a:pt x="0" y="42"/>
                  </a:cubicBezTo>
                  <a:close/>
                </a:path>
              </a:pathLst>
            </a:custGeom>
            <a:gradFill>
              <a:gsLst>
                <a:gs pos="91000">
                  <a:schemeClr val="accent3"/>
                </a:gs>
                <a:gs pos="65000">
                  <a:schemeClr val="accent3">
                    <a:lumMod val="75000"/>
                  </a:schemeClr>
                </a:gs>
                <a:gs pos="51000">
                  <a:schemeClr val="accent3"/>
                </a:gs>
                <a:gs pos="42000">
                  <a:schemeClr val="accent3">
                    <a:lumMod val="60000"/>
                    <a:lumOff val="40000"/>
                  </a:schemeClr>
                </a:gs>
                <a:gs pos="20000">
                  <a:schemeClr val="accent3">
                    <a:lumMod val="40000"/>
                    <a:lumOff val="60000"/>
                  </a:schemeClr>
                </a:gs>
                <a:gs pos="17000">
                  <a:schemeClr val="accent3">
                    <a:lumMod val="75000"/>
                  </a:schemeClr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1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6" name="Freeform 91"/>
            <p:cNvSpPr>
              <a:spLocks/>
            </p:cNvSpPr>
            <p:nvPr/>
          </p:nvSpPr>
          <p:spPr bwMode="auto">
            <a:xfrm>
              <a:off x="2088" y="1355"/>
              <a:ext cx="178" cy="700"/>
            </a:xfrm>
            <a:custGeom>
              <a:avLst/>
              <a:gdLst>
                <a:gd name="T0" fmla="*/ 2 w 75"/>
                <a:gd name="T1" fmla="*/ 17 h 295"/>
                <a:gd name="T2" fmla="*/ 44 w 75"/>
                <a:gd name="T3" fmla="*/ 295 h 295"/>
                <a:gd name="T4" fmla="*/ 75 w 75"/>
                <a:gd name="T5" fmla="*/ 291 h 295"/>
                <a:gd name="T6" fmla="*/ 31 w 75"/>
                <a:gd name="T7" fmla="*/ 10 h 295"/>
                <a:gd name="T8" fmla="*/ 2 w 75"/>
                <a:gd name="T9" fmla="*/ 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95">
                  <a:moveTo>
                    <a:pt x="2" y="17"/>
                  </a:moveTo>
                  <a:cubicBezTo>
                    <a:pt x="4" y="34"/>
                    <a:pt x="42" y="281"/>
                    <a:pt x="44" y="295"/>
                  </a:cubicBezTo>
                  <a:cubicBezTo>
                    <a:pt x="56" y="292"/>
                    <a:pt x="70" y="292"/>
                    <a:pt x="75" y="291"/>
                  </a:cubicBezTo>
                  <a:cubicBezTo>
                    <a:pt x="72" y="273"/>
                    <a:pt x="32" y="18"/>
                    <a:pt x="31" y="10"/>
                  </a:cubicBezTo>
                  <a:cubicBezTo>
                    <a:pt x="30" y="0"/>
                    <a:pt x="0" y="5"/>
                    <a:pt x="2" y="17"/>
                  </a:cubicBezTo>
                  <a:close/>
                </a:path>
              </a:pathLst>
            </a:custGeom>
            <a:gradFill>
              <a:gsLst>
                <a:gs pos="70000">
                  <a:schemeClr val="accent3"/>
                </a:gs>
                <a:gs pos="46000">
                  <a:schemeClr val="accent3">
                    <a:lumMod val="40000"/>
                    <a:lumOff val="60000"/>
                  </a:schemeClr>
                </a:gs>
                <a:gs pos="38000">
                  <a:schemeClr val="accent3">
                    <a:lumMod val="50000"/>
                  </a:schemeClr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7" name="Freeform 92"/>
            <p:cNvSpPr>
              <a:spLocks/>
            </p:cNvSpPr>
            <p:nvPr/>
          </p:nvSpPr>
          <p:spPr bwMode="auto">
            <a:xfrm>
              <a:off x="2193" y="2029"/>
              <a:ext cx="228" cy="973"/>
            </a:xfrm>
            <a:custGeom>
              <a:avLst/>
              <a:gdLst>
                <a:gd name="T0" fmla="*/ 62 w 96"/>
                <a:gd name="T1" fmla="*/ 404 h 410"/>
                <a:gd name="T2" fmla="*/ 0 w 96"/>
                <a:gd name="T3" fmla="*/ 11 h 410"/>
                <a:gd name="T4" fmla="*/ 30 w 96"/>
                <a:gd name="T5" fmla="*/ 6 h 410"/>
                <a:gd name="T6" fmla="*/ 95 w 96"/>
                <a:gd name="T7" fmla="*/ 404 h 410"/>
                <a:gd name="T8" fmla="*/ 62 w 96"/>
                <a:gd name="T9" fmla="*/ 4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10">
                  <a:moveTo>
                    <a:pt x="62" y="404"/>
                  </a:moveTo>
                  <a:cubicBezTo>
                    <a:pt x="61" y="398"/>
                    <a:pt x="4" y="34"/>
                    <a:pt x="0" y="11"/>
                  </a:cubicBezTo>
                  <a:cubicBezTo>
                    <a:pt x="5" y="3"/>
                    <a:pt x="20" y="0"/>
                    <a:pt x="30" y="6"/>
                  </a:cubicBezTo>
                  <a:cubicBezTo>
                    <a:pt x="33" y="22"/>
                    <a:pt x="95" y="399"/>
                    <a:pt x="95" y="404"/>
                  </a:cubicBezTo>
                  <a:cubicBezTo>
                    <a:pt x="96" y="410"/>
                    <a:pt x="63" y="409"/>
                    <a:pt x="62" y="404"/>
                  </a:cubicBezTo>
                  <a:close/>
                </a:path>
              </a:pathLst>
            </a:custGeom>
            <a:gradFill>
              <a:gsLst>
                <a:gs pos="59000">
                  <a:schemeClr val="tx1">
                    <a:lumMod val="85000"/>
                    <a:lumOff val="15000"/>
                  </a:schemeClr>
                </a:gs>
                <a:gs pos="46000">
                  <a:schemeClr val="tx1">
                    <a:lumMod val="50000"/>
                    <a:lumOff val="50000"/>
                  </a:schemeClr>
                </a:gs>
                <a:gs pos="38000">
                  <a:schemeClr val="tx1"/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8" name="Red Flag"/>
          <p:cNvGrpSpPr>
            <a:grpSpLocks noChangeAspect="1"/>
          </p:cNvGrpSpPr>
          <p:nvPr/>
        </p:nvGrpSpPr>
        <p:grpSpPr bwMode="auto">
          <a:xfrm>
            <a:off x="5946420" y="3487566"/>
            <a:ext cx="1618920" cy="1767773"/>
            <a:chOff x="2088" y="1280"/>
            <a:chExt cx="1577" cy="1722"/>
          </a:xfrm>
        </p:grpSpPr>
        <p:sp>
          <p:nvSpPr>
            <p:cNvPr id="139" name="Freeform 99"/>
            <p:cNvSpPr>
              <a:spLocks/>
            </p:cNvSpPr>
            <p:nvPr/>
          </p:nvSpPr>
          <p:spPr bwMode="auto">
            <a:xfrm>
              <a:off x="2167" y="1321"/>
              <a:ext cx="1498" cy="1040"/>
            </a:xfrm>
            <a:custGeom>
              <a:avLst/>
              <a:gdLst>
                <a:gd name="T0" fmla="*/ 0 w 631"/>
                <a:gd name="T1" fmla="*/ 43 h 438"/>
                <a:gd name="T2" fmla="*/ 183 w 631"/>
                <a:gd name="T3" fmla="*/ 33 h 438"/>
                <a:gd name="T4" fmla="*/ 490 w 631"/>
                <a:gd name="T5" fmla="*/ 230 h 438"/>
                <a:gd name="T6" fmla="*/ 606 w 631"/>
                <a:gd name="T7" fmla="*/ 222 h 438"/>
                <a:gd name="T8" fmla="*/ 631 w 631"/>
                <a:gd name="T9" fmla="*/ 393 h 438"/>
                <a:gd name="T10" fmla="*/ 458 w 631"/>
                <a:gd name="T11" fmla="*/ 428 h 438"/>
                <a:gd name="T12" fmla="*/ 191 w 631"/>
                <a:gd name="T13" fmla="*/ 298 h 438"/>
                <a:gd name="T14" fmla="*/ 43 w 631"/>
                <a:gd name="T15" fmla="*/ 329 h 438"/>
                <a:gd name="T16" fmla="*/ 0 w 631"/>
                <a:gd name="T17" fmla="*/ 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1" h="438">
                  <a:moveTo>
                    <a:pt x="0" y="43"/>
                  </a:moveTo>
                  <a:cubicBezTo>
                    <a:pt x="20" y="30"/>
                    <a:pt x="82" y="0"/>
                    <a:pt x="183" y="33"/>
                  </a:cubicBezTo>
                  <a:cubicBezTo>
                    <a:pt x="307" y="74"/>
                    <a:pt x="394" y="216"/>
                    <a:pt x="490" y="230"/>
                  </a:cubicBezTo>
                  <a:cubicBezTo>
                    <a:pt x="578" y="244"/>
                    <a:pt x="595" y="227"/>
                    <a:pt x="606" y="222"/>
                  </a:cubicBezTo>
                  <a:cubicBezTo>
                    <a:pt x="609" y="236"/>
                    <a:pt x="630" y="381"/>
                    <a:pt x="631" y="393"/>
                  </a:cubicBezTo>
                  <a:cubicBezTo>
                    <a:pt x="584" y="422"/>
                    <a:pt x="510" y="438"/>
                    <a:pt x="458" y="428"/>
                  </a:cubicBezTo>
                  <a:cubicBezTo>
                    <a:pt x="377" y="411"/>
                    <a:pt x="325" y="301"/>
                    <a:pt x="191" y="298"/>
                  </a:cubicBezTo>
                  <a:cubicBezTo>
                    <a:pt x="102" y="296"/>
                    <a:pt x="52" y="323"/>
                    <a:pt x="43" y="329"/>
                  </a:cubicBezTo>
                  <a:cubicBezTo>
                    <a:pt x="38" y="300"/>
                    <a:pt x="0" y="43"/>
                    <a:pt x="0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2159" y="1280"/>
              <a:ext cx="1475" cy="1025"/>
            </a:xfrm>
            <a:custGeom>
              <a:avLst/>
              <a:gdLst>
                <a:gd name="T0" fmla="*/ 0 w 621"/>
                <a:gd name="T1" fmla="*/ 42 h 432"/>
                <a:gd name="T2" fmla="*/ 183 w 621"/>
                <a:gd name="T3" fmla="*/ 33 h 432"/>
                <a:gd name="T4" fmla="*/ 490 w 621"/>
                <a:gd name="T5" fmla="*/ 230 h 432"/>
                <a:gd name="T6" fmla="*/ 597 w 621"/>
                <a:gd name="T7" fmla="*/ 225 h 432"/>
                <a:gd name="T8" fmla="*/ 621 w 621"/>
                <a:gd name="T9" fmla="*/ 391 h 432"/>
                <a:gd name="T10" fmla="*/ 466 w 621"/>
                <a:gd name="T11" fmla="*/ 422 h 432"/>
                <a:gd name="T12" fmla="*/ 198 w 621"/>
                <a:gd name="T13" fmla="*/ 293 h 432"/>
                <a:gd name="T14" fmla="*/ 43 w 621"/>
                <a:gd name="T15" fmla="*/ 323 h 432"/>
                <a:gd name="T16" fmla="*/ 0 w 621"/>
                <a:gd name="T17" fmla="*/ 4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1" h="432">
                  <a:moveTo>
                    <a:pt x="0" y="42"/>
                  </a:moveTo>
                  <a:cubicBezTo>
                    <a:pt x="20" y="29"/>
                    <a:pt x="83" y="0"/>
                    <a:pt x="183" y="33"/>
                  </a:cubicBezTo>
                  <a:cubicBezTo>
                    <a:pt x="307" y="74"/>
                    <a:pt x="395" y="215"/>
                    <a:pt x="490" y="230"/>
                  </a:cubicBezTo>
                  <a:cubicBezTo>
                    <a:pt x="579" y="243"/>
                    <a:pt x="586" y="230"/>
                    <a:pt x="597" y="225"/>
                  </a:cubicBezTo>
                  <a:cubicBezTo>
                    <a:pt x="600" y="239"/>
                    <a:pt x="620" y="380"/>
                    <a:pt x="621" y="391"/>
                  </a:cubicBezTo>
                  <a:cubicBezTo>
                    <a:pt x="578" y="417"/>
                    <a:pt x="514" y="432"/>
                    <a:pt x="466" y="422"/>
                  </a:cubicBezTo>
                  <a:cubicBezTo>
                    <a:pt x="385" y="406"/>
                    <a:pt x="334" y="295"/>
                    <a:pt x="198" y="293"/>
                  </a:cubicBezTo>
                  <a:cubicBezTo>
                    <a:pt x="99" y="290"/>
                    <a:pt x="53" y="317"/>
                    <a:pt x="43" y="323"/>
                  </a:cubicBezTo>
                  <a:cubicBezTo>
                    <a:pt x="39" y="294"/>
                    <a:pt x="0" y="42"/>
                    <a:pt x="0" y="42"/>
                  </a:cubicBezTo>
                  <a:close/>
                </a:path>
              </a:pathLst>
            </a:custGeom>
            <a:gradFill>
              <a:gsLst>
                <a:gs pos="91000">
                  <a:schemeClr val="tx2">
                    <a:lumMod val="93000"/>
                    <a:lumOff val="7000"/>
                  </a:schemeClr>
                </a:gs>
                <a:gs pos="65000">
                  <a:schemeClr val="tx2">
                    <a:lumMod val="85000"/>
                  </a:schemeClr>
                </a:gs>
                <a:gs pos="51000">
                  <a:schemeClr val="tx2"/>
                </a:gs>
                <a:gs pos="42000">
                  <a:schemeClr val="tx2">
                    <a:lumMod val="60000"/>
                    <a:lumOff val="40000"/>
                  </a:schemeClr>
                </a:gs>
                <a:gs pos="20000">
                  <a:schemeClr val="tx2">
                    <a:lumMod val="40000"/>
                    <a:lumOff val="60000"/>
                  </a:schemeClr>
                </a:gs>
                <a:gs pos="17000">
                  <a:schemeClr val="tx2"/>
                </a:gs>
                <a:gs pos="0">
                  <a:schemeClr val="tx2">
                    <a:lumMod val="60000"/>
                    <a:lumOff val="40000"/>
                  </a:schemeClr>
                </a:gs>
              </a:gsLst>
              <a:lin ang="21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1" name="Freeform 101"/>
            <p:cNvSpPr>
              <a:spLocks/>
            </p:cNvSpPr>
            <p:nvPr/>
          </p:nvSpPr>
          <p:spPr bwMode="auto">
            <a:xfrm>
              <a:off x="2088" y="1355"/>
              <a:ext cx="178" cy="700"/>
            </a:xfrm>
            <a:custGeom>
              <a:avLst/>
              <a:gdLst>
                <a:gd name="T0" fmla="*/ 2 w 75"/>
                <a:gd name="T1" fmla="*/ 17 h 295"/>
                <a:gd name="T2" fmla="*/ 44 w 75"/>
                <a:gd name="T3" fmla="*/ 295 h 295"/>
                <a:gd name="T4" fmla="*/ 75 w 75"/>
                <a:gd name="T5" fmla="*/ 291 h 295"/>
                <a:gd name="T6" fmla="*/ 31 w 75"/>
                <a:gd name="T7" fmla="*/ 10 h 295"/>
                <a:gd name="T8" fmla="*/ 2 w 75"/>
                <a:gd name="T9" fmla="*/ 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95">
                  <a:moveTo>
                    <a:pt x="2" y="17"/>
                  </a:moveTo>
                  <a:cubicBezTo>
                    <a:pt x="4" y="34"/>
                    <a:pt x="42" y="281"/>
                    <a:pt x="44" y="295"/>
                  </a:cubicBezTo>
                  <a:cubicBezTo>
                    <a:pt x="56" y="292"/>
                    <a:pt x="70" y="292"/>
                    <a:pt x="75" y="291"/>
                  </a:cubicBezTo>
                  <a:cubicBezTo>
                    <a:pt x="72" y="273"/>
                    <a:pt x="32" y="18"/>
                    <a:pt x="31" y="10"/>
                  </a:cubicBezTo>
                  <a:cubicBezTo>
                    <a:pt x="30" y="0"/>
                    <a:pt x="0" y="5"/>
                    <a:pt x="2" y="17"/>
                  </a:cubicBezTo>
                  <a:close/>
                </a:path>
              </a:pathLst>
            </a:custGeom>
            <a:gradFill>
              <a:gsLst>
                <a:gs pos="70000">
                  <a:schemeClr val="tx2"/>
                </a:gs>
                <a:gs pos="46000">
                  <a:schemeClr val="tx2">
                    <a:lumMod val="40000"/>
                    <a:lumOff val="60000"/>
                  </a:schemeClr>
                </a:gs>
                <a:gs pos="38000">
                  <a:schemeClr val="tx2">
                    <a:lumMod val="75000"/>
                  </a:schemeClr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2193" y="2029"/>
              <a:ext cx="228" cy="973"/>
            </a:xfrm>
            <a:custGeom>
              <a:avLst/>
              <a:gdLst>
                <a:gd name="T0" fmla="*/ 62 w 96"/>
                <a:gd name="T1" fmla="*/ 404 h 410"/>
                <a:gd name="T2" fmla="*/ 0 w 96"/>
                <a:gd name="T3" fmla="*/ 11 h 410"/>
                <a:gd name="T4" fmla="*/ 30 w 96"/>
                <a:gd name="T5" fmla="*/ 6 h 410"/>
                <a:gd name="T6" fmla="*/ 95 w 96"/>
                <a:gd name="T7" fmla="*/ 404 h 410"/>
                <a:gd name="T8" fmla="*/ 62 w 96"/>
                <a:gd name="T9" fmla="*/ 4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10">
                  <a:moveTo>
                    <a:pt x="62" y="404"/>
                  </a:moveTo>
                  <a:cubicBezTo>
                    <a:pt x="61" y="398"/>
                    <a:pt x="4" y="34"/>
                    <a:pt x="0" y="11"/>
                  </a:cubicBezTo>
                  <a:cubicBezTo>
                    <a:pt x="5" y="3"/>
                    <a:pt x="20" y="0"/>
                    <a:pt x="30" y="6"/>
                  </a:cubicBezTo>
                  <a:cubicBezTo>
                    <a:pt x="33" y="22"/>
                    <a:pt x="95" y="399"/>
                    <a:pt x="95" y="404"/>
                  </a:cubicBezTo>
                  <a:cubicBezTo>
                    <a:pt x="96" y="410"/>
                    <a:pt x="63" y="409"/>
                    <a:pt x="62" y="404"/>
                  </a:cubicBezTo>
                  <a:close/>
                </a:path>
              </a:pathLst>
            </a:custGeom>
            <a:gradFill>
              <a:gsLst>
                <a:gs pos="59000">
                  <a:schemeClr val="tx1">
                    <a:lumMod val="85000"/>
                    <a:lumOff val="15000"/>
                  </a:schemeClr>
                </a:gs>
                <a:gs pos="46000">
                  <a:schemeClr val="tx1">
                    <a:lumMod val="50000"/>
                    <a:lumOff val="50000"/>
                  </a:schemeClr>
                </a:gs>
                <a:gs pos="38000">
                  <a:schemeClr val="tx1"/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43" name="TextBox 105"/>
          <p:cNvSpPr txBox="1"/>
          <p:nvPr/>
        </p:nvSpPr>
        <p:spPr>
          <a:xfrm>
            <a:off x="4362675" y="287430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pPr defTabSz="457200"/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Arial Black" panose="020B0A04020102020204" pitchFamily="34" charset="0"/>
              </a:rPr>
              <a:t>2013 -2014</a:t>
            </a:r>
            <a:endParaRPr lang="en-US" sz="2400" dirty="0">
              <a:solidFill>
                <a:prstClr val="white">
                  <a:lumMod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144" name="TextBox 109"/>
          <p:cNvSpPr txBox="1"/>
          <p:nvPr/>
        </p:nvSpPr>
        <p:spPr>
          <a:xfrm>
            <a:off x="4534215" y="1916365"/>
            <a:ext cx="1075936" cy="49244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pPr defTabSz="457200"/>
            <a:r>
              <a:rPr lang="en-US" sz="2600" dirty="0" smtClean="0">
                <a:solidFill>
                  <a:prstClr val="white">
                    <a:lumMod val="65000"/>
                  </a:prstClr>
                </a:solidFill>
                <a:latin typeface="Arial Black" panose="020B0A04020102020204" pitchFamily="34" charset="0"/>
              </a:rPr>
              <a:t>2012</a:t>
            </a:r>
            <a:endParaRPr lang="en-US" sz="2600" dirty="0">
              <a:solidFill>
                <a:prstClr val="white">
                  <a:lumMod val="65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145" name="TextBox 110"/>
          <p:cNvSpPr txBox="1"/>
          <p:nvPr/>
        </p:nvSpPr>
        <p:spPr>
          <a:xfrm>
            <a:off x="2570897" y="1742532"/>
            <a:ext cx="934871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pPr defTabSz="457200"/>
            <a:r>
              <a:rPr lang="en-US" sz="2200" dirty="0" smtClean="0">
                <a:solidFill>
                  <a:prstClr val="white">
                    <a:lumMod val="65000"/>
                  </a:prstClr>
                </a:solidFill>
                <a:latin typeface="Arial Black" panose="020B0A04020102020204" pitchFamily="34" charset="0"/>
              </a:rPr>
              <a:t>2011</a:t>
            </a:r>
            <a:endParaRPr lang="en-US" sz="2200" dirty="0">
              <a:solidFill>
                <a:prstClr val="white">
                  <a:lumMod val="65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146" name="TextBox 111"/>
          <p:cNvSpPr txBox="1"/>
          <p:nvPr/>
        </p:nvSpPr>
        <p:spPr>
          <a:xfrm>
            <a:off x="554866" y="1708616"/>
            <a:ext cx="1710725" cy="4154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pPr defTabSz="457200"/>
            <a:r>
              <a:rPr lang="en-US" sz="2100" dirty="0" smtClean="0">
                <a:solidFill>
                  <a:prstClr val="white">
                    <a:lumMod val="75000"/>
                  </a:prstClr>
                </a:solidFill>
                <a:latin typeface="Arial Black" panose="020B0A04020102020204" pitchFamily="34" charset="0"/>
              </a:rPr>
              <a:t>2009-2010</a:t>
            </a:r>
            <a:endParaRPr lang="en-US" sz="2100" dirty="0">
              <a:solidFill>
                <a:prstClr val="white">
                  <a:lumMod val="75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147" name="TextBox 112"/>
          <p:cNvSpPr txBox="1"/>
          <p:nvPr/>
        </p:nvSpPr>
        <p:spPr>
          <a:xfrm>
            <a:off x="4260250" y="548625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pPr defTabSz="457200"/>
            <a:r>
              <a:rPr lang="en-US" sz="36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 Black" panose="020B0A04020102020204" pitchFamily="34" charset="0"/>
              </a:rPr>
              <a:t>2016-2017</a:t>
            </a:r>
            <a:endParaRPr lang="en-US" sz="3600" dirty="0">
              <a:solidFill>
                <a:srgbClr val="000000">
                  <a:lumMod val="50000"/>
                  <a:lumOff val="50000"/>
                </a:srgb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48" name="Blue Flag"/>
          <p:cNvGrpSpPr>
            <a:grpSpLocks noChangeAspect="1"/>
          </p:cNvGrpSpPr>
          <p:nvPr/>
        </p:nvGrpSpPr>
        <p:grpSpPr bwMode="auto">
          <a:xfrm>
            <a:off x="6326577" y="1535287"/>
            <a:ext cx="1497543" cy="1635234"/>
            <a:chOff x="2088" y="1280"/>
            <a:chExt cx="1577" cy="1722"/>
          </a:xfrm>
        </p:grpSpPr>
        <p:sp>
          <p:nvSpPr>
            <p:cNvPr id="149" name="Freeform 61"/>
            <p:cNvSpPr>
              <a:spLocks/>
            </p:cNvSpPr>
            <p:nvPr/>
          </p:nvSpPr>
          <p:spPr bwMode="auto">
            <a:xfrm>
              <a:off x="2167" y="1321"/>
              <a:ext cx="1498" cy="1040"/>
            </a:xfrm>
            <a:custGeom>
              <a:avLst/>
              <a:gdLst>
                <a:gd name="T0" fmla="*/ 0 w 631"/>
                <a:gd name="T1" fmla="*/ 43 h 438"/>
                <a:gd name="T2" fmla="*/ 183 w 631"/>
                <a:gd name="T3" fmla="*/ 33 h 438"/>
                <a:gd name="T4" fmla="*/ 490 w 631"/>
                <a:gd name="T5" fmla="*/ 230 h 438"/>
                <a:gd name="T6" fmla="*/ 606 w 631"/>
                <a:gd name="T7" fmla="*/ 222 h 438"/>
                <a:gd name="T8" fmla="*/ 631 w 631"/>
                <a:gd name="T9" fmla="*/ 393 h 438"/>
                <a:gd name="T10" fmla="*/ 458 w 631"/>
                <a:gd name="T11" fmla="*/ 428 h 438"/>
                <a:gd name="T12" fmla="*/ 191 w 631"/>
                <a:gd name="T13" fmla="*/ 298 h 438"/>
                <a:gd name="T14" fmla="*/ 43 w 631"/>
                <a:gd name="T15" fmla="*/ 329 h 438"/>
                <a:gd name="T16" fmla="*/ 0 w 631"/>
                <a:gd name="T17" fmla="*/ 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1" h="438">
                  <a:moveTo>
                    <a:pt x="0" y="43"/>
                  </a:moveTo>
                  <a:cubicBezTo>
                    <a:pt x="20" y="30"/>
                    <a:pt x="82" y="0"/>
                    <a:pt x="183" y="33"/>
                  </a:cubicBezTo>
                  <a:cubicBezTo>
                    <a:pt x="307" y="74"/>
                    <a:pt x="394" y="216"/>
                    <a:pt x="490" y="230"/>
                  </a:cubicBezTo>
                  <a:cubicBezTo>
                    <a:pt x="578" y="244"/>
                    <a:pt x="595" y="227"/>
                    <a:pt x="606" y="222"/>
                  </a:cubicBezTo>
                  <a:cubicBezTo>
                    <a:pt x="609" y="236"/>
                    <a:pt x="630" y="381"/>
                    <a:pt x="631" y="393"/>
                  </a:cubicBezTo>
                  <a:cubicBezTo>
                    <a:pt x="584" y="422"/>
                    <a:pt x="510" y="438"/>
                    <a:pt x="458" y="428"/>
                  </a:cubicBezTo>
                  <a:cubicBezTo>
                    <a:pt x="377" y="411"/>
                    <a:pt x="325" y="301"/>
                    <a:pt x="191" y="298"/>
                  </a:cubicBezTo>
                  <a:cubicBezTo>
                    <a:pt x="102" y="296"/>
                    <a:pt x="52" y="323"/>
                    <a:pt x="43" y="329"/>
                  </a:cubicBezTo>
                  <a:cubicBezTo>
                    <a:pt x="38" y="300"/>
                    <a:pt x="0" y="43"/>
                    <a:pt x="0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0" name="Freeform 62"/>
            <p:cNvSpPr>
              <a:spLocks/>
            </p:cNvSpPr>
            <p:nvPr/>
          </p:nvSpPr>
          <p:spPr bwMode="auto">
            <a:xfrm>
              <a:off x="2159" y="1280"/>
              <a:ext cx="1475" cy="1025"/>
            </a:xfrm>
            <a:custGeom>
              <a:avLst/>
              <a:gdLst>
                <a:gd name="T0" fmla="*/ 0 w 621"/>
                <a:gd name="T1" fmla="*/ 42 h 432"/>
                <a:gd name="T2" fmla="*/ 183 w 621"/>
                <a:gd name="T3" fmla="*/ 33 h 432"/>
                <a:gd name="T4" fmla="*/ 490 w 621"/>
                <a:gd name="T5" fmla="*/ 230 h 432"/>
                <a:gd name="T6" fmla="*/ 597 w 621"/>
                <a:gd name="T7" fmla="*/ 225 h 432"/>
                <a:gd name="T8" fmla="*/ 621 w 621"/>
                <a:gd name="T9" fmla="*/ 391 h 432"/>
                <a:gd name="T10" fmla="*/ 466 w 621"/>
                <a:gd name="T11" fmla="*/ 422 h 432"/>
                <a:gd name="T12" fmla="*/ 198 w 621"/>
                <a:gd name="T13" fmla="*/ 293 h 432"/>
                <a:gd name="T14" fmla="*/ 43 w 621"/>
                <a:gd name="T15" fmla="*/ 323 h 432"/>
                <a:gd name="T16" fmla="*/ 0 w 621"/>
                <a:gd name="T17" fmla="*/ 4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1" h="432">
                  <a:moveTo>
                    <a:pt x="0" y="42"/>
                  </a:moveTo>
                  <a:cubicBezTo>
                    <a:pt x="20" y="29"/>
                    <a:pt x="83" y="0"/>
                    <a:pt x="183" y="33"/>
                  </a:cubicBezTo>
                  <a:cubicBezTo>
                    <a:pt x="307" y="74"/>
                    <a:pt x="395" y="215"/>
                    <a:pt x="490" y="230"/>
                  </a:cubicBezTo>
                  <a:cubicBezTo>
                    <a:pt x="579" y="243"/>
                    <a:pt x="586" y="230"/>
                    <a:pt x="597" y="225"/>
                  </a:cubicBezTo>
                  <a:cubicBezTo>
                    <a:pt x="600" y="239"/>
                    <a:pt x="620" y="380"/>
                    <a:pt x="621" y="391"/>
                  </a:cubicBezTo>
                  <a:cubicBezTo>
                    <a:pt x="578" y="417"/>
                    <a:pt x="514" y="432"/>
                    <a:pt x="466" y="422"/>
                  </a:cubicBezTo>
                  <a:cubicBezTo>
                    <a:pt x="385" y="406"/>
                    <a:pt x="334" y="295"/>
                    <a:pt x="198" y="293"/>
                  </a:cubicBezTo>
                  <a:cubicBezTo>
                    <a:pt x="99" y="290"/>
                    <a:pt x="53" y="317"/>
                    <a:pt x="43" y="323"/>
                  </a:cubicBezTo>
                  <a:cubicBezTo>
                    <a:pt x="39" y="294"/>
                    <a:pt x="0" y="42"/>
                    <a:pt x="0" y="42"/>
                  </a:cubicBezTo>
                  <a:close/>
                </a:path>
              </a:pathLst>
            </a:custGeom>
            <a:gradFill>
              <a:gsLst>
                <a:gs pos="91000">
                  <a:schemeClr val="accent2"/>
                </a:gs>
                <a:gs pos="65000">
                  <a:schemeClr val="accent2">
                    <a:lumMod val="75000"/>
                  </a:schemeClr>
                </a:gs>
                <a:gs pos="51000">
                  <a:schemeClr val="accent2"/>
                </a:gs>
                <a:gs pos="42000">
                  <a:schemeClr val="accent2">
                    <a:lumMod val="60000"/>
                    <a:lumOff val="40000"/>
                  </a:schemeClr>
                </a:gs>
                <a:gs pos="20000">
                  <a:schemeClr val="accent2">
                    <a:lumMod val="40000"/>
                    <a:lumOff val="60000"/>
                  </a:schemeClr>
                </a:gs>
                <a:gs pos="17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1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1" name="Freeform 63"/>
            <p:cNvSpPr>
              <a:spLocks/>
            </p:cNvSpPr>
            <p:nvPr/>
          </p:nvSpPr>
          <p:spPr bwMode="auto">
            <a:xfrm>
              <a:off x="2088" y="1355"/>
              <a:ext cx="178" cy="700"/>
            </a:xfrm>
            <a:custGeom>
              <a:avLst/>
              <a:gdLst>
                <a:gd name="T0" fmla="*/ 2 w 75"/>
                <a:gd name="T1" fmla="*/ 17 h 295"/>
                <a:gd name="T2" fmla="*/ 44 w 75"/>
                <a:gd name="T3" fmla="*/ 295 h 295"/>
                <a:gd name="T4" fmla="*/ 75 w 75"/>
                <a:gd name="T5" fmla="*/ 291 h 295"/>
                <a:gd name="T6" fmla="*/ 31 w 75"/>
                <a:gd name="T7" fmla="*/ 10 h 295"/>
                <a:gd name="T8" fmla="*/ 2 w 75"/>
                <a:gd name="T9" fmla="*/ 1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95">
                  <a:moveTo>
                    <a:pt x="2" y="17"/>
                  </a:moveTo>
                  <a:cubicBezTo>
                    <a:pt x="4" y="34"/>
                    <a:pt x="42" y="281"/>
                    <a:pt x="44" y="295"/>
                  </a:cubicBezTo>
                  <a:cubicBezTo>
                    <a:pt x="56" y="292"/>
                    <a:pt x="70" y="292"/>
                    <a:pt x="75" y="291"/>
                  </a:cubicBezTo>
                  <a:cubicBezTo>
                    <a:pt x="72" y="273"/>
                    <a:pt x="32" y="18"/>
                    <a:pt x="31" y="10"/>
                  </a:cubicBezTo>
                  <a:cubicBezTo>
                    <a:pt x="30" y="0"/>
                    <a:pt x="0" y="5"/>
                    <a:pt x="2" y="17"/>
                  </a:cubicBezTo>
                  <a:close/>
                </a:path>
              </a:pathLst>
            </a:custGeom>
            <a:gradFill>
              <a:gsLst>
                <a:gs pos="70000">
                  <a:schemeClr val="accent2"/>
                </a:gs>
                <a:gs pos="46000">
                  <a:schemeClr val="accent2">
                    <a:lumMod val="40000"/>
                    <a:lumOff val="60000"/>
                  </a:schemeClr>
                </a:gs>
                <a:gs pos="38000">
                  <a:schemeClr val="accent2">
                    <a:lumMod val="75000"/>
                  </a:schemeClr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2" name="Freeform 64"/>
            <p:cNvSpPr>
              <a:spLocks/>
            </p:cNvSpPr>
            <p:nvPr/>
          </p:nvSpPr>
          <p:spPr bwMode="auto">
            <a:xfrm>
              <a:off x="2193" y="2029"/>
              <a:ext cx="228" cy="973"/>
            </a:xfrm>
            <a:custGeom>
              <a:avLst/>
              <a:gdLst>
                <a:gd name="T0" fmla="*/ 62 w 96"/>
                <a:gd name="T1" fmla="*/ 404 h 410"/>
                <a:gd name="T2" fmla="*/ 0 w 96"/>
                <a:gd name="T3" fmla="*/ 11 h 410"/>
                <a:gd name="T4" fmla="*/ 30 w 96"/>
                <a:gd name="T5" fmla="*/ 6 h 410"/>
                <a:gd name="T6" fmla="*/ 95 w 96"/>
                <a:gd name="T7" fmla="*/ 404 h 410"/>
                <a:gd name="T8" fmla="*/ 62 w 96"/>
                <a:gd name="T9" fmla="*/ 4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10">
                  <a:moveTo>
                    <a:pt x="62" y="404"/>
                  </a:moveTo>
                  <a:cubicBezTo>
                    <a:pt x="61" y="398"/>
                    <a:pt x="4" y="34"/>
                    <a:pt x="0" y="11"/>
                  </a:cubicBezTo>
                  <a:cubicBezTo>
                    <a:pt x="5" y="3"/>
                    <a:pt x="20" y="0"/>
                    <a:pt x="30" y="6"/>
                  </a:cubicBezTo>
                  <a:cubicBezTo>
                    <a:pt x="33" y="22"/>
                    <a:pt x="95" y="399"/>
                    <a:pt x="95" y="404"/>
                  </a:cubicBezTo>
                  <a:cubicBezTo>
                    <a:pt x="96" y="410"/>
                    <a:pt x="63" y="409"/>
                    <a:pt x="62" y="404"/>
                  </a:cubicBezTo>
                  <a:close/>
                </a:path>
              </a:pathLst>
            </a:custGeom>
            <a:gradFill>
              <a:gsLst>
                <a:gs pos="59000">
                  <a:schemeClr val="tx1">
                    <a:lumMod val="85000"/>
                    <a:lumOff val="15000"/>
                  </a:schemeClr>
                </a:gs>
                <a:gs pos="46000">
                  <a:schemeClr val="tx1">
                    <a:lumMod val="50000"/>
                    <a:lumOff val="50000"/>
                  </a:schemeClr>
                </a:gs>
                <a:gs pos="38000">
                  <a:schemeClr val="tx1"/>
                </a:gs>
              </a:gsLst>
              <a:lin ang="2106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53" name="TextBox 79"/>
          <p:cNvSpPr txBox="1"/>
          <p:nvPr/>
        </p:nvSpPr>
        <p:spPr>
          <a:xfrm>
            <a:off x="2140972" y="2105738"/>
            <a:ext cx="2052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>
              <a:buFontTx/>
              <a:buChar char="-"/>
            </a:pPr>
            <a:r>
              <a:rPr lang="en-US" sz="1400" b="1" dirty="0" smtClean="0">
                <a:solidFill>
                  <a:srgbClr val="000000"/>
                </a:solidFill>
              </a:rPr>
              <a:t>16000 </a:t>
            </a:r>
            <a:r>
              <a:rPr lang="en-US" sz="1400" b="1" dirty="0" err="1" smtClean="0">
                <a:solidFill>
                  <a:srgbClr val="000000"/>
                </a:solidFill>
              </a:rPr>
              <a:t>membres</a:t>
            </a:r>
            <a:endParaRPr lang="en-US" sz="1400" b="1" dirty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r>
              <a:rPr lang="en-US" sz="1400" b="1" dirty="0" err="1" smtClean="0">
                <a:solidFill>
                  <a:srgbClr val="000000"/>
                </a:solidFill>
              </a:rPr>
              <a:t>Outils</a:t>
            </a:r>
            <a:r>
              <a:rPr lang="en-US" sz="1400" b="1" dirty="0" smtClean="0">
                <a:solidFill>
                  <a:srgbClr val="000000"/>
                </a:solidFill>
              </a:rPr>
              <a:t> pour </a:t>
            </a:r>
            <a:r>
              <a:rPr lang="en-US" sz="1400" b="1" dirty="0" err="1" smtClean="0">
                <a:solidFill>
                  <a:srgbClr val="000000"/>
                </a:solidFill>
              </a:rPr>
              <a:t>développer</a:t>
            </a:r>
            <a:r>
              <a:rPr lang="en-US" sz="1400" b="1" dirty="0" smtClean="0">
                <a:solidFill>
                  <a:srgbClr val="000000"/>
                </a:solidFill>
              </a:rPr>
              <a:t> le leadership et </a:t>
            </a:r>
            <a:r>
              <a:rPr lang="en-US" sz="1400" b="1" dirty="0" err="1" smtClean="0">
                <a:solidFill>
                  <a:srgbClr val="000000"/>
                </a:solidFill>
              </a:rPr>
              <a:t>positionner</a:t>
            </a:r>
            <a:r>
              <a:rPr lang="en-US" sz="1400" b="1" dirty="0" smtClean="0">
                <a:solidFill>
                  <a:srgbClr val="000000"/>
                </a:solidFill>
              </a:rPr>
              <a:t> le métier</a:t>
            </a:r>
            <a:endParaRPr lang="en-US" sz="1200" b="1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171450" indent="-171450" defTabSz="457200">
              <a:buFontTx/>
              <a:buChar char="-"/>
            </a:pPr>
            <a:endParaRPr lang="en-US" sz="1400" b="1" dirty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en-US" sz="1400" b="1" dirty="0" smtClean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154" name="TextBox 79"/>
          <p:cNvSpPr txBox="1"/>
          <p:nvPr/>
        </p:nvSpPr>
        <p:spPr>
          <a:xfrm>
            <a:off x="559172" y="2140366"/>
            <a:ext cx="15141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>
              <a:buFontTx/>
              <a:buChar char="-"/>
            </a:pPr>
            <a:r>
              <a:rPr lang="en-US" sz="1400" b="1" dirty="0" smtClean="0">
                <a:solidFill>
                  <a:srgbClr val="000000"/>
                </a:solidFill>
              </a:rPr>
              <a:t>7700 </a:t>
            </a:r>
            <a:r>
              <a:rPr lang="en-US" sz="1400" b="1" dirty="0" err="1" smtClean="0">
                <a:solidFill>
                  <a:srgbClr val="000000"/>
                </a:solidFill>
              </a:rPr>
              <a:t>membres</a:t>
            </a:r>
            <a:endParaRPr lang="en-US" sz="1400" b="1" dirty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r>
              <a:rPr lang="en-US" sz="1400" b="1" dirty="0" smtClean="0">
                <a:solidFill>
                  <a:srgbClr val="000000"/>
                </a:solidFill>
              </a:rPr>
              <a:t>BABOK 2.0</a:t>
            </a:r>
            <a:endParaRPr lang="en-US" sz="1200" b="1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171450" indent="-171450" defTabSz="457200">
              <a:buFontTx/>
              <a:buChar char="-"/>
            </a:pPr>
            <a:endParaRPr lang="en-US" sz="1400" b="1" dirty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en-US" sz="1400" b="1" dirty="0" smtClean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en-US" sz="1400" b="1" dirty="0" smtClean="0">
              <a:solidFill>
                <a:srgbClr val="000000"/>
              </a:solidFill>
            </a:endParaRPr>
          </a:p>
        </p:txBody>
      </p:sp>
      <p:sp>
        <p:nvSpPr>
          <p:cNvPr id="155" name="TextBox 79"/>
          <p:cNvSpPr txBox="1"/>
          <p:nvPr/>
        </p:nvSpPr>
        <p:spPr>
          <a:xfrm>
            <a:off x="4200457" y="2226584"/>
            <a:ext cx="244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>
              <a:buFontTx/>
              <a:buChar char="-"/>
            </a:pPr>
            <a:r>
              <a:rPr lang="en-US" sz="1200" b="1" dirty="0" smtClean="0">
                <a:solidFill>
                  <a:srgbClr val="000000"/>
                </a:solidFill>
              </a:rPr>
              <a:t>25 000 </a:t>
            </a:r>
            <a:r>
              <a:rPr lang="en-US" sz="1200" b="1" dirty="0" err="1" smtClean="0">
                <a:solidFill>
                  <a:srgbClr val="000000"/>
                </a:solidFill>
              </a:rPr>
              <a:t>membres</a:t>
            </a:r>
            <a:endParaRPr lang="en-US" sz="1200" b="1" dirty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r>
              <a:rPr lang="en-US" sz="1200" b="1" dirty="0" smtClean="0">
                <a:solidFill>
                  <a:srgbClr val="000000"/>
                </a:solidFill>
              </a:rPr>
              <a:t>GCOP (Global </a:t>
            </a:r>
            <a:r>
              <a:rPr lang="en-US" sz="1200" b="1" dirty="0" err="1" smtClean="0">
                <a:solidFill>
                  <a:srgbClr val="000000"/>
                </a:solidFill>
              </a:rPr>
              <a:t>Commununity</a:t>
            </a:r>
            <a:r>
              <a:rPr lang="en-US" sz="1200" b="1" dirty="0" smtClean="0">
                <a:solidFill>
                  <a:srgbClr val="000000"/>
                </a:solidFill>
              </a:rPr>
              <a:t> of </a:t>
            </a:r>
            <a:r>
              <a:rPr lang="en-US" sz="1200" b="1" dirty="0" err="1" smtClean="0">
                <a:solidFill>
                  <a:srgbClr val="000000"/>
                </a:solidFill>
              </a:rPr>
              <a:t>Pratice</a:t>
            </a:r>
            <a:r>
              <a:rPr lang="en-US" sz="1200" b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56" name="TextBox 79"/>
          <p:cNvSpPr txBox="1"/>
          <p:nvPr/>
        </p:nvSpPr>
        <p:spPr>
          <a:xfrm>
            <a:off x="6928457" y="2642083"/>
            <a:ext cx="2052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>
              <a:buFontTx/>
              <a:buChar char="-"/>
            </a:pPr>
            <a:r>
              <a:rPr lang="fr-CA" sz="1200" b="1" dirty="0" smtClean="0">
                <a:solidFill>
                  <a:srgbClr val="000000"/>
                </a:solidFill>
              </a:rPr>
              <a:t>28 000 membres</a:t>
            </a:r>
          </a:p>
          <a:p>
            <a:pPr marL="171450" indent="-171450" defTabSz="457200">
              <a:buFontTx/>
              <a:buChar char="-"/>
            </a:pPr>
            <a:r>
              <a:rPr lang="fr-CA" sz="1200" b="1" dirty="0" smtClean="0">
                <a:solidFill>
                  <a:srgbClr val="000000"/>
                </a:solidFill>
              </a:rPr>
              <a:t>110 Chapitres </a:t>
            </a:r>
          </a:p>
          <a:p>
            <a:pPr marL="171450" indent="-171450" defTabSz="457200">
              <a:buFontTx/>
              <a:buChar char="-"/>
            </a:pPr>
            <a:r>
              <a:rPr lang="fr-CA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220 membres corporatifs</a:t>
            </a:r>
          </a:p>
          <a:p>
            <a:pPr marL="171450" indent="-171450" defTabSz="457200">
              <a:buFontTx/>
              <a:buChar char="-"/>
            </a:pPr>
            <a:r>
              <a:rPr lang="fr-CA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Modèle de compétences de l’analyse d’affaires</a:t>
            </a:r>
          </a:p>
          <a:p>
            <a:pPr marL="171450" indent="-171450" defTabSz="457200">
              <a:buFontTx/>
              <a:buChar char="-"/>
            </a:pPr>
            <a:endParaRPr lang="fr-CA" sz="1200" b="1" dirty="0" smtClean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fr-CA" sz="1200" b="1" dirty="0" smtClean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fr-CA" sz="1200" b="1" dirty="0" smtClean="0">
              <a:solidFill>
                <a:srgbClr val="000000"/>
              </a:solidFill>
            </a:endParaRPr>
          </a:p>
        </p:txBody>
      </p:sp>
      <p:sp>
        <p:nvSpPr>
          <p:cNvPr id="157" name="TextBox 79"/>
          <p:cNvSpPr txBox="1"/>
          <p:nvPr/>
        </p:nvSpPr>
        <p:spPr>
          <a:xfrm>
            <a:off x="2310589" y="4898854"/>
            <a:ext cx="2052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>
              <a:buFontTx/>
              <a:buChar char="-"/>
            </a:pPr>
            <a:r>
              <a:rPr lang="fr-CA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Version 3 BABOK</a:t>
            </a:r>
          </a:p>
          <a:p>
            <a:pPr marL="171450" indent="-171450" defTabSz="457200">
              <a:buFontTx/>
              <a:buChar char="-"/>
            </a:pPr>
            <a:r>
              <a:rPr lang="fr-CA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Repositionnement et réflexions et planification stratégique</a:t>
            </a:r>
          </a:p>
          <a:p>
            <a:pPr marL="171450" indent="-171450" defTabSz="457200">
              <a:buFontTx/>
              <a:buChar char="-"/>
            </a:pPr>
            <a:r>
              <a:rPr lang="fr-CA" sz="12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Nouveau programme de certification</a:t>
            </a:r>
          </a:p>
          <a:p>
            <a:pPr marL="171450" indent="-171450" defTabSz="457200">
              <a:buFontTx/>
              <a:buChar char="-"/>
            </a:pPr>
            <a:endParaRPr lang="fr-CA" sz="1200" b="1" dirty="0" smtClean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fr-CA" sz="1200" b="1" dirty="0" smtClean="0">
              <a:solidFill>
                <a:srgbClr val="000000"/>
              </a:solidFill>
            </a:endParaRPr>
          </a:p>
          <a:p>
            <a:pPr marL="171450" indent="-171450" defTabSz="457200">
              <a:buFontTx/>
              <a:buChar char="-"/>
            </a:pPr>
            <a:endParaRPr lang="fr-CA" sz="1200" b="1" dirty="0" smtClean="0">
              <a:solidFill>
                <a:srgbClr val="000000"/>
              </a:solidFill>
            </a:endParaRPr>
          </a:p>
        </p:txBody>
      </p:sp>
      <p:cxnSp>
        <p:nvCxnSpPr>
          <p:cNvPr id="3" name="Connecteur droit 2"/>
          <p:cNvCxnSpPr/>
          <p:nvPr/>
        </p:nvCxnSpPr>
        <p:spPr>
          <a:xfrm flipH="1">
            <a:off x="4140403" y="4125773"/>
            <a:ext cx="563271" cy="7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4703674" y="3956345"/>
            <a:ext cx="358570" cy="353485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33374" y="3997407"/>
            <a:ext cx="3990396" cy="3859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PMI </a:t>
            </a: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– </a:t>
            </a:r>
            <a:r>
              <a:rPr lang="fr-CA" sz="1200" b="1" dirty="0" err="1" smtClean="0">
                <a:solidFill>
                  <a:srgbClr val="000000"/>
                </a:solidFill>
                <a:latin typeface="Arial"/>
                <a:cs typeface="Times"/>
              </a:rPr>
              <a:t>Practionner</a:t>
            </a: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 Guide et certification PMI-PBA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69" name="TextBox 110"/>
          <p:cNvSpPr txBox="1"/>
          <p:nvPr/>
        </p:nvSpPr>
        <p:spPr>
          <a:xfrm>
            <a:off x="3599344" y="3664421"/>
            <a:ext cx="934871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pPr defTabSz="457200"/>
            <a:r>
              <a:rPr lang="en-US" sz="2200" dirty="0" smtClean="0">
                <a:solidFill>
                  <a:prstClr val="white">
                    <a:lumMod val="65000"/>
                  </a:prstClr>
                </a:solidFill>
                <a:latin typeface="Arial Black" panose="020B0A04020102020204" pitchFamily="34" charset="0"/>
              </a:rPr>
              <a:t>2015</a:t>
            </a:r>
            <a:endParaRPr lang="en-US" sz="2200" dirty="0">
              <a:solidFill>
                <a:prstClr val="white">
                  <a:lumMod val="65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Étoile à 5 branches 6"/>
          <p:cNvSpPr/>
          <p:nvPr/>
        </p:nvSpPr>
        <p:spPr>
          <a:xfrm>
            <a:off x="4755207" y="4031843"/>
            <a:ext cx="239198" cy="187859"/>
          </a:xfrm>
          <a:prstGeom prst="star5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73" name="Titre 23"/>
          <p:cNvSpPr>
            <a:spLocks noGrp="1"/>
          </p:cNvSpPr>
          <p:nvPr>
            <p:ph type="title"/>
          </p:nvPr>
        </p:nvSpPr>
        <p:spPr>
          <a:xfrm>
            <a:off x="21110" y="89122"/>
            <a:ext cx="8159375" cy="26291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/>
          </a:p>
        </p:txBody>
      </p:sp>
      <p:graphicFrame>
        <p:nvGraphicFramePr>
          <p:cNvPr id="71" name="Tableau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78388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54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4" grpId="0"/>
      <p:bldP spid="145" grpId="0"/>
      <p:bldP spid="146" grpId="0"/>
      <p:bldP spid="147" grpId="0"/>
      <p:bldP spid="153" grpId="0"/>
      <p:bldP spid="154" grpId="0"/>
      <p:bldP spid="155" grpId="0"/>
      <p:bldP spid="156" grpId="0"/>
      <p:bldP spid="157" grpId="0"/>
      <p:bldP spid="4" grpId="0" animBg="1"/>
      <p:bldP spid="5" grpId="0"/>
      <p:bldP spid="69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ZoneTexte 265"/>
          <p:cNvSpPr txBox="1"/>
          <p:nvPr/>
        </p:nvSpPr>
        <p:spPr>
          <a:xfrm>
            <a:off x="897493" y="937225"/>
            <a:ext cx="3888000" cy="57683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b="1" dirty="0" smtClean="0">
                <a:solidFill>
                  <a:srgbClr val="000000"/>
                </a:solidFill>
                <a:latin typeface="Arial"/>
                <a:cs typeface="Times"/>
              </a:rPr>
              <a:t>International Institute for Business </a:t>
            </a:r>
            <a:r>
              <a:rPr lang="fr-CA" b="1" dirty="0" err="1" smtClean="0">
                <a:solidFill>
                  <a:srgbClr val="000000"/>
                </a:solidFill>
                <a:latin typeface="Arial"/>
                <a:cs typeface="Times"/>
              </a:rPr>
              <a:t>Analysis</a:t>
            </a:r>
            <a:r>
              <a:rPr lang="fr-CA" b="1" dirty="0" smtClean="0">
                <a:solidFill>
                  <a:srgbClr val="000000"/>
                </a:solidFill>
                <a:latin typeface="Arial"/>
                <a:cs typeface="Times"/>
              </a:rPr>
              <a:t> (IIBA)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100" b="1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Version 1.0 </a:t>
            </a: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: 2004 </a:t>
            </a: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  <a:sym typeface="Wingdings" panose="05000000000000000000" pitchFamily="2" charset="2"/>
              </a:rPr>
              <a:t></a:t>
            </a: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3.0: 2015 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6</a:t>
            </a: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domaines de connaissances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11</a:t>
            </a: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chapitres: 500 pages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4</a:t>
            </a: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certifications reconnues</a:t>
            </a:r>
          </a:p>
          <a:p>
            <a:pPr marL="742950" lvl="1" indent="-285750" defTabSz="457200"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ECBA </a:t>
            </a:r>
          </a:p>
          <a:p>
            <a:pPr marL="742950" lvl="1" indent="-285750" defTabSz="457200"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CCBA </a:t>
            </a:r>
          </a:p>
          <a:p>
            <a:pPr marL="742950" lvl="1" indent="-285750" defTabSz="457200"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CBAP </a:t>
            </a:r>
          </a:p>
          <a:p>
            <a:pPr marL="742950" lvl="1" indent="-285750" defTabSz="457200"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CBATL</a:t>
            </a:r>
          </a:p>
          <a:p>
            <a:pPr marL="742950" lvl="1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endParaRPr lang="fr-CA" sz="16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Tx/>
              <a:buChar char="-"/>
            </a:pP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67" name="ZoneTexte 266"/>
          <p:cNvSpPr txBox="1"/>
          <p:nvPr/>
        </p:nvSpPr>
        <p:spPr>
          <a:xfrm>
            <a:off x="4957892" y="937224"/>
            <a:ext cx="3888000" cy="57683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b="1" dirty="0" smtClean="0">
                <a:solidFill>
                  <a:srgbClr val="000000"/>
                </a:solidFill>
                <a:latin typeface="Arial"/>
                <a:cs typeface="Times"/>
              </a:rPr>
              <a:t>Project Management 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b="1" dirty="0" smtClean="0">
                <a:solidFill>
                  <a:srgbClr val="000000"/>
                </a:solidFill>
                <a:latin typeface="Arial"/>
                <a:cs typeface="Times"/>
              </a:rPr>
              <a:t>Institute (PMI)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100" b="1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Version 1.0 : </a:t>
            </a: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2015</a:t>
            </a: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5</a:t>
            </a: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1600" dirty="0">
                <a:solidFill>
                  <a:srgbClr val="000000"/>
                </a:solidFill>
                <a:latin typeface="Arial"/>
                <a:cs typeface="Times"/>
              </a:rPr>
              <a:t>domaines de connaissances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6</a:t>
            </a: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chapitres: 205 pages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1</a:t>
            </a: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certification reconnue</a:t>
            </a:r>
          </a:p>
          <a:p>
            <a:pPr marL="742950" lvl="1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§"/>
            </a:pPr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PMI-PBA</a:t>
            </a: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pic>
        <p:nvPicPr>
          <p:cNvPr id="268" name="Image 2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80" y="3913821"/>
            <a:ext cx="1962482" cy="2536131"/>
          </a:xfrm>
          <a:prstGeom prst="rect">
            <a:avLst/>
          </a:prstGeom>
        </p:spPr>
      </p:pic>
      <p:pic>
        <p:nvPicPr>
          <p:cNvPr id="269" name="Image 2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97" y="4093968"/>
            <a:ext cx="1888996" cy="2432184"/>
          </a:xfrm>
          <a:prstGeom prst="rect">
            <a:avLst/>
          </a:prstGeom>
        </p:spPr>
      </p:pic>
      <p:sp>
        <p:nvSpPr>
          <p:cNvPr id="13" name="Titre 23"/>
          <p:cNvSpPr>
            <a:spLocks noGrp="1"/>
          </p:cNvSpPr>
          <p:nvPr>
            <p:ph type="title"/>
          </p:nvPr>
        </p:nvSpPr>
        <p:spPr>
          <a:xfrm>
            <a:off x="21110" y="89122"/>
            <a:ext cx="8159375" cy="26291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19735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Modèle de</a:t>
                      </a:r>
                      <a:r>
                        <a:rPr lang="fr-CA" sz="900" b="1" kern="12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maturité</a:t>
                      </a:r>
                      <a:endParaRPr lang="fr-CA" sz="900" b="1" kern="12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00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608579" y="819494"/>
            <a:ext cx="3528000" cy="5219011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>
              <a:lnSpc>
                <a:spcPct val="150000"/>
              </a:lnSpc>
            </a:pPr>
            <a:endParaRPr lang="fr-FR" sz="1600" dirty="0" smtClean="0">
              <a:solidFill>
                <a:srgbClr val="000000"/>
              </a:solidFill>
            </a:endParaRPr>
          </a:p>
          <a:p>
            <a:pPr defTabSz="457200"/>
            <a:endParaRPr lang="fr-FR" b="1" dirty="0">
              <a:solidFill>
                <a:srgbClr val="000000"/>
              </a:solidFill>
            </a:endParaRPr>
          </a:p>
          <a:p>
            <a:pPr lvl="1" defTabSz="457200"/>
            <a:endParaRPr lang="fr-FR" sz="1400" dirty="0">
              <a:solidFill>
                <a:srgbClr val="000000"/>
              </a:solidFill>
            </a:endParaRPr>
          </a:p>
          <a:p>
            <a:pPr marL="355600" lvl="1" indent="-177800" defTabSz="457200">
              <a:buFontTx/>
              <a:buChar char="-"/>
            </a:pPr>
            <a:r>
              <a:rPr lang="fr-FR" sz="1400" dirty="0">
                <a:solidFill>
                  <a:srgbClr val="000000"/>
                </a:solidFill>
              </a:rPr>
              <a:t>Décrit les </a:t>
            </a:r>
            <a:r>
              <a:rPr lang="fr-FR" sz="1400" b="1" dirty="0">
                <a:solidFill>
                  <a:srgbClr val="000000"/>
                </a:solidFill>
              </a:rPr>
              <a:t>connaissances</a:t>
            </a:r>
            <a:r>
              <a:rPr lang="fr-FR" sz="1400" dirty="0">
                <a:solidFill>
                  <a:srgbClr val="000000"/>
                </a:solidFill>
              </a:rPr>
              <a:t>, les </a:t>
            </a:r>
            <a:r>
              <a:rPr lang="fr-FR" sz="1400" b="1" dirty="0">
                <a:solidFill>
                  <a:srgbClr val="000000"/>
                </a:solidFill>
              </a:rPr>
              <a:t>compétences</a:t>
            </a:r>
            <a:r>
              <a:rPr lang="fr-FR" sz="1400" dirty="0">
                <a:solidFill>
                  <a:srgbClr val="000000"/>
                </a:solidFill>
              </a:rPr>
              <a:t> , les </a:t>
            </a:r>
            <a:r>
              <a:rPr lang="fr-FR" sz="1400" b="1" dirty="0">
                <a:solidFill>
                  <a:srgbClr val="000000"/>
                </a:solidFill>
              </a:rPr>
              <a:t>habilités</a:t>
            </a:r>
            <a:r>
              <a:rPr lang="fr-FR" sz="1400" dirty="0">
                <a:solidFill>
                  <a:srgbClr val="000000"/>
                </a:solidFill>
              </a:rPr>
              <a:t> et les </a:t>
            </a:r>
            <a:r>
              <a:rPr lang="fr-FR" sz="1400" b="1" dirty="0">
                <a:solidFill>
                  <a:srgbClr val="000000"/>
                </a:solidFill>
              </a:rPr>
              <a:t>caractéristiques comportementales</a:t>
            </a:r>
            <a:r>
              <a:rPr lang="fr-FR" sz="1400" dirty="0">
                <a:solidFill>
                  <a:srgbClr val="000000"/>
                </a:solidFill>
              </a:rPr>
              <a:t> requises pour effectuer l’analyse d’affaires au sein d’une organisation.</a:t>
            </a:r>
          </a:p>
          <a:p>
            <a:pPr marL="355600" lvl="1" indent="-177800" defTabSz="457200">
              <a:buFontTx/>
              <a:buChar char="-"/>
            </a:pPr>
            <a:endParaRPr lang="fr-FR" sz="1400" dirty="0">
              <a:solidFill>
                <a:srgbClr val="000000"/>
              </a:solidFill>
            </a:endParaRPr>
          </a:p>
          <a:p>
            <a:pPr marL="355600" lvl="1" indent="-177800" defTabSz="457200">
              <a:buFontTx/>
              <a:buChar char="-"/>
            </a:pPr>
            <a:r>
              <a:rPr lang="fr-FR" sz="1400" dirty="0">
                <a:solidFill>
                  <a:srgbClr val="000000"/>
                </a:solidFill>
              </a:rPr>
              <a:t>Modèle de référence utile pour les analystes d’affaires, les gestionnaires et les fonctions de soutien ressources humaines (RH).</a:t>
            </a:r>
          </a:p>
          <a:p>
            <a:pPr marL="355600" lvl="1" indent="-177800" defTabSz="457200">
              <a:buFontTx/>
              <a:buChar char="-"/>
            </a:pPr>
            <a:endParaRPr lang="fr-FR" sz="1400" dirty="0">
              <a:solidFill>
                <a:srgbClr val="000000"/>
              </a:solidFill>
            </a:endParaRPr>
          </a:p>
          <a:p>
            <a:pPr marL="355600" lvl="1" indent="-177800" defTabSz="457200">
              <a:buFontTx/>
              <a:buChar char="-"/>
            </a:pPr>
            <a:r>
              <a:rPr lang="fr-FR" sz="1400" dirty="0">
                <a:solidFill>
                  <a:srgbClr val="000000"/>
                </a:solidFill>
              </a:rPr>
              <a:t>Cheminement de carrière générique en analyse d’affaires</a:t>
            </a:r>
            <a:r>
              <a:rPr lang="fr-FR" sz="1400" dirty="0" smtClean="0">
                <a:solidFill>
                  <a:srgbClr val="000000"/>
                </a:solidFill>
              </a:rPr>
              <a:t>.</a:t>
            </a:r>
          </a:p>
          <a:p>
            <a:pPr marL="355600" lvl="1" indent="-177800" defTabSz="457200">
              <a:buFontTx/>
              <a:buChar char="-"/>
            </a:pPr>
            <a:endParaRPr lang="fr-FR" sz="1400" dirty="0" smtClean="0">
              <a:solidFill>
                <a:srgbClr val="000000"/>
              </a:solidFill>
            </a:endParaRPr>
          </a:p>
          <a:p>
            <a:pPr marL="355600" lvl="1" indent="-177800" defTabSz="457200">
              <a:buFontTx/>
              <a:buChar char="-"/>
            </a:pPr>
            <a:r>
              <a:rPr lang="fr-CA" sz="1400" dirty="0" smtClean="0">
                <a:solidFill>
                  <a:srgbClr val="000000"/>
                </a:solidFill>
                <a:cs typeface="Times"/>
              </a:rPr>
              <a:t>Disponible </a:t>
            </a:r>
            <a:r>
              <a:rPr lang="fr-CA" sz="1400" dirty="0">
                <a:solidFill>
                  <a:srgbClr val="000000"/>
                </a:solidFill>
                <a:cs typeface="Times"/>
              </a:rPr>
              <a:t>pour les </a:t>
            </a:r>
            <a:r>
              <a:rPr lang="fr-CA" sz="1400" b="1" dirty="0">
                <a:solidFill>
                  <a:srgbClr val="000000"/>
                </a:solidFill>
                <a:cs typeface="Times"/>
              </a:rPr>
              <a:t>MEMBRES</a:t>
            </a:r>
            <a:r>
              <a:rPr lang="fr-CA" sz="1400" dirty="0">
                <a:solidFill>
                  <a:srgbClr val="000000"/>
                </a:solidFill>
                <a:cs typeface="Times"/>
              </a:rPr>
              <a:t> </a:t>
            </a:r>
            <a:r>
              <a:rPr lang="fr-CA" sz="1400" dirty="0" smtClean="0">
                <a:solidFill>
                  <a:srgbClr val="000000"/>
                </a:solidFill>
                <a:cs typeface="Times"/>
              </a:rPr>
              <a:t>IIBA</a:t>
            </a:r>
          </a:p>
          <a:p>
            <a:pPr marL="355600" lvl="1" indent="-177800" defTabSz="457200">
              <a:buFontTx/>
              <a:buChar char="-"/>
            </a:pPr>
            <a:endParaRPr lang="fr-CA" sz="1400" dirty="0">
              <a:solidFill>
                <a:srgbClr val="000000"/>
              </a:solidFill>
              <a:latin typeface="Arial"/>
              <a:cs typeface="Times"/>
            </a:endParaRPr>
          </a:p>
          <a:p>
            <a:pPr marL="355600" lvl="1" indent="-177800" defTabSz="457200">
              <a:buFontTx/>
              <a:buChar char="-"/>
            </a:pPr>
            <a:r>
              <a:rPr lang="fr-FR" sz="1400" dirty="0" smtClean="0">
                <a:solidFill>
                  <a:srgbClr val="000000"/>
                </a:solidFill>
              </a:rPr>
              <a:t>152 pages</a:t>
            </a:r>
          </a:p>
          <a:p>
            <a:pPr marL="355600" lvl="1" indent="-177800" defTabSz="457200">
              <a:buFontTx/>
              <a:buChar char="-"/>
            </a:pPr>
            <a:endParaRPr lang="fr-FR" sz="1400" dirty="0">
              <a:solidFill>
                <a:srgbClr val="000000"/>
              </a:solidFill>
            </a:endParaRPr>
          </a:p>
          <a:p>
            <a:pPr marL="355600" lvl="1" indent="-177800" defTabSz="457200">
              <a:buFontTx/>
              <a:buChar char="-"/>
            </a:pPr>
            <a:r>
              <a:rPr lang="fr-CA" sz="1200" dirty="0">
                <a:solidFill>
                  <a:srgbClr val="000000"/>
                </a:solidFill>
                <a:latin typeface="Arial"/>
                <a:cs typeface="Times"/>
                <a:hlinkClick r:id="rId11"/>
              </a:rPr>
              <a:t>Disponible en format PDF et en ligne</a:t>
            </a: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  <a:p>
            <a:pPr marL="742950" lvl="1" indent="-285750" defTabSz="457200">
              <a:buFontTx/>
              <a:buChar char="-"/>
            </a:pP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22" name="Rectangle 4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453861" y="924269"/>
            <a:ext cx="3853254" cy="532758"/>
          </a:xfrm>
          <a:prstGeom prst="round2SameRect">
            <a:avLst>
              <a:gd name="adj1" fmla="val 3794"/>
              <a:gd name="adj2" fmla="val 0"/>
            </a:avLst>
          </a:prstGeom>
          <a:gradFill>
            <a:gsLst>
              <a:gs pos="0">
                <a:schemeClr val="accent2"/>
              </a:gs>
              <a:gs pos="21000">
                <a:schemeClr val="accent2">
                  <a:lumMod val="75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  <a:extLst/>
        </p:spPr>
        <p:txBody>
          <a:bodyPr vert="horz" wrap="square" lIns="182880" tIns="45720" rIns="182880" bIns="45720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>
              <a:spcBef>
                <a:spcPct val="40000"/>
              </a:spcBef>
              <a:buClr>
                <a:srgbClr val="037D4D"/>
              </a:buClr>
            </a:pPr>
            <a:r>
              <a:rPr lang="fr-CA" b="1" dirty="0" smtClean="0">
                <a:solidFill>
                  <a:srgbClr val="FFFFFF"/>
                </a:solidFill>
                <a:ea typeface="Arial Unicode MS"/>
                <a:cs typeface="Arial Unicode MS"/>
              </a:rPr>
              <a:t>QUOI?</a:t>
            </a:r>
          </a:p>
        </p:txBody>
      </p:sp>
      <p:sp>
        <p:nvSpPr>
          <p:cNvPr id="23" name="Freeform 35"/>
          <p:cNvSpPr>
            <a:spLocks/>
          </p:cNvSpPr>
          <p:nvPr>
            <p:custDataLst>
              <p:tags r:id="rId3"/>
            </p:custDataLst>
          </p:nvPr>
        </p:nvSpPr>
        <p:spPr bwMode="gray">
          <a:xfrm>
            <a:off x="4453861" y="1457027"/>
            <a:ext cx="15472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/>
          <a:extLst/>
        </p:spPr>
        <p:txBody>
          <a:bodyPr wrap="none" lIns="91254" tIns="45629" rIns="91254" bIns="45629" anchor="ctr"/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Freeform 42"/>
          <p:cNvSpPr>
            <a:spLocks/>
          </p:cNvSpPr>
          <p:nvPr>
            <p:custDataLst>
              <p:tags r:id="rId4"/>
            </p:custDataLst>
          </p:nvPr>
        </p:nvSpPr>
        <p:spPr bwMode="gray">
          <a:xfrm flipH="1">
            <a:off x="8125773" y="1457027"/>
            <a:ext cx="18134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91254" tIns="45629" rIns="91254" bIns="45629" anchor="ctr">
            <a:noAutofit/>
          </a:bodyPr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Rectangle 44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466270" y="790475"/>
            <a:ext cx="3528000" cy="5230886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1600" b="1" dirty="0" smtClean="0">
              <a:solidFill>
                <a:srgbClr val="000000"/>
              </a:solidFill>
            </a:endParaRPr>
          </a:p>
          <a:p>
            <a:pPr defTabSz="457200">
              <a:lnSpc>
                <a:spcPct val="150000"/>
              </a:lnSpc>
            </a:pPr>
            <a:endParaRPr lang="fr-FR" sz="1600" b="1" dirty="0" smtClean="0">
              <a:solidFill>
                <a:srgbClr val="000000"/>
              </a:solidFill>
            </a:endParaRPr>
          </a:p>
          <a:p>
            <a:pPr lvl="1" defTabSz="457200"/>
            <a:endParaRPr lang="fr-FR" sz="1400" dirty="0" smtClean="0">
              <a:solidFill>
                <a:srgbClr val="000000"/>
              </a:solidFill>
            </a:endParaRPr>
          </a:p>
          <a:p>
            <a:pPr marL="742950" lvl="1" indent="-285750" defTabSz="457200">
              <a:buFontTx/>
              <a:buChar char="-"/>
            </a:pPr>
            <a:endParaRPr lang="fr-FR" sz="1400" b="1" dirty="0">
              <a:solidFill>
                <a:srgbClr val="000000"/>
              </a:solidFill>
            </a:endParaRPr>
          </a:p>
          <a:p>
            <a:pPr lvl="1" defTabSz="457200"/>
            <a:endParaRPr lang="fr-FR" sz="1600" b="1" dirty="0">
              <a:solidFill>
                <a:srgbClr val="000000"/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endParaRPr lang="fr-FR" sz="1600" dirty="0">
              <a:solidFill>
                <a:srgbClr val="000000"/>
              </a:solidFill>
            </a:endParaRPr>
          </a:p>
          <a:p>
            <a:pPr defTabSz="457200">
              <a:lnSpc>
                <a:spcPct val="150000"/>
              </a:lnSpc>
            </a:pPr>
            <a:endParaRPr lang="fr-FR" sz="1400" dirty="0">
              <a:solidFill>
                <a:srgbClr val="000000"/>
              </a:solidFill>
              <a:sym typeface="Wingdings"/>
            </a:endParaRPr>
          </a:p>
          <a:p>
            <a:pPr defTabSz="457200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46" name="Rectangle 4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11550" y="895250"/>
            <a:ext cx="3855248" cy="532758"/>
          </a:xfrm>
          <a:prstGeom prst="round2SameRect">
            <a:avLst>
              <a:gd name="adj1" fmla="val 3794"/>
              <a:gd name="adj2" fmla="val 0"/>
            </a:avLst>
          </a:prstGeom>
          <a:gradFill>
            <a:gsLst>
              <a:gs pos="0">
                <a:schemeClr val="accent2"/>
              </a:gs>
              <a:gs pos="21000">
                <a:schemeClr val="accent2">
                  <a:lumMod val="75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  <a:extLst/>
        </p:spPr>
        <p:txBody>
          <a:bodyPr vert="horz" wrap="square" lIns="182880" tIns="45720" rIns="182880" bIns="45720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>
              <a:spcBef>
                <a:spcPct val="40000"/>
              </a:spcBef>
              <a:buClr>
                <a:srgbClr val="037D4D"/>
              </a:buClr>
            </a:pPr>
            <a:r>
              <a:rPr lang="fr-CA" b="1" dirty="0" smtClean="0">
                <a:solidFill>
                  <a:srgbClr val="FFFFFF"/>
                </a:solidFill>
                <a:ea typeface="Arial Unicode MS"/>
                <a:cs typeface="Arial Unicode MS"/>
              </a:rPr>
              <a:t>MODÈLE DE COMPÉTENCES</a:t>
            </a:r>
          </a:p>
        </p:txBody>
      </p:sp>
      <p:sp>
        <p:nvSpPr>
          <p:cNvPr id="47" name="Freeform 35"/>
          <p:cNvSpPr>
            <a:spLocks/>
          </p:cNvSpPr>
          <p:nvPr>
            <p:custDataLst>
              <p:tags r:id="rId7"/>
            </p:custDataLst>
          </p:nvPr>
        </p:nvSpPr>
        <p:spPr bwMode="gray">
          <a:xfrm>
            <a:off x="311550" y="1428008"/>
            <a:ext cx="15472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/>
          <a:extLst/>
        </p:spPr>
        <p:txBody>
          <a:bodyPr wrap="none" lIns="91254" tIns="45629" rIns="91254" bIns="45629" anchor="ctr"/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Freeform 42"/>
          <p:cNvSpPr>
            <a:spLocks/>
          </p:cNvSpPr>
          <p:nvPr>
            <p:custDataLst>
              <p:tags r:id="rId8"/>
            </p:custDataLst>
          </p:nvPr>
        </p:nvSpPr>
        <p:spPr bwMode="gray">
          <a:xfrm flipH="1">
            <a:off x="3999364" y="1428008"/>
            <a:ext cx="18134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91254" tIns="45629" rIns="91254" bIns="45629" anchor="ctr">
            <a:noAutofit/>
          </a:bodyPr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47" y="1581494"/>
            <a:ext cx="3108853" cy="400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7480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Modèle de</a:t>
                      </a:r>
                      <a:r>
                        <a:rPr lang="fr-CA" sz="900" b="1" kern="12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maturité</a:t>
                      </a:r>
                      <a:endParaRPr lang="fr-CA" sz="900" b="1" kern="12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à coins arrondis 1"/>
          <p:cNvSpPr/>
          <p:nvPr/>
        </p:nvSpPr>
        <p:spPr>
          <a:xfrm>
            <a:off x="4453861" y="5013176"/>
            <a:ext cx="3853254" cy="504056"/>
          </a:xfrm>
          <a:prstGeom prst="round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951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rapèze 48"/>
          <p:cNvSpPr/>
          <p:nvPr/>
        </p:nvSpPr>
        <p:spPr>
          <a:xfrm rot="16200000">
            <a:off x="754681" y="1373253"/>
            <a:ext cx="5330584" cy="4529671"/>
          </a:xfrm>
          <a:prstGeom prst="trapezoid">
            <a:avLst>
              <a:gd name="adj" fmla="val 42413"/>
            </a:avLst>
          </a:prstGeom>
          <a:solidFill>
            <a:schemeClr val="bg1">
              <a:lumMod val="85000"/>
              <a:alpha val="5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à coins arrondis 49"/>
          <p:cNvSpPr/>
          <p:nvPr>
            <p:custDataLst>
              <p:tags r:id="rId1"/>
            </p:custDataLst>
          </p:nvPr>
        </p:nvSpPr>
        <p:spPr>
          <a:xfrm>
            <a:off x="1649429" y="902641"/>
            <a:ext cx="3285506" cy="24058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/>
          <a:lstStyle/>
          <a:p>
            <a:pPr algn="ctr" defTabSz="457200">
              <a:defRPr/>
            </a:pPr>
            <a:r>
              <a:rPr lang="fr-CA" sz="1200" b="1" dirty="0">
                <a:solidFill>
                  <a:srgbClr val="000000"/>
                </a:solidFill>
              </a:rPr>
              <a:t> </a:t>
            </a:r>
            <a:r>
              <a:rPr lang="fr-CA" sz="1200" b="1" dirty="0" smtClean="0">
                <a:solidFill>
                  <a:srgbClr val="000000"/>
                </a:solidFill>
              </a:rPr>
              <a:t>DOMAINE DE CONNAISSANCES </a:t>
            </a:r>
            <a:r>
              <a:rPr lang="fr-CA" sz="1000" b="1" i="1" dirty="0" smtClean="0">
                <a:solidFill>
                  <a:srgbClr val="000000"/>
                </a:solidFill>
              </a:rPr>
              <a:t>KNOWLEDGE AREAS (</a:t>
            </a:r>
            <a:r>
              <a:rPr lang="fr-CA" sz="1000" b="1" i="1" dirty="0" err="1" smtClean="0">
                <a:solidFill>
                  <a:srgbClr val="000000"/>
                </a:solidFill>
              </a:rPr>
              <a:t>KAs</a:t>
            </a:r>
            <a:r>
              <a:rPr lang="fr-CA" sz="900" b="1" dirty="0" smtClean="0">
                <a:solidFill>
                  <a:srgbClr val="000000"/>
                </a:solidFill>
              </a:rPr>
              <a:t>) (BABOK 3.0)</a:t>
            </a: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marL="171450" indent="-171450" defTabSz="457200">
              <a:buFont typeface="Wingdings" pitchFamily="2" charset="2"/>
              <a:buChar char="§"/>
              <a:defRPr/>
            </a:pPr>
            <a:endParaRPr lang="fr-CA" sz="1000" dirty="0">
              <a:solidFill>
                <a:srgbClr val="000000"/>
              </a:solidFill>
            </a:endParaRPr>
          </a:p>
          <a:p>
            <a:pPr defTabSz="457200">
              <a:defRPr/>
            </a:pPr>
            <a:endParaRPr lang="fr-CA" sz="1100" b="1" dirty="0">
              <a:solidFill>
                <a:srgbClr val="000000"/>
              </a:solidFill>
            </a:endParaRPr>
          </a:p>
        </p:txBody>
      </p:sp>
      <p:sp>
        <p:nvSpPr>
          <p:cNvPr id="52" name="Rectangle à coins arrondis 51"/>
          <p:cNvSpPr/>
          <p:nvPr>
            <p:custDataLst>
              <p:tags r:id="rId2"/>
            </p:custDataLst>
          </p:nvPr>
        </p:nvSpPr>
        <p:spPr>
          <a:xfrm>
            <a:off x="1776333" y="1461644"/>
            <a:ext cx="3009600" cy="25479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PLANIFICATION </a:t>
            </a:r>
            <a:r>
              <a:rPr lang="fr-CA" sz="8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ET </a:t>
            </a: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SURVEILLANCE DE L’ANALYSE D’AFFAIRES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Rectangle à coins arrondis 52"/>
          <p:cNvSpPr/>
          <p:nvPr>
            <p:custDataLst>
              <p:tags r:id="rId3"/>
            </p:custDataLst>
          </p:nvPr>
        </p:nvSpPr>
        <p:spPr>
          <a:xfrm>
            <a:off x="1775359" y="2017670"/>
            <a:ext cx="3009600" cy="255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GESTION DU CYCLE DE VIE DES EXIGENCES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Rectangle à coins arrondis 53"/>
          <p:cNvSpPr/>
          <p:nvPr>
            <p:custDataLst>
              <p:tags r:id="rId4"/>
            </p:custDataLst>
          </p:nvPr>
        </p:nvSpPr>
        <p:spPr>
          <a:xfrm>
            <a:off x="1775359" y="1735280"/>
            <a:ext cx="3009600" cy="255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ÉLICITATION ET COLLABORATION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à coins arrondis 54"/>
          <p:cNvSpPr/>
          <p:nvPr>
            <p:custDataLst>
              <p:tags r:id="rId5"/>
            </p:custDataLst>
          </p:nvPr>
        </p:nvSpPr>
        <p:spPr>
          <a:xfrm>
            <a:off x="1775359" y="2303799"/>
            <a:ext cx="3009600" cy="255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ANALYSE DE LA STRATÉGIE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6" name="Rectangle à coins arrondis 55"/>
          <p:cNvSpPr/>
          <p:nvPr>
            <p:custDataLst>
              <p:tags r:id="rId6"/>
            </p:custDataLst>
          </p:nvPr>
        </p:nvSpPr>
        <p:spPr>
          <a:xfrm>
            <a:off x="1775359" y="2583521"/>
            <a:ext cx="3009600" cy="255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ANALYSE DES EXIGENCES ET DEFINITON DE CONCEPTION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Rectangle à coins arrondis 56"/>
          <p:cNvSpPr/>
          <p:nvPr>
            <p:custDataLst>
              <p:tags r:id="rId7"/>
            </p:custDataLst>
          </p:nvPr>
        </p:nvSpPr>
        <p:spPr>
          <a:xfrm>
            <a:off x="1775359" y="2864999"/>
            <a:ext cx="3009600" cy="255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ÉVALUATION </a:t>
            </a: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DE </a:t>
            </a:r>
            <a:r>
              <a:rPr lang="fr-CA" sz="8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LA SOLUTION</a:t>
            </a:r>
          </a:p>
        </p:txBody>
      </p:sp>
      <p:sp>
        <p:nvSpPr>
          <p:cNvPr id="58" name="Ellipse 57"/>
          <p:cNvSpPr/>
          <p:nvPr/>
        </p:nvSpPr>
        <p:spPr>
          <a:xfrm>
            <a:off x="93296" y="2885494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/>
          <a:lstStyle/>
          <a:p>
            <a:pPr algn="ctr" defTabSz="457200"/>
            <a:endParaRPr lang="fr-CA" sz="1200" b="1">
              <a:solidFill>
                <a:srgbClr val="000000"/>
              </a:solidFill>
            </a:endParaRPr>
          </a:p>
        </p:txBody>
      </p:sp>
      <p:grpSp>
        <p:nvGrpSpPr>
          <p:cNvPr id="60" name="Group 100"/>
          <p:cNvGrpSpPr>
            <a:grpSpLocks noChangeAspect="1"/>
          </p:cNvGrpSpPr>
          <p:nvPr>
            <p:custDataLst>
              <p:tags r:id="rId8"/>
            </p:custDataLst>
          </p:nvPr>
        </p:nvGrpSpPr>
        <p:grpSpPr bwMode="auto">
          <a:xfrm>
            <a:off x="226065" y="3127900"/>
            <a:ext cx="555679" cy="680708"/>
            <a:chOff x="671" y="1312"/>
            <a:chExt cx="280" cy="343"/>
          </a:xfrm>
          <a:solidFill>
            <a:schemeClr val="accent2">
              <a:lumMod val="50000"/>
            </a:schemeClr>
          </a:solidFill>
        </p:grpSpPr>
        <p:sp>
          <p:nvSpPr>
            <p:cNvPr id="61" name="Freeform 102"/>
            <p:cNvSpPr>
              <a:spLocks/>
            </p:cNvSpPr>
            <p:nvPr/>
          </p:nvSpPr>
          <p:spPr bwMode="auto">
            <a:xfrm>
              <a:off x="742" y="1312"/>
              <a:ext cx="137" cy="183"/>
            </a:xfrm>
            <a:custGeom>
              <a:avLst/>
              <a:gdLst>
                <a:gd name="T0" fmla="*/ 655 w 1365"/>
                <a:gd name="T1" fmla="*/ 3 h 1825"/>
                <a:gd name="T2" fmla="*/ 779 w 1365"/>
                <a:gd name="T3" fmla="*/ 24 h 1825"/>
                <a:gd name="T4" fmla="*/ 890 w 1365"/>
                <a:gd name="T5" fmla="*/ 59 h 1825"/>
                <a:gd name="T6" fmla="*/ 983 w 1365"/>
                <a:gd name="T7" fmla="*/ 95 h 1825"/>
                <a:gd name="T8" fmla="*/ 1073 w 1365"/>
                <a:gd name="T9" fmla="*/ 138 h 1825"/>
                <a:gd name="T10" fmla="*/ 1158 w 1365"/>
                <a:gd name="T11" fmla="*/ 191 h 1825"/>
                <a:gd name="T12" fmla="*/ 1236 w 1365"/>
                <a:gd name="T13" fmla="*/ 260 h 1825"/>
                <a:gd name="T14" fmla="*/ 1301 w 1365"/>
                <a:gd name="T15" fmla="*/ 345 h 1825"/>
                <a:gd name="T16" fmla="*/ 1342 w 1365"/>
                <a:gd name="T17" fmla="*/ 430 h 1825"/>
                <a:gd name="T18" fmla="*/ 1361 w 1365"/>
                <a:gd name="T19" fmla="*/ 515 h 1825"/>
                <a:gd name="T20" fmla="*/ 1365 w 1365"/>
                <a:gd name="T21" fmla="*/ 597 h 1825"/>
                <a:gd name="T22" fmla="*/ 1357 w 1365"/>
                <a:gd name="T23" fmla="*/ 674 h 1825"/>
                <a:gd name="T24" fmla="*/ 1343 w 1365"/>
                <a:gd name="T25" fmla="*/ 745 h 1825"/>
                <a:gd name="T26" fmla="*/ 1326 w 1365"/>
                <a:gd name="T27" fmla="*/ 806 h 1825"/>
                <a:gd name="T28" fmla="*/ 1322 w 1365"/>
                <a:gd name="T29" fmla="*/ 838 h 1825"/>
                <a:gd name="T30" fmla="*/ 1334 w 1365"/>
                <a:gd name="T31" fmla="*/ 849 h 1825"/>
                <a:gd name="T32" fmla="*/ 1348 w 1365"/>
                <a:gd name="T33" fmla="*/ 871 h 1825"/>
                <a:gd name="T34" fmla="*/ 1360 w 1365"/>
                <a:gd name="T35" fmla="*/ 915 h 1825"/>
                <a:gd name="T36" fmla="*/ 1361 w 1365"/>
                <a:gd name="T37" fmla="*/ 965 h 1825"/>
                <a:gd name="T38" fmla="*/ 1356 w 1365"/>
                <a:gd name="T39" fmla="*/ 1015 h 1825"/>
                <a:gd name="T40" fmla="*/ 1347 w 1365"/>
                <a:gd name="T41" fmla="*/ 1062 h 1825"/>
                <a:gd name="T42" fmla="*/ 1328 w 1365"/>
                <a:gd name="T43" fmla="*/ 1123 h 1825"/>
                <a:gd name="T44" fmla="*/ 1305 w 1365"/>
                <a:gd name="T45" fmla="*/ 1169 h 1825"/>
                <a:gd name="T46" fmla="*/ 1282 w 1365"/>
                <a:gd name="T47" fmla="*/ 1232 h 1825"/>
                <a:gd name="T48" fmla="*/ 1253 w 1365"/>
                <a:gd name="T49" fmla="*/ 1328 h 1825"/>
                <a:gd name="T50" fmla="*/ 1211 w 1365"/>
                <a:gd name="T51" fmla="*/ 1423 h 1825"/>
                <a:gd name="T52" fmla="*/ 1158 w 1365"/>
                <a:gd name="T53" fmla="*/ 1516 h 1825"/>
                <a:gd name="T54" fmla="*/ 1093 w 1365"/>
                <a:gd name="T55" fmla="*/ 1603 h 1825"/>
                <a:gd name="T56" fmla="*/ 1020 w 1365"/>
                <a:gd name="T57" fmla="*/ 1680 h 1825"/>
                <a:gd name="T58" fmla="*/ 936 w 1365"/>
                <a:gd name="T59" fmla="*/ 1744 h 1825"/>
                <a:gd name="T60" fmla="*/ 844 w 1365"/>
                <a:gd name="T61" fmla="*/ 1791 h 1825"/>
                <a:gd name="T62" fmla="*/ 744 w 1365"/>
                <a:gd name="T63" fmla="*/ 1819 h 1825"/>
                <a:gd name="T64" fmla="*/ 643 w 1365"/>
                <a:gd name="T65" fmla="*/ 1824 h 1825"/>
                <a:gd name="T66" fmla="*/ 544 w 1365"/>
                <a:gd name="T67" fmla="*/ 1801 h 1825"/>
                <a:gd name="T68" fmla="*/ 446 w 1365"/>
                <a:gd name="T69" fmla="*/ 1752 h 1825"/>
                <a:gd name="T70" fmla="*/ 350 w 1365"/>
                <a:gd name="T71" fmla="*/ 1683 h 1825"/>
                <a:gd name="T72" fmla="*/ 263 w 1365"/>
                <a:gd name="T73" fmla="*/ 1596 h 1825"/>
                <a:gd name="T74" fmla="*/ 188 w 1365"/>
                <a:gd name="T75" fmla="*/ 1492 h 1825"/>
                <a:gd name="T76" fmla="*/ 126 w 1365"/>
                <a:gd name="T77" fmla="*/ 1376 h 1825"/>
                <a:gd name="T78" fmla="*/ 84 w 1365"/>
                <a:gd name="T79" fmla="*/ 1251 h 1825"/>
                <a:gd name="T80" fmla="*/ 60 w 1365"/>
                <a:gd name="T81" fmla="*/ 1170 h 1825"/>
                <a:gd name="T82" fmla="*/ 38 w 1365"/>
                <a:gd name="T83" fmla="*/ 1130 h 1825"/>
                <a:gd name="T84" fmla="*/ 21 w 1365"/>
                <a:gd name="T85" fmla="*/ 1074 h 1825"/>
                <a:gd name="T86" fmla="*/ 12 w 1365"/>
                <a:gd name="T87" fmla="*/ 1031 h 1825"/>
                <a:gd name="T88" fmla="*/ 4 w 1365"/>
                <a:gd name="T89" fmla="*/ 982 h 1825"/>
                <a:gd name="T90" fmla="*/ 0 w 1365"/>
                <a:gd name="T91" fmla="*/ 934 h 1825"/>
                <a:gd name="T92" fmla="*/ 4 w 1365"/>
                <a:gd name="T93" fmla="*/ 889 h 1825"/>
                <a:gd name="T94" fmla="*/ 21 w 1365"/>
                <a:gd name="T95" fmla="*/ 853 h 1825"/>
                <a:gd name="T96" fmla="*/ 39 w 1365"/>
                <a:gd name="T97" fmla="*/ 834 h 1825"/>
                <a:gd name="T98" fmla="*/ 16 w 1365"/>
                <a:gd name="T99" fmla="*/ 728 h 1825"/>
                <a:gd name="T100" fmla="*/ 5 w 1365"/>
                <a:gd name="T101" fmla="*/ 638 h 1825"/>
                <a:gd name="T102" fmla="*/ 4 w 1365"/>
                <a:gd name="T103" fmla="*/ 562 h 1825"/>
                <a:gd name="T104" fmla="*/ 11 w 1365"/>
                <a:gd name="T105" fmla="*/ 502 h 1825"/>
                <a:gd name="T106" fmla="*/ 20 w 1365"/>
                <a:gd name="T107" fmla="*/ 455 h 1825"/>
                <a:gd name="T108" fmla="*/ 29 w 1365"/>
                <a:gd name="T109" fmla="*/ 425 h 1825"/>
                <a:gd name="T110" fmla="*/ 36 w 1365"/>
                <a:gd name="T111" fmla="*/ 408 h 1825"/>
                <a:gd name="T112" fmla="*/ 84 w 1365"/>
                <a:gd name="T113" fmla="*/ 309 h 1825"/>
                <a:gd name="T114" fmla="*/ 145 w 1365"/>
                <a:gd name="T115" fmla="*/ 221 h 1825"/>
                <a:gd name="T116" fmla="*/ 215 w 1365"/>
                <a:gd name="T117" fmla="*/ 146 h 1825"/>
                <a:gd name="T118" fmla="*/ 295 w 1365"/>
                <a:gd name="T119" fmla="*/ 85 h 1825"/>
                <a:gd name="T120" fmla="*/ 386 w 1365"/>
                <a:gd name="T121" fmla="*/ 39 h 1825"/>
                <a:gd name="T122" fmla="*/ 487 w 1365"/>
                <a:gd name="T123" fmla="*/ 10 h 1825"/>
                <a:gd name="T124" fmla="*/ 597 w 1365"/>
                <a:gd name="T125" fmla="*/ 0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5" h="1825">
                  <a:moveTo>
                    <a:pt x="597" y="0"/>
                  </a:moveTo>
                  <a:lnTo>
                    <a:pt x="655" y="3"/>
                  </a:lnTo>
                  <a:lnTo>
                    <a:pt x="717" y="11"/>
                  </a:lnTo>
                  <a:lnTo>
                    <a:pt x="779" y="24"/>
                  </a:lnTo>
                  <a:lnTo>
                    <a:pt x="844" y="44"/>
                  </a:lnTo>
                  <a:lnTo>
                    <a:pt x="890" y="59"/>
                  </a:lnTo>
                  <a:lnTo>
                    <a:pt x="936" y="76"/>
                  </a:lnTo>
                  <a:lnTo>
                    <a:pt x="983" y="95"/>
                  </a:lnTo>
                  <a:lnTo>
                    <a:pt x="1028" y="116"/>
                  </a:lnTo>
                  <a:lnTo>
                    <a:pt x="1073" y="138"/>
                  </a:lnTo>
                  <a:lnTo>
                    <a:pt x="1117" y="163"/>
                  </a:lnTo>
                  <a:lnTo>
                    <a:pt x="1158" y="191"/>
                  </a:lnTo>
                  <a:lnTo>
                    <a:pt x="1199" y="224"/>
                  </a:lnTo>
                  <a:lnTo>
                    <a:pt x="1236" y="260"/>
                  </a:lnTo>
                  <a:lnTo>
                    <a:pt x="1271" y="303"/>
                  </a:lnTo>
                  <a:lnTo>
                    <a:pt x="1301" y="345"/>
                  </a:lnTo>
                  <a:lnTo>
                    <a:pt x="1324" y="387"/>
                  </a:lnTo>
                  <a:lnTo>
                    <a:pt x="1342" y="430"/>
                  </a:lnTo>
                  <a:lnTo>
                    <a:pt x="1354" y="473"/>
                  </a:lnTo>
                  <a:lnTo>
                    <a:pt x="1361" y="515"/>
                  </a:lnTo>
                  <a:lnTo>
                    <a:pt x="1365" y="557"/>
                  </a:lnTo>
                  <a:lnTo>
                    <a:pt x="1365" y="597"/>
                  </a:lnTo>
                  <a:lnTo>
                    <a:pt x="1362" y="636"/>
                  </a:lnTo>
                  <a:lnTo>
                    <a:pt x="1357" y="674"/>
                  </a:lnTo>
                  <a:lnTo>
                    <a:pt x="1350" y="710"/>
                  </a:lnTo>
                  <a:lnTo>
                    <a:pt x="1343" y="745"/>
                  </a:lnTo>
                  <a:lnTo>
                    <a:pt x="1334" y="777"/>
                  </a:lnTo>
                  <a:lnTo>
                    <a:pt x="1326" y="806"/>
                  </a:lnTo>
                  <a:lnTo>
                    <a:pt x="1319" y="834"/>
                  </a:lnTo>
                  <a:lnTo>
                    <a:pt x="1322" y="838"/>
                  </a:lnTo>
                  <a:lnTo>
                    <a:pt x="1328" y="844"/>
                  </a:lnTo>
                  <a:lnTo>
                    <a:pt x="1334" y="849"/>
                  </a:lnTo>
                  <a:lnTo>
                    <a:pt x="1337" y="853"/>
                  </a:lnTo>
                  <a:lnTo>
                    <a:pt x="1348" y="871"/>
                  </a:lnTo>
                  <a:lnTo>
                    <a:pt x="1356" y="892"/>
                  </a:lnTo>
                  <a:lnTo>
                    <a:pt x="1360" y="915"/>
                  </a:lnTo>
                  <a:lnTo>
                    <a:pt x="1361" y="939"/>
                  </a:lnTo>
                  <a:lnTo>
                    <a:pt x="1361" y="965"/>
                  </a:lnTo>
                  <a:lnTo>
                    <a:pt x="1359" y="991"/>
                  </a:lnTo>
                  <a:lnTo>
                    <a:pt x="1356" y="1015"/>
                  </a:lnTo>
                  <a:lnTo>
                    <a:pt x="1352" y="1040"/>
                  </a:lnTo>
                  <a:lnTo>
                    <a:pt x="1347" y="1062"/>
                  </a:lnTo>
                  <a:lnTo>
                    <a:pt x="1338" y="1093"/>
                  </a:lnTo>
                  <a:lnTo>
                    <a:pt x="1328" y="1123"/>
                  </a:lnTo>
                  <a:lnTo>
                    <a:pt x="1317" y="1148"/>
                  </a:lnTo>
                  <a:lnTo>
                    <a:pt x="1305" y="1169"/>
                  </a:lnTo>
                  <a:lnTo>
                    <a:pt x="1293" y="1186"/>
                  </a:lnTo>
                  <a:lnTo>
                    <a:pt x="1282" y="1232"/>
                  </a:lnTo>
                  <a:lnTo>
                    <a:pt x="1269" y="1279"/>
                  </a:lnTo>
                  <a:lnTo>
                    <a:pt x="1253" y="1328"/>
                  </a:lnTo>
                  <a:lnTo>
                    <a:pt x="1233" y="1375"/>
                  </a:lnTo>
                  <a:lnTo>
                    <a:pt x="1211" y="1423"/>
                  </a:lnTo>
                  <a:lnTo>
                    <a:pt x="1186" y="1470"/>
                  </a:lnTo>
                  <a:lnTo>
                    <a:pt x="1158" y="1516"/>
                  </a:lnTo>
                  <a:lnTo>
                    <a:pt x="1128" y="1560"/>
                  </a:lnTo>
                  <a:lnTo>
                    <a:pt x="1093" y="1603"/>
                  </a:lnTo>
                  <a:lnTo>
                    <a:pt x="1058" y="1642"/>
                  </a:lnTo>
                  <a:lnTo>
                    <a:pt x="1020" y="1680"/>
                  </a:lnTo>
                  <a:lnTo>
                    <a:pt x="979" y="1713"/>
                  </a:lnTo>
                  <a:lnTo>
                    <a:pt x="936" y="1744"/>
                  </a:lnTo>
                  <a:lnTo>
                    <a:pt x="891" y="1769"/>
                  </a:lnTo>
                  <a:lnTo>
                    <a:pt x="844" y="1791"/>
                  </a:lnTo>
                  <a:lnTo>
                    <a:pt x="795" y="1807"/>
                  </a:lnTo>
                  <a:lnTo>
                    <a:pt x="744" y="1819"/>
                  </a:lnTo>
                  <a:lnTo>
                    <a:pt x="692" y="1825"/>
                  </a:lnTo>
                  <a:lnTo>
                    <a:pt x="643" y="1824"/>
                  </a:lnTo>
                  <a:lnTo>
                    <a:pt x="594" y="1815"/>
                  </a:lnTo>
                  <a:lnTo>
                    <a:pt x="544" y="1801"/>
                  </a:lnTo>
                  <a:lnTo>
                    <a:pt x="495" y="1780"/>
                  </a:lnTo>
                  <a:lnTo>
                    <a:pt x="446" y="1752"/>
                  </a:lnTo>
                  <a:lnTo>
                    <a:pt x="397" y="1720"/>
                  </a:lnTo>
                  <a:lnTo>
                    <a:pt x="350" y="1683"/>
                  </a:lnTo>
                  <a:lnTo>
                    <a:pt x="306" y="1641"/>
                  </a:lnTo>
                  <a:lnTo>
                    <a:pt x="263" y="1596"/>
                  </a:lnTo>
                  <a:lnTo>
                    <a:pt x="224" y="1546"/>
                  </a:lnTo>
                  <a:lnTo>
                    <a:pt x="188" y="1492"/>
                  </a:lnTo>
                  <a:lnTo>
                    <a:pt x="155" y="1436"/>
                  </a:lnTo>
                  <a:lnTo>
                    <a:pt x="126" y="1376"/>
                  </a:lnTo>
                  <a:lnTo>
                    <a:pt x="103" y="1315"/>
                  </a:lnTo>
                  <a:lnTo>
                    <a:pt x="84" y="1251"/>
                  </a:lnTo>
                  <a:lnTo>
                    <a:pt x="72" y="1186"/>
                  </a:lnTo>
                  <a:lnTo>
                    <a:pt x="60" y="1170"/>
                  </a:lnTo>
                  <a:lnTo>
                    <a:pt x="48" y="1152"/>
                  </a:lnTo>
                  <a:lnTo>
                    <a:pt x="38" y="1130"/>
                  </a:lnTo>
                  <a:lnTo>
                    <a:pt x="28" y="1103"/>
                  </a:lnTo>
                  <a:lnTo>
                    <a:pt x="21" y="1074"/>
                  </a:lnTo>
                  <a:lnTo>
                    <a:pt x="16" y="1053"/>
                  </a:lnTo>
                  <a:lnTo>
                    <a:pt x="12" y="1031"/>
                  </a:lnTo>
                  <a:lnTo>
                    <a:pt x="8" y="1008"/>
                  </a:lnTo>
                  <a:lnTo>
                    <a:pt x="4" y="982"/>
                  </a:lnTo>
                  <a:lnTo>
                    <a:pt x="1" y="958"/>
                  </a:lnTo>
                  <a:lnTo>
                    <a:pt x="0" y="934"/>
                  </a:lnTo>
                  <a:lnTo>
                    <a:pt x="1" y="911"/>
                  </a:lnTo>
                  <a:lnTo>
                    <a:pt x="4" y="889"/>
                  </a:lnTo>
                  <a:lnTo>
                    <a:pt x="11" y="869"/>
                  </a:lnTo>
                  <a:lnTo>
                    <a:pt x="21" y="853"/>
                  </a:lnTo>
                  <a:lnTo>
                    <a:pt x="29" y="843"/>
                  </a:lnTo>
                  <a:lnTo>
                    <a:pt x="39" y="834"/>
                  </a:lnTo>
                  <a:lnTo>
                    <a:pt x="26" y="779"/>
                  </a:lnTo>
                  <a:lnTo>
                    <a:pt x="16" y="728"/>
                  </a:lnTo>
                  <a:lnTo>
                    <a:pt x="10" y="681"/>
                  </a:lnTo>
                  <a:lnTo>
                    <a:pt x="5" y="638"/>
                  </a:lnTo>
                  <a:lnTo>
                    <a:pt x="4" y="598"/>
                  </a:lnTo>
                  <a:lnTo>
                    <a:pt x="4" y="562"/>
                  </a:lnTo>
                  <a:lnTo>
                    <a:pt x="6" y="530"/>
                  </a:lnTo>
                  <a:lnTo>
                    <a:pt x="11" y="502"/>
                  </a:lnTo>
                  <a:lnTo>
                    <a:pt x="15" y="477"/>
                  </a:lnTo>
                  <a:lnTo>
                    <a:pt x="20" y="455"/>
                  </a:lnTo>
                  <a:lnTo>
                    <a:pt x="25" y="439"/>
                  </a:lnTo>
                  <a:lnTo>
                    <a:pt x="29" y="425"/>
                  </a:lnTo>
                  <a:lnTo>
                    <a:pt x="33" y="415"/>
                  </a:lnTo>
                  <a:lnTo>
                    <a:pt x="36" y="408"/>
                  </a:lnTo>
                  <a:lnTo>
                    <a:pt x="59" y="358"/>
                  </a:lnTo>
                  <a:lnTo>
                    <a:pt x="84" y="309"/>
                  </a:lnTo>
                  <a:lnTo>
                    <a:pt x="113" y="264"/>
                  </a:lnTo>
                  <a:lnTo>
                    <a:pt x="145" y="221"/>
                  </a:lnTo>
                  <a:lnTo>
                    <a:pt x="179" y="182"/>
                  </a:lnTo>
                  <a:lnTo>
                    <a:pt x="215" y="146"/>
                  </a:lnTo>
                  <a:lnTo>
                    <a:pt x="255" y="113"/>
                  </a:lnTo>
                  <a:lnTo>
                    <a:pt x="295" y="85"/>
                  </a:lnTo>
                  <a:lnTo>
                    <a:pt x="340" y="59"/>
                  </a:lnTo>
                  <a:lnTo>
                    <a:pt x="386" y="39"/>
                  </a:lnTo>
                  <a:lnTo>
                    <a:pt x="436" y="22"/>
                  </a:lnTo>
                  <a:lnTo>
                    <a:pt x="487" y="10"/>
                  </a:lnTo>
                  <a:lnTo>
                    <a:pt x="541" y="2"/>
                  </a:lnTo>
                  <a:lnTo>
                    <a:pt x="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62" name="Freeform 103"/>
            <p:cNvSpPr>
              <a:spLocks/>
            </p:cNvSpPr>
            <p:nvPr/>
          </p:nvSpPr>
          <p:spPr bwMode="auto">
            <a:xfrm>
              <a:off x="671" y="1486"/>
              <a:ext cx="280" cy="169"/>
            </a:xfrm>
            <a:custGeom>
              <a:avLst/>
              <a:gdLst>
                <a:gd name="T0" fmla="*/ 901 w 2796"/>
                <a:gd name="T1" fmla="*/ 5 h 1686"/>
                <a:gd name="T2" fmla="*/ 931 w 2796"/>
                <a:gd name="T3" fmla="*/ 27 h 1686"/>
                <a:gd name="T4" fmla="*/ 956 w 2796"/>
                <a:gd name="T5" fmla="*/ 44 h 1686"/>
                <a:gd name="T6" fmla="*/ 959 w 2796"/>
                <a:gd name="T7" fmla="*/ 59 h 1686"/>
                <a:gd name="T8" fmla="*/ 957 w 2796"/>
                <a:gd name="T9" fmla="*/ 125 h 1686"/>
                <a:gd name="T10" fmla="*/ 955 w 2796"/>
                <a:gd name="T11" fmla="*/ 222 h 1686"/>
                <a:gd name="T12" fmla="*/ 954 w 2796"/>
                <a:gd name="T13" fmla="*/ 328 h 1686"/>
                <a:gd name="T14" fmla="*/ 952 w 2796"/>
                <a:gd name="T15" fmla="*/ 416 h 1686"/>
                <a:gd name="T16" fmla="*/ 952 w 2796"/>
                <a:gd name="T17" fmla="*/ 466 h 1686"/>
                <a:gd name="T18" fmla="*/ 1352 w 2796"/>
                <a:gd name="T19" fmla="*/ 1532 h 1686"/>
                <a:gd name="T20" fmla="*/ 1398 w 2796"/>
                <a:gd name="T21" fmla="*/ 1555 h 1686"/>
                <a:gd name="T22" fmla="*/ 1444 w 2796"/>
                <a:gd name="T23" fmla="*/ 1532 h 1686"/>
                <a:gd name="T24" fmla="*/ 1837 w 2796"/>
                <a:gd name="T25" fmla="*/ 45 h 1686"/>
                <a:gd name="T26" fmla="*/ 1959 w 2796"/>
                <a:gd name="T27" fmla="*/ 35 h 1686"/>
                <a:gd name="T28" fmla="*/ 2059 w 2796"/>
                <a:gd name="T29" fmla="*/ 86 h 1686"/>
                <a:gd name="T30" fmla="*/ 2165 w 2796"/>
                <a:gd name="T31" fmla="*/ 130 h 1686"/>
                <a:gd name="T32" fmla="*/ 2260 w 2796"/>
                <a:gd name="T33" fmla="*/ 165 h 1686"/>
                <a:gd name="T34" fmla="*/ 2329 w 2796"/>
                <a:gd name="T35" fmla="*/ 188 h 1686"/>
                <a:gd name="T36" fmla="*/ 2355 w 2796"/>
                <a:gd name="T37" fmla="*/ 197 h 1686"/>
                <a:gd name="T38" fmla="*/ 2462 w 2796"/>
                <a:gd name="T39" fmla="*/ 251 h 1686"/>
                <a:gd name="T40" fmla="*/ 2528 w 2796"/>
                <a:gd name="T41" fmla="*/ 301 h 1686"/>
                <a:gd name="T42" fmla="*/ 2556 w 2796"/>
                <a:gd name="T43" fmla="*/ 331 h 1686"/>
                <a:gd name="T44" fmla="*/ 2637 w 2796"/>
                <a:gd name="T45" fmla="*/ 472 h 1686"/>
                <a:gd name="T46" fmla="*/ 2718 w 2796"/>
                <a:gd name="T47" fmla="*/ 687 h 1686"/>
                <a:gd name="T48" fmla="*/ 2763 w 2796"/>
                <a:gd name="T49" fmla="*/ 901 h 1686"/>
                <a:gd name="T50" fmla="*/ 2785 w 2796"/>
                <a:gd name="T51" fmla="*/ 1101 h 1686"/>
                <a:gd name="T52" fmla="*/ 2795 w 2796"/>
                <a:gd name="T53" fmla="*/ 1274 h 1686"/>
                <a:gd name="T54" fmla="*/ 2790 w 2796"/>
                <a:gd name="T55" fmla="*/ 1398 h 1686"/>
                <a:gd name="T56" fmla="*/ 2769 w 2796"/>
                <a:gd name="T57" fmla="*/ 1475 h 1686"/>
                <a:gd name="T58" fmla="*/ 2735 w 2796"/>
                <a:gd name="T59" fmla="*/ 1514 h 1686"/>
                <a:gd name="T60" fmla="*/ 2596 w 2796"/>
                <a:gd name="T61" fmla="*/ 1564 h 1686"/>
                <a:gd name="T62" fmla="*/ 2360 w 2796"/>
                <a:gd name="T63" fmla="*/ 1616 h 1686"/>
                <a:gd name="T64" fmla="*/ 2082 w 2796"/>
                <a:gd name="T65" fmla="*/ 1653 h 1686"/>
                <a:gd name="T66" fmla="*/ 1774 w 2796"/>
                <a:gd name="T67" fmla="*/ 1676 h 1686"/>
                <a:gd name="T68" fmla="*/ 1452 w 2796"/>
                <a:gd name="T69" fmla="*/ 1686 h 1686"/>
                <a:gd name="T70" fmla="*/ 1127 w 2796"/>
                <a:gd name="T71" fmla="*/ 1682 h 1686"/>
                <a:gd name="T72" fmla="*/ 813 w 2796"/>
                <a:gd name="T73" fmla="*/ 1663 h 1686"/>
                <a:gd name="T74" fmla="*/ 524 w 2796"/>
                <a:gd name="T75" fmla="*/ 1630 h 1686"/>
                <a:gd name="T76" fmla="*/ 272 w 2796"/>
                <a:gd name="T77" fmla="*/ 1583 h 1686"/>
                <a:gd name="T78" fmla="*/ 72 w 2796"/>
                <a:gd name="T79" fmla="*/ 1521 h 1686"/>
                <a:gd name="T80" fmla="*/ 40 w 2796"/>
                <a:gd name="T81" fmla="*/ 1496 h 1686"/>
                <a:gd name="T82" fmla="*/ 14 w 2796"/>
                <a:gd name="T83" fmla="*/ 1442 h 1686"/>
                <a:gd name="T84" fmla="*/ 1 w 2796"/>
                <a:gd name="T85" fmla="*/ 1355 h 1686"/>
                <a:gd name="T86" fmla="*/ 3 w 2796"/>
                <a:gd name="T87" fmla="*/ 1220 h 1686"/>
                <a:gd name="T88" fmla="*/ 16 w 2796"/>
                <a:gd name="T89" fmla="*/ 1036 h 1686"/>
                <a:gd name="T90" fmla="*/ 44 w 2796"/>
                <a:gd name="T91" fmla="*/ 830 h 1686"/>
                <a:gd name="T92" fmla="*/ 100 w 2796"/>
                <a:gd name="T93" fmla="*/ 615 h 1686"/>
                <a:gd name="T94" fmla="*/ 195 w 2796"/>
                <a:gd name="T95" fmla="*/ 401 h 1686"/>
                <a:gd name="T96" fmla="*/ 245 w 2796"/>
                <a:gd name="T97" fmla="*/ 324 h 1686"/>
                <a:gd name="T98" fmla="*/ 285 w 2796"/>
                <a:gd name="T99" fmla="*/ 286 h 1686"/>
                <a:gd name="T100" fmla="*/ 365 w 2796"/>
                <a:gd name="T101" fmla="*/ 232 h 1686"/>
                <a:gd name="T102" fmla="*/ 444 w 2796"/>
                <a:gd name="T103" fmla="*/ 196 h 1686"/>
                <a:gd name="T104" fmla="*/ 485 w 2796"/>
                <a:gd name="T105" fmla="*/ 182 h 1686"/>
                <a:gd name="T106" fmla="*/ 564 w 2796"/>
                <a:gd name="T107" fmla="*/ 155 h 1686"/>
                <a:gd name="T108" fmla="*/ 665 w 2796"/>
                <a:gd name="T109" fmla="*/ 116 h 1686"/>
                <a:gd name="T110" fmla="*/ 771 w 2796"/>
                <a:gd name="T111" fmla="*/ 69 h 1686"/>
                <a:gd name="T112" fmla="*/ 866 w 2796"/>
                <a:gd name="T113" fmla="*/ 17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6" h="1686">
                  <a:moveTo>
                    <a:pt x="893" y="0"/>
                  </a:moveTo>
                  <a:lnTo>
                    <a:pt x="895" y="1"/>
                  </a:lnTo>
                  <a:lnTo>
                    <a:pt x="901" y="5"/>
                  </a:lnTo>
                  <a:lnTo>
                    <a:pt x="910" y="12"/>
                  </a:lnTo>
                  <a:lnTo>
                    <a:pt x="920" y="20"/>
                  </a:lnTo>
                  <a:lnTo>
                    <a:pt x="931" y="27"/>
                  </a:lnTo>
                  <a:lnTo>
                    <a:pt x="942" y="35"/>
                  </a:lnTo>
                  <a:lnTo>
                    <a:pt x="951" y="40"/>
                  </a:lnTo>
                  <a:lnTo>
                    <a:pt x="956" y="44"/>
                  </a:lnTo>
                  <a:lnTo>
                    <a:pt x="959" y="45"/>
                  </a:lnTo>
                  <a:lnTo>
                    <a:pt x="959" y="48"/>
                  </a:lnTo>
                  <a:lnTo>
                    <a:pt x="959" y="59"/>
                  </a:lnTo>
                  <a:lnTo>
                    <a:pt x="959" y="77"/>
                  </a:lnTo>
                  <a:lnTo>
                    <a:pt x="957" y="99"/>
                  </a:lnTo>
                  <a:lnTo>
                    <a:pt x="957" y="125"/>
                  </a:lnTo>
                  <a:lnTo>
                    <a:pt x="956" y="155"/>
                  </a:lnTo>
                  <a:lnTo>
                    <a:pt x="956" y="188"/>
                  </a:lnTo>
                  <a:lnTo>
                    <a:pt x="955" y="222"/>
                  </a:lnTo>
                  <a:lnTo>
                    <a:pt x="955" y="257"/>
                  </a:lnTo>
                  <a:lnTo>
                    <a:pt x="954" y="292"/>
                  </a:lnTo>
                  <a:lnTo>
                    <a:pt x="954" y="328"/>
                  </a:lnTo>
                  <a:lnTo>
                    <a:pt x="953" y="359"/>
                  </a:lnTo>
                  <a:lnTo>
                    <a:pt x="953" y="389"/>
                  </a:lnTo>
                  <a:lnTo>
                    <a:pt x="952" y="416"/>
                  </a:lnTo>
                  <a:lnTo>
                    <a:pt x="952" y="439"/>
                  </a:lnTo>
                  <a:lnTo>
                    <a:pt x="952" y="455"/>
                  </a:lnTo>
                  <a:lnTo>
                    <a:pt x="952" y="466"/>
                  </a:lnTo>
                  <a:lnTo>
                    <a:pt x="952" y="469"/>
                  </a:lnTo>
                  <a:lnTo>
                    <a:pt x="1343" y="1517"/>
                  </a:lnTo>
                  <a:lnTo>
                    <a:pt x="1352" y="1532"/>
                  </a:lnTo>
                  <a:lnTo>
                    <a:pt x="1364" y="1544"/>
                  </a:lnTo>
                  <a:lnTo>
                    <a:pt x="1380" y="1552"/>
                  </a:lnTo>
                  <a:lnTo>
                    <a:pt x="1398" y="1555"/>
                  </a:lnTo>
                  <a:lnTo>
                    <a:pt x="1415" y="1552"/>
                  </a:lnTo>
                  <a:lnTo>
                    <a:pt x="1431" y="1544"/>
                  </a:lnTo>
                  <a:lnTo>
                    <a:pt x="1444" y="1532"/>
                  </a:lnTo>
                  <a:lnTo>
                    <a:pt x="1453" y="1517"/>
                  </a:lnTo>
                  <a:lnTo>
                    <a:pt x="1844" y="469"/>
                  </a:lnTo>
                  <a:lnTo>
                    <a:pt x="1837" y="45"/>
                  </a:lnTo>
                  <a:lnTo>
                    <a:pt x="1902" y="0"/>
                  </a:lnTo>
                  <a:lnTo>
                    <a:pt x="1928" y="17"/>
                  </a:lnTo>
                  <a:lnTo>
                    <a:pt x="1959" y="35"/>
                  </a:lnTo>
                  <a:lnTo>
                    <a:pt x="1991" y="53"/>
                  </a:lnTo>
                  <a:lnTo>
                    <a:pt x="2024" y="69"/>
                  </a:lnTo>
                  <a:lnTo>
                    <a:pt x="2059" y="86"/>
                  </a:lnTo>
                  <a:lnTo>
                    <a:pt x="2095" y="101"/>
                  </a:lnTo>
                  <a:lnTo>
                    <a:pt x="2130" y="116"/>
                  </a:lnTo>
                  <a:lnTo>
                    <a:pt x="2165" y="130"/>
                  </a:lnTo>
                  <a:lnTo>
                    <a:pt x="2198" y="143"/>
                  </a:lnTo>
                  <a:lnTo>
                    <a:pt x="2230" y="155"/>
                  </a:lnTo>
                  <a:lnTo>
                    <a:pt x="2260" y="165"/>
                  </a:lnTo>
                  <a:lnTo>
                    <a:pt x="2286" y="175"/>
                  </a:lnTo>
                  <a:lnTo>
                    <a:pt x="2309" y="182"/>
                  </a:lnTo>
                  <a:lnTo>
                    <a:pt x="2329" y="188"/>
                  </a:lnTo>
                  <a:lnTo>
                    <a:pt x="2343" y="193"/>
                  </a:lnTo>
                  <a:lnTo>
                    <a:pt x="2352" y="196"/>
                  </a:lnTo>
                  <a:lnTo>
                    <a:pt x="2355" y="197"/>
                  </a:lnTo>
                  <a:lnTo>
                    <a:pt x="2395" y="214"/>
                  </a:lnTo>
                  <a:lnTo>
                    <a:pt x="2431" y="232"/>
                  </a:lnTo>
                  <a:lnTo>
                    <a:pt x="2462" y="251"/>
                  </a:lnTo>
                  <a:lnTo>
                    <a:pt x="2488" y="268"/>
                  </a:lnTo>
                  <a:lnTo>
                    <a:pt x="2510" y="286"/>
                  </a:lnTo>
                  <a:lnTo>
                    <a:pt x="2528" y="301"/>
                  </a:lnTo>
                  <a:lnTo>
                    <a:pt x="2541" y="314"/>
                  </a:lnTo>
                  <a:lnTo>
                    <a:pt x="2551" y="324"/>
                  </a:lnTo>
                  <a:lnTo>
                    <a:pt x="2556" y="331"/>
                  </a:lnTo>
                  <a:lnTo>
                    <a:pt x="2558" y="333"/>
                  </a:lnTo>
                  <a:lnTo>
                    <a:pt x="2600" y="401"/>
                  </a:lnTo>
                  <a:lnTo>
                    <a:pt x="2637" y="472"/>
                  </a:lnTo>
                  <a:lnTo>
                    <a:pt x="2668" y="543"/>
                  </a:lnTo>
                  <a:lnTo>
                    <a:pt x="2696" y="615"/>
                  </a:lnTo>
                  <a:lnTo>
                    <a:pt x="2718" y="687"/>
                  </a:lnTo>
                  <a:lnTo>
                    <a:pt x="2736" y="759"/>
                  </a:lnTo>
                  <a:lnTo>
                    <a:pt x="2751" y="830"/>
                  </a:lnTo>
                  <a:lnTo>
                    <a:pt x="2763" y="901"/>
                  </a:lnTo>
                  <a:lnTo>
                    <a:pt x="2773" y="970"/>
                  </a:lnTo>
                  <a:lnTo>
                    <a:pt x="2779" y="1036"/>
                  </a:lnTo>
                  <a:lnTo>
                    <a:pt x="2785" y="1101"/>
                  </a:lnTo>
                  <a:lnTo>
                    <a:pt x="2789" y="1162"/>
                  </a:lnTo>
                  <a:lnTo>
                    <a:pt x="2791" y="1220"/>
                  </a:lnTo>
                  <a:lnTo>
                    <a:pt x="2795" y="1274"/>
                  </a:lnTo>
                  <a:lnTo>
                    <a:pt x="2796" y="1321"/>
                  </a:lnTo>
                  <a:lnTo>
                    <a:pt x="2793" y="1362"/>
                  </a:lnTo>
                  <a:lnTo>
                    <a:pt x="2790" y="1398"/>
                  </a:lnTo>
                  <a:lnTo>
                    <a:pt x="2785" y="1428"/>
                  </a:lnTo>
                  <a:lnTo>
                    <a:pt x="2778" y="1454"/>
                  </a:lnTo>
                  <a:lnTo>
                    <a:pt x="2769" y="1475"/>
                  </a:lnTo>
                  <a:lnTo>
                    <a:pt x="2759" y="1491"/>
                  </a:lnTo>
                  <a:lnTo>
                    <a:pt x="2747" y="1505"/>
                  </a:lnTo>
                  <a:lnTo>
                    <a:pt x="2735" y="1514"/>
                  </a:lnTo>
                  <a:lnTo>
                    <a:pt x="2723" y="1521"/>
                  </a:lnTo>
                  <a:lnTo>
                    <a:pt x="2663" y="1543"/>
                  </a:lnTo>
                  <a:lnTo>
                    <a:pt x="2596" y="1564"/>
                  </a:lnTo>
                  <a:lnTo>
                    <a:pt x="2523" y="1583"/>
                  </a:lnTo>
                  <a:lnTo>
                    <a:pt x="2444" y="1600"/>
                  </a:lnTo>
                  <a:lnTo>
                    <a:pt x="2360" y="1616"/>
                  </a:lnTo>
                  <a:lnTo>
                    <a:pt x="2272" y="1630"/>
                  </a:lnTo>
                  <a:lnTo>
                    <a:pt x="2179" y="1642"/>
                  </a:lnTo>
                  <a:lnTo>
                    <a:pt x="2082" y="1653"/>
                  </a:lnTo>
                  <a:lnTo>
                    <a:pt x="1982" y="1663"/>
                  </a:lnTo>
                  <a:lnTo>
                    <a:pt x="1880" y="1671"/>
                  </a:lnTo>
                  <a:lnTo>
                    <a:pt x="1774" y="1676"/>
                  </a:lnTo>
                  <a:lnTo>
                    <a:pt x="1668" y="1682"/>
                  </a:lnTo>
                  <a:lnTo>
                    <a:pt x="1560" y="1685"/>
                  </a:lnTo>
                  <a:lnTo>
                    <a:pt x="1452" y="1686"/>
                  </a:lnTo>
                  <a:lnTo>
                    <a:pt x="1343" y="1686"/>
                  </a:lnTo>
                  <a:lnTo>
                    <a:pt x="1234" y="1685"/>
                  </a:lnTo>
                  <a:lnTo>
                    <a:pt x="1127" y="1682"/>
                  </a:lnTo>
                  <a:lnTo>
                    <a:pt x="1020" y="1676"/>
                  </a:lnTo>
                  <a:lnTo>
                    <a:pt x="916" y="1671"/>
                  </a:lnTo>
                  <a:lnTo>
                    <a:pt x="813" y="1663"/>
                  </a:lnTo>
                  <a:lnTo>
                    <a:pt x="713" y="1653"/>
                  </a:lnTo>
                  <a:lnTo>
                    <a:pt x="616" y="1642"/>
                  </a:lnTo>
                  <a:lnTo>
                    <a:pt x="524" y="1630"/>
                  </a:lnTo>
                  <a:lnTo>
                    <a:pt x="435" y="1616"/>
                  </a:lnTo>
                  <a:lnTo>
                    <a:pt x="351" y="1600"/>
                  </a:lnTo>
                  <a:lnTo>
                    <a:pt x="272" y="1583"/>
                  </a:lnTo>
                  <a:lnTo>
                    <a:pt x="200" y="1564"/>
                  </a:lnTo>
                  <a:lnTo>
                    <a:pt x="133" y="1543"/>
                  </a:lnTo>
                  <a:lnTo>
                    <a:pt x="72" y="1521"/>
                  </a:lnTo>
                  <a:lnTo>
                    <a:pt x="60" y="1516"/>
                  </a:lnTo>
                  <a:lnTo>
                    <a:pt x="49" y="1507"/>
                  </a:lnTo>
                  <a:lnTo>
                    <a:pt x="40" y="1496"/>
                  </a:lnTo>
                  <a:lnTo>
                    <a:pt x="30" y="1481"/>
                  </a:lnTo>
                  <a:lnTo>
                    <a:pt x="21" y="1464"/>
                  </a:lnTo>
                  <a:lnTo>
                    <a:pt x="14" y="1442"/>
                  </a:lnTo>
                  <a:lnTo>
                    <a:pt x="8" y="1418"/>
                  </a:lnTo>
                  <a:lnTo>
                    <a:pt x="3" y="1388"/>
                  </a:lnTo>
                  <a:lnTo>
                    <a:pt x="1" y="1355"/>
                  </a:lnTo>
                  <a:lnTo>
                    <a:pt x="0" y="1316"/>
                  </a:lnTo>
                  <a:lnTo>
                    <a:pt x="1" y="1274"/>
                  </a:lnTo>
                  <a:lnTo>
                    <a:pt x="3" y="1220"/>
                  </a:lnTo>
                  <a:lnTo>
                    <a:pt x="7" y="1162"/>
                  </a:lnTo>
                  <a:lnTo>
                    <a:pt x="11" y="1101"/>
                  </a:lnTo>
                  <a:lnTo>
                    <a:pt x="16" y="1036"/>
                  </a:lnTo>
                  <a:lnTo>
                    <a:pt x="23" y="970"/>
                  </a:lnTo>
                  <a:lnTo>
                    <a:pt x="32" y="901"/>
                  </a:lnTo>
                  <a:lnTo>
                    <a:pt x="44" y="830"/>
                  </a:lnTo>
                  <a:lnTo>
                    <a:pt x="59" y="759"/>
                  </a:lnTo>
                  <a:lnTo>
                    <a:pt x="78" y="687"/>
                  </a:lnTo>
                  <a:lnTo>
                    <a:pt x="100" y="615"/>
                  </a:lnTo>
                  <a:lnTo>
                    <a:pt x="127" y="543"/>
                  </a:lnTo>
                  <a:lnTo>
                    <a:pt x="158" y="472"/>
                  </a:lnTo>
                  <a:lnTo>
                    <a:pt x="195" y="401"/>
                  </a:lnTo>
                  <a:lnTo>
                    <a:pt x="237" y="333"/>
                  </a:lnTo>
                  <a:lnTo>
                    <a:pt x="239" y="331"/>
                  </a:lnTo>
                  <a:lnTo>
                    <a:pt x="245" y="324"/>
                  </a:lnTo>
                  <a:lnTo>
                    <a:pt x="254" y="314"/>
                  </a:lnTo>
                  <a:lnTo>
                    <a:pt x="268" y="301"/>
                  </a:lnTo>
                  <a:lnTo>
                    <a:pt x="285" y="286"/>
                  </a:lnTo>
                  <a:lnTo>
                    <a:pt x="307" y="268"/>
                  </a:lnTo>
                  <a:lnTo>
                    <a:pt x="334" y="251"/>
                  </a:lnTo>
                  <a:lnTo>
                    <a:pt x="365" y="232"/>
                  </a:lnTo>
                  <a:lnTo>
                    <a:pt x="400" y="214"/>
                  </a:lnTo>
                  <a:lnTo>
                    <a:pt x="440" y="197"/>
                  </a:lnTo>
                  <a:lnTo>
                    <a:pt x="444" y="196"/>
                  </a:lnTo>
                  <a:lnTo>
                    <a:pt x="452" y="193"/>
                  </a:lnTo>
                  <a:lnTo>
                    <a:pt x="467" y="188"/>
                  </a:lnTo>
                  <a:lnTo>
                    <a:pt x="485" y="182"/>
                  </a:lnTo>
                  <a:lnTo>
                    <a:pt x="508" y="175"/>
                  </a:lnTo>
                  <a:lnTo>
                    <a:pt x="535" y="165"/>
                  </a:lnTo>
                  <a:lnTo>
                    <a:pt x="564" y="155"/>
                  </a:lnTo>
                  <a:lnTo>
                    <a:pt x="596" y="143"/>
                  </a:lnTo>
                  <a:lnTo>
                    <a:pt x="630" y="130"/>
                  </a:lnTo>
                  <a:lnTo>
                    <a:pt x="665" y="116"/>
                  </a:lnTo>
                  <a:lnTo>
                    <a:pt x="701" y="101"/>
                  </a:lnTo>
                  <a:lnTo>
                    <a:pt x="736" y="86"/>
                  </a:lnTo>
                  <a:lnTo>
                    <a:pt x="771" y="69"/>
                  </a:lnTo>
                  <a:lnTo>
                    <a:pt x="805" y="53"/>
                  </a:lnTo>
                  <a:lnTo>
                    <a:pt x="837" y="35"/>
                  </a:lnTo>
                  <a:lnTo>
                    <a:pt x="866" y="17"/>
                  </a:lnTo>
                  <a:lnTo>
                    <a:pt x="8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63" name="Freeform 104"/>
            <p:cNvSpPr>
              <a:spLocks/>
            </p:cNvSpPr>
            <p:nvPr/>
          </p:nvSpPr>
          <p:spPr bwMode="auto">
            <a:xfrm>
              <a:off x="793" y="1505"/>
              <a:ext cx="35" cy="126"/>
            </a:xfrm>
            <a:custGeom>
              <a:avLst/>
              <a:gdLst>
                <a:gd name="T0" fmla="*/ 0 w 347"/>
                <a:gd name="T1" fmla="*/ 0 h 1259"/>
                <a:gd name="T2" fmla="*/ 57 w 347"/>
                <a:gd name="T3" fmla="*/ 17 h 1259"/>
                <a:gd name="T4" fmla="*/ 114 w 347"/>
                <a:gd name="T5" fmla="*/ 28 h 1259"/>
                <a:gd name="T6" fmla="*/ 172 w 347"/>
                <a:gd name="T7" fmla="*/ 31 h 1259"/>
                <a:gd name="T8" fmla="*/ 188 w 347"/>
                <a:gd name="T9" fmla="*/ 31 h 1259"/>
                <a:gd name="T10" fmla="*/ 243 w 347"/>
                <a:gd name="T11" fmla="*/ 27 h 1259"/>
                <a:gd name="T12" fmla="*/ 296 w 347"/>
                <a:gd name="T13" fmla="*/ 17 h 1259"/>
                <a:gd name="T14" fmla="*/ 347 w 347"/>
                <a:gd name="T15" fmla="*/ 4 h 1259"/>
                <a:gd name="T16" fmla="*/ 193 w 347"/>
                <a:gd name="T17" fmla="*/ 239 h 1259"/>
                <a:gd name="T18" fmla="*/ 333 w 347"/>
                <a:gd name="T19" fmla="*/ 373 h 1259"/>
                <a:gd name="T20" fmla="*/ 190 w 347"/>
                <a:gd name="T21" fmla="*/ 1246 h 1259"/>
                <a:gd name="T22" fmla="*/ 188 w 347"/>
                <a:gd name="T23" fmla="*/ 1250 h 1259"/>
                <a:gd name="T24" fmla="*/ 186 w 347"/>
                <a:gd name="T25" fmla="*/ 1253 h 1259"/>
                <a:gd name="T26" fmla="*/ 182 w 347"/>
                <a:gd name="T27" fmla="*/ 1256 h 1259"/>
                <a:gd name="T28" fmla="*/ 179 w 347"/>
                <a:gd name="T29" fmla="*/ 1258 h 1259"/>
                <a:gd name="T30" fmla="*/ 175 w 347"/>
                <a:gd name="T31" fmla="*/ 1259 h 1259"/>
                <a:gd name="T32" fmla="*/ 170 w 347"/>
                <a:gd name="T33" fmla="*/ 1258 h 1259"/>
                <a:gd name="T34" fmla="*/ 167 w 347"/>
                <a:gd name="T35" fmla="*/ 1256 h 1259"/>
                <a:gd name="T36" fmla="*/ 164 w 347"/>
                <a:gd name="T37" fmla="*/ 1253 h 1259"/>
                <a:gd name="T38" fmla="*/ 161 w 347"/>
                <a:gd name="T39" fmla="*/ 1250 h 1259"/>
                <a:gd name="T40" fmla="*/ 159 w 347"/>
                <a:gd name="T41" fmla="*/ 1246 h 1259"/>
                <a:gd name="T42" fmla="*/ 16 w 347"/>
                <a:gd name="T43" fmla="*/ 373 h 1259"/>
                <a:gd name="T44" fmla="*/ 155 w 347"/>
                <a:gd name="T45" fmla="*/ 239 h 1259"/>
                <a:gd name="T46" fmla="*/ 0 w 347"/>
                <a:gd name="T47" fmla="*/ 0 h 1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7" h="1259">
                  <a:moveTo>
                    <a:pt x="0" y="0"/>
                  </a:moveTo>
                  <a:lnTo>
                    <a:pt x="57" y="17"/>
                  </a:lnTo>
                  <a:lnTo>
                    <a:pt x="114" y="28"/>
                  </a:lnTo>
                  <a:lnTo>
                    <a:pt x="172" y="31"/>
                  </a:lnTo>
                  <a:lnTo>
                    <a:pt x="188" y="31"/>
                  </a:lnTo>
                  <a:lnTo>
                    <a:pt x="243" y="27"/>
                  </a:lnTo>
                  <a:lnTo>
                    <a:pt x="296" y="17"/>
                  </a:lnTo>
                  <a:lnTo>
                    <a:pt x="347" y="4"/>
                  </a:lnTo>
                  <a:lnTo>
                    <a:pt x="193" y="239"/>
                  </a:lnTo>
                  <a:lnTo>
                    <a:pt x="333" y="373"/>
                  </a:lnTo>
                  <a:lnTo>
                    <a:pt x="190" y="1246"/>
                  </a:lnTo>
                  <a:lnTo>
                    <a:pt x="188" y="1250"/>
                  </a:lnTo>
                  <a:lnTo>
                    <a:pt x="186" y="1253"/>
                  </a:lnTo>
                  <a:lnTo>
                    <a:pt x="182" y="1256"/>
                  </a:lnTo>
                  <a:lnTo>
                    <a:pt x="179" y="1258"/>
                  </a:lnTo>
                  <a:lnTo>
                    <a:pt x="175" y="1259"/>
                  </a:lnTo>
                  <a:lnTo>
                    <a:pt x="170" y="1258"/>
                  </a:lnTo>
                  <a:lnTo>
                    <a:pt x="167" y="1256"/>
                  </a:lnTo>
                  <a:lnTo>
                    <a:pt x="164" y="1253"/>
                  </a:lnTo>
                  <a:lnTo>
                    <a:pt x="161" y="1250"/>
                  </a:lnTo>
                  <a:lnTo>
                    <a:pt x="159" y="1246"/>
                  </a:lnTo>
                  <a:lnTo>
                    <a:pt x="16" y="373"/>
                  </a:lnTo>
                  <a:lnTo>
                    <a:pt x="155" y="23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smtClean="0">
                <a:solidFill>
                  <a:srgbClr val="000000"/>
                </a:solidFill>
                <a:latin typeface="Microsoft New Tai Lue"/>
              </a:endParaRPr>
            </a:p>
          </p:txBody>
        </p:sp>
      </p:grpSp>
      <p:grpSp>
        <p:nvGrpSpPr>
          <p:cNvPr id="64" name="Group 146"/>
          <p:cNvGrpSpPr>
            <a:grpSpLocks noChangeAspect="1"/>
          </p:cNvGrpSpPr>
          <p:nvPr>
            <p:custDataLst>
              <p:tags r:id="rId9"/>
            </p:custDataLst>
          </p:nvPr>
        </p:nvGrpSpPr>
        <p:grpSpPr bwMode="auto">
          <a:xfrm>
            <a:off x="779663" y="3144769"/>
            <a:ext cx="569571" cy="692616"/>
            <a:chOff x="1145" y="1766"/>
            <a:chExt cx="287" cy="349"/>
          </a:xfrm>
          <a:solidFill>
            <a:schemeClr val="accent2">
              <a:lumMod val="50000"/>
            </a:schemeClr>
          </a:solidFill>
        </p:grpSpPr>
        <p:sp>
          <p:nvSpPr>
            <p:cNvPr id="65" name="Freeform 148"/>
            <p:cNvSpPr>
              <a:spLocks/>
            </p:cNvSpPr>
            <p:nvPr/>
          </p:nvSpPr>
          <p:spPr bwMode="auto">
            <a:xfrm>
              <a:off x="1145" y="1853"/>
              <a:ext cx="287" cy="262"/>
            </a:xfrm>
            <a:custGeom>
              <a:avLst/>
              <a:gdLst>
                <a:gd name="T0" fmla="*/ 853 w 2871"/>
                <a:gd name="T1" fmla="*/ 138 h 2617"/>
                <a:gd name="T2" fmla="*/ 882 w 2871"/>
                <a:gd name="T3" fmla="*/ 193 h 2617"/>
                <a:gd name="T4" fmla="*/ 945 w 2871"/>
                <a:gd name="T5" fmla="*/ 399 h 2617"/>
                <a:gd name="T6" fmla="*/ 1041 w 2871"/>
                <a:gd name="T7" fmla="*/ 558 h 2617"/>
                <a:gd name="T8" fmla="*/ 1111 w 2871"/>
                <a:gd name="T9" fmla="*/ 644 h 2617"/>
                <a:gd name="T10" fmla="*/ 1108 w 2871"/>
                <a:gd name="T11" fmla="*/ 788 h 2617"/>
                <a:gd name="T12" fmla="*/ 1138 w 2871"/>
                <a:gd name="T13" fmla="*/ 941 h 2617"/>
                <a:gd name="T14" fmla="*/ 1253 w 2871"/>
                <a:gd name="T15" fmla="*/ 1059 h 2617"/>
                <a:gd name="T16" fmla="*/ 1396 w 2871"/>
                <a:gd name="T17" fmla="*/ 1120 h 2617"/>
                <a:gd name="T18" fmla="*/ 1562 w 2871"/>
                <a:gd name="T19" fmla="*/ 1077 h 2617"/>
                <a:gd name="T20" fmla="*/ 1749 w 2871"/>
                <a:gd name="T21" fmla="*/ 886 h 2617"/>
                <a:gd name="T22" fmla="*/ 1768 w 2871"/>
                <a:gd name="T23" fmla="*/ 651 h 2617"/>
                <a:gd name="T24" fmla="*/ 1811 w 2871"/>
                <a:gd name="T25" fmla="*/ 602 h 2617"/>
                <a:gd name="T26" fmla="*/ 1903 w 2871"/>
                <a:gd name="T27" fmla="*/ 470 h 2617"/>
                <a:gd name="T28" fmla="*/ 1987 w 2871"/>
                <a:gd name="T29" fmla="*/ 280 h 2617"/>
                <a:gd name="T30" fmla="*/ 2015 w 2871"/>
                <a:gd name="T31" fmla="*/ 173 h 2617"/>
                <a:gd name="T32" fmla="*/ 2065 w 2871"/>
                <a:gd name="T33" fmla="*/ 43 h 2617"/>
                <a:gd name="T34" fmla="*/ 2067 w 2871"/>
                <a:gd name="T35" fmla="*/ 54 h 2617"/>
                <a:gd name="T36" fmla="*/ 2050 w 2871"/>
                <a:gd name="T37" fmla="*/ 243 h 2617"/>
                <a:gd name="T38" fmla="*/ 2061 w 2871"/>
                <a:gd name="T39" fmla="*/ 517 h 2617"/>
                <a:gd name="T40" fmla="*/ 2132 w 2871"/>
                <a:gd name="T41" fmla="*/ 819 h 2617"/>
                <a:gd name="T42" fmla="*/ 2286 w 2871"/>
                <a:gd name="T43" fmla="*/ 926 h 2617"/>
                <a:gd name="T44" fmla="*/ 2492 w 2871"/>
                <a:gd name="T45" fmla="*/ 1026 h 2617"/>
                <a:gd name="T46" fmla="*/ 2650 w 2871"/>
                <a:gd name="T47" fmla="*/ 1156 h 2617"/>
                <a:gd name="T48" fmla="*/ 2685 w 2871"/>
                <a:gd name="T49" fmla="*/ 1230 h 2617"/>
                <a:gd name="T50" fmla="*/ 2744 w 2871"/>
                <a:gd name="T51" fmla="*/ 1397 h 2617"/>
                <a:gd name="T52" fmla="*/ 2813 w 2871"/>
                <a:gd name="T53" fmla="*/ 1652 h 2617"/>
                <a:gd name="T54" fmla="*/ 2864 w 2871"/>
                <a:gd name="T55" fmla="*/ 1961 h 2617"/>
                <a:gd name="T56" fmla="*/ 2862 w 2871"/>
                <a:gd name="T57" fmla="*/ 2288 h 2617"/>
                <a:gd name="T58" fmla="*/ 2846 w 2871"/>
                <a:gd name="T59" fmla="*/ 2322 h 2617"/>
                <a:gd name="T60" fmla="*/ 2770 w 2871"/>
                <a:gd name="T61" fmla="*/ 2386 h 2617"/>
                <a:gd name="T62" fmla="*/ 2668 w 2871"/>
                <a:gd name="T63" fmla="*/ 2423 h 2617"/>
                <a:gd name="T64" fmla="*/ 2436 w 2871"/>
                <a:gd name="T65" fmla="*/ 2492 h 2617"/>
                <a:gd name="T66" fmla="*/ 2095 w 2871"/>
                <a:gd name="T67" fmla="*/ 2564 h 2617"/>
                <a:gd name="T68" fmla="*/ 1663 w 2871"/>
                <a:gd name="T69" fmla="*/ 2612 h 2617"/>
                <a:gd name="T70" fmla="*/ 1354 w 2871"/>
                <a:gd name="T71" fmla="*/ 2615 h 2617"/>
                <a:gd name="T72" fmla="*/ 1195 w 2871"/>
                <a:gd name="T73" fmla="*/ 2602 h 2617"/>
                <a:gd name="T74" fmla="*/ 911 w 2871"/>
                <a:gd name="T75" fmla="*/ 2568 h 2617"/>
                <a:gd name="T76" fmla="*/ 563 w 2871"/>
                <a:gd name="T77" fmla="*/ 2504 h 2617"/>
                <a:gd name="T78" fmla="*/ 205 w 2871"/>
                <a:gd name="T79" fmla="*/ 2404 h 2617"/>
                <a:gd name="T80" fmla="*/ 65 w 2871"/>
                <a:gd name="T81" fmla="*/ 2346 h 2617"/>
                <a:gd name="T82" fmla="*/ 26 w 2871"/>
                <a:gd name="T83" fmla="*/ 2301 h 2617"/>
                <a:gd name="T84" fmla="*/ 0 w 2871"/>
                <a:gd name="T85" fmla="*/ 2168 h 2617"/>
                <a:gd name="T86" fmla="*/ 5 w 2871"/>
                <a:gd name="T87" fmla="*/ 2077 h 2617"/>
                <a:gd name="T88" fmla="*/ 28 w 2871"/>
                <a:gd name="T89" fmla="*/ 1850 h 2617"/>
                <a:gd name="T90" fmla="*/ 79 w 2871"/>
                <a:gd name="T91" fmla="*/ 1556 h 2617"/>
                <a:gd name="T92" fmla="*/ 169 w 2871"/>
                <a:gd name="T93" fmla="*/ 1264 h 2617"/>
                <a:gd name="T94" fmla="*/ 252 w 2871"/>
                <a:gd name="T95" fmla="*/ 1111 h 2617"/>
                <a:gd name="T96" fmla="*/ 328 w 2871"/>
                <a:gd name="T97" fmla="*/ 1044 h 2617"/>
                <a:gd name="T98" fmla="*/ 458 w 2871"/>
                <a:gd name="T99" fmla="*/ 975 h 2617"/>
                <a:gd name="T100" fmla="*/ 542 w 2871"/>
                <a:gd name="T101" fmla="*/ 948 h 2617"/>
                <a:gd name="T102" fmla="*/ 696 w 2871"/>
                <a:gd name="T103" fmla="*/ 890 h 2617"/>
                <a:gd name="T104" fmla="*/ 806 w 2871"/>
                <a:gd name="T105" fmla="*/ 636 h 2617"/>
                <a:gd name="T106" fmla="*/ 837 w 2871"/>
                <a:gd name="T107" fmla="*/ 344 h 2617"/>
                <a:gd name="T108" fmla="*/ 827 w 2871"/>
                <a:gd name="T109" fmla="*/ 116 h 2617"/>
                <a:gd name="T110" fmla="*/ 811 w 2871"/>
                <a:gd name="T111" fmla="*/ 3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71" h="2617">
                  <a:moveTo>
                    <a:pt x="811" y="0"/>
                  </a:moveTo>
                  <a:lnTo>
                    <a:pt x="821" y="43"/>
                  </a:lnTo>
                  <a:lnTo>
                    <a:pt x="832" y="80"/>
                  </a:lnTo>
                  <a:lnTo>
                    <a:pt x="843" y="111"/>
                  </a:lnTo>
                  <a:lnTo>
                    <a:pt x="853" y="138"/>
                  </a:lnTo>
                  <a:lnTo>
                    <a:pt x="862" y="157"/>
                  </a:lnTo>
                  <a:lnTo>
                    <a:pt x="871" y="173"/>
                  </a:lnTo>
                  <a:lnTo>
                    <a:pt x="876" y="184"/>
                  </a:lnTo>
                  <a:lnTo>
                    <a:pt x="881" y="190"/>
                  </a:lnTo>
                  <a:lnTo>
                    <a:pt x="882" y="193"/>
                  </a:lnTo>
                  <a:lnTo>
                    <a:pt x="889" y="237"/>
                  </a:lnTo>
                  <a:lnTo>
                    <a:pt x="899" y="280"/>
                  </a:lnTo>
                  <a:lnTo>
                    <a:pt x="912" y="320"/>
                  </a:lnTo>
                  <a:lnTo>
                    <a:pt x="928" y="361"/>
                  </a:lnTo>
                  <a:lnTo>
                    <a:pt x="945" y="399"/>
                  </a:lnTo>
                  <a:lnTo>
                    <a:pt x="963" y="436"/>
                  </a:lnTo>
                  <a:lnTo>
                    <a:pt x="983" y="470"/>
                  </a:lnTo>
                  <a:lnTo>
                    <a:pt x="1003" y="502"/>
                  </a:lnTo>
                  <a:lnTo>
                    <a:pt x="1021" y="530"/>
                  </a:lnTo>
                  <a:lnTo>
                    <a:pt x="1041" y="558"/>
                  </a:lnTo>
                  <a:lnTo>
                    <a:pt x="1059" y="581"/>
                  </a:lnTo>
                  <a:lnTo>
                    <a:pt x="1075" y="602"/>
                  </a:lnTo>
                  <a:lnTo>
                    <a:pt x="1089" y="619"/>
                  </a:lnTo>
                  <a:lnTo>
                    <a:pt x="1102" y="633"/>
                  </a:lnTo>
                  <a:lnTo>
                    <a:pt x="1111" y="644"/>
                  </a:lnTo>
                  <a:lnTo>
                    <a:pt x="1117" y="649"/>
                  </a:lnTo>
                  <a:lnTo>
                    <a:pt x="1119" y="651"/>
                  </a:lnTo>
                  <a:lnTo>
                    <a:pt x="1119" y="701"/>
                  </a:lnTo>
                  <a:lnTo>
                    <a:pt x="1116" y="746"/>
                  </a:lnTo>
                  <a:lnTo>
                    <a:pt x="1108" y="788"/>
                  </a:lnTo>
                  <a:lnTo>
                    <a:pt x="1097" y="826"/>
                  </a:lnTo>
                  <a:lnTo>
                    <a:pt x="1084" y="861"/>
                  </a:lnTo>
                  <a:lnTo>
                    <a:pt x="1100" y="888"/>
                  </a:lnTo>
                  <a:lnTo>
                    <a:pt x="1119" y="914"/>
                  </a:lnTo>
                  <a:lnTo>
                    <a:pt x="1138" y="941"/>
                  </a:lnTo>
                  <a:lnTo>
                    <a:pt x="1159" y="967"/>
                  </a:lnTo>
                  <a:lnTo>
                    <a:pt x="1181" y="992"/>
                  </a:lnTo>
                  <a:lnTo>
                    <a:pt x="1204" y="1017"/>
                  </a:lnTo>
                  <a:lnTo>
                    <a:pt x="1228" y="1039"/>
                  </a:lnTo>
                  <a:lnTo>
                    <a:pt x="1253" y="1059"/>
                  </a:lnTo>
                  <a:lnTo>
                    <a:pt x="1280" y="1077"/>
                  </a:lnTo>
                  <a:lnTo>
                    <a:pt x="1307" y="1092"/>
                  </a:lnTo>
                  <a:lnTo>
                    <a:pt x="1336" y="1106"/>
                  </a:lnTo>
                  <a:lnTo>
                    <a:pt x="1365" y="1114"/>
                  </a:lnTo>
                  <a:lnTo>
                    <a:pt x="1396" y="1120"/>
                  </a:lnTo>
                  <a:lnTo>
                    <a:pt x="1427" y="1121"/>
                  </a:lnTo>
                  <a:lnTo>
                    <a:pt x="1460" y="1118"/>
                  </a:lnTo>
                  <a:lnTo>
                    <a:pt x="1493" y="1110"/>
                  </a:lnTo>
                  <a:lnTo>
                    <a:pt x="1527" y="1096"/>
                  </a:lnTo>
                  <a:lnTo>
                    <a:pt x="1562" y="1077"/>
                  </a:lnTo>
                  <a:lnTo>
                    <a:pt x="1598" y="1053"/>
                  </a:lnTo>
                  <a:lnTo>
                    <a:pt x="1635" y="1021"/>
                  </a:lnTo>
                  <a:lnTo>
                    <a:pt x="1672" y="984"/>
                  </a:lnTo>
                  <a:lnTo>
                    <a:pt x="1711" y="938"/>
                  </a:lnTo>
                  <a:lnTo>
                    <a:pt x="1749" y="886"/>
                  </a:lnTo>
                  <a:lnTo>
                    <a:pt x="1788" y="826"/>
                  </a:lnTo>
                  <a:lnTo>
                    <a:pt x="1778" y="788"/>
                  </a:lnTo>
                  <a:lnTo>
                    <a:pt x="1770" y="746"/>
                  </a:lnTo>
                  <a:lnTo>
                    <a:pt x="1767" y="701"/>
                  </a:lnTo>
                  <a:lnTo>
                    <a:pt x="1768" y="651"/>
                  </a:lnTo>
                  <a:lnTo>
                    <a:pt x="1770" y="649"/>
                  </a:lnTo>
                  <a:lnTo>
                    <a:pt x="1775" y="644"/>
                  </a:lnTo>
                  <a:lnTo>
                    <a:pt x="1784" y="633"/>
                  </a:lnTo>
                  <a:lnTo>
                    <a:pt x="1796" y="619"/>
                  </a:lnTo>
                  <a:lnTo>
                    <a:pt x="1811" y="602"/>
                  </a:lnTo>
                  <a:lnTo>
                    <a:pt x="1827" y="581"/>
                  </a:lnTo>
                  <a:lnTo>
                    <a:pt x="1846" y="558"/>
                  </a:lnTo>
                  <a:lnTo>
                    <a:pt x="1865" y="530"/>
                  </a:lnTo>
                  <a:lnTo>
                    <a:pt x="1884" y="502"/>
                  </a:lnTo>
                  <a:lnTo>
                    <a:pt x="1903" y="470"/>
                  </a:lnTo>
                  <a:lnTo>
                    <a:pt x="1923" y="436"/>
                  </a:lnTo>
                  <a:lnTo>
                    <a:pt x="1942" y="399"/>
                  </a:lnTo>
                  <a:lnTo>
                    <a:pt x="1958" y="361"/>
                  </a:lnTo>
                  <a:lnTo>
                    <a:pt x="1973" y="320"/>
                  </a:lnTo>
                  <a:lnTo>
                    <a:pt x="1987" y="280"/>
                  </a:lnTo>
                  <a:lnTo>
                    <a:pt x="1996" y="237"/>
                  </a:lnTo>
                  <a:lnTo>
                    <a:pt x="2004" y="193"/>
                  </a:lnTo>
                  <a:lnTo>
                    <a:pt x="2005" y="190"/>
                  </a:lnTo>
                  <a:lnTo>
                    <a:pt x="2010" y="184"/>
                  </a:lnTo>
                  <a:lnTo>
                    <a:pt x="2015" y="173"/>
                  </a:lnTo>
                  <a:lnTo>
                    <a:pt x="2023" y="157"/>
                  </a:lnTo>
                  <a:lnTo>
                    <a:pt x="2033" y="138"/>
                  </a:lnTo>
                  <a:lnTo>
                    <a:pt x="2043" y="111"/>
                  </a:lnTo>
                  <a:lnTo>
                    <a:pt x="2054" y="80"/>
                  </a:lnTo>
                  <a:lnTo>
                    <a:pt x="2065" y="43"/>
                  </a:lnTo>
                  <a:lnTo>
                    <a:pt x="2076" y="0"/>
                  </a:lnTo>
                  <a:lnTo>
                    <a:pt x="2075" y="3"/>
                  </a:lnTo>
                  <a:lnTo>
                    <a:pt x="2073" y="14"/>
                  </a:lnTo>
                  <a:lnTo>
                    <a:pt x="2070" y="31"/>
                  </a:lnTo>
                  <a:lnTo>
                    <a:pt x="2067" y="54"/>
                  </a:lnTo>
                  <a:lnTo>
                    <a:pt x="2064" y="83"/>
                  </a:lnTo>
                  <a:lnTo>
                    <a:pt x="2059" y="116"/>
                  </a:lnTo>
                  <a:lnTo>
                    <a:pt x="2056" y="154"/>
                  </a:lnTo>
                  <a:lnTo>
                    <a:pt x="2053" y="197"/>
                  </a:lnTo>
                  <a:lnTo>
                    <a:pt x="2050" y="243"/>
                  </a:lnTo>
                  <a:lnTo>
                    <a:pt x="2049" y="293"/>
                  </a:lnTo>
                  <a:lnTo>
                    <a:pt x="2049" y="346"/>
                  </a:lnTo>
                  <a:lnTo>
                    <a:pt x="2051" y="401"/>
                  </a:lnTo>
                  <a:lnTo>
                    <a:pt x="2055" y="458"/>
                  </a:lnTo>
                  <a:lnTo>
                    <a:pt x="2061" y="517"/>
                  </a:lnTo>
                  <a:lnTo>
                    <a:pt x="2069" y="577"/>
                  </a:lnTo>
                  <a:lnTo>
                    <a:pt x="2080" y="637"/>
                  </a:lnTo>
                  <a:lnTo>
                    <a:pt x="2094" y="699"/>
                  </a:lnTo>
                  <a:lnTo>
                    <a:pt x="2111" y="759"/>
                  </a:lnTo>
                  <a:lnTo>
                    <a:pt x="2132" y="819"/>
                  </a:lnTo>
                  <a:lnTo>
                    <a:pt x="2157" y="878"/>
                  </a:lnTo>
                  <a:lnTo>
                    <a:pt x="2182" y="887"/>
                  </a:lnTo>
                  <a:lnTo>
                    <a:pt x="2213" y="898"/>
                  </a:lnTo>
                  <a:lnTo>
                    <a:pt x="2247" y="911"/>
                  </a:lnTo>
                  <a:lnTo>
                    <a:pt x="2286" y="926"/>
                  </a:lnTo>
                  <a:lnTo>
                    <a:pt x="2325" y="944"/>
                  </a:lnTo>
                  <a:lnTo>
                    <a:pt x="2367" y="963"/>
                  </a:lnTo>
                  <a:lnTo>
                    <a:pt x="2409" y="982"/>
                  </a:lnTo>
                  <a:lnTo>
                    <a:pt x="2452" y="1004"/>
                  </a:lnTo>
                  <a:lnTo>
                    <a:pt x="2492" y="1026"/>
                  </a:lnTo>
                  <a:lnTo>
                    <a:pt x="2531" y="1051"/>
                  </a:lnTo>
                  <a:lnTo>
                    <a:pt x="2567" y="1076"/>
                  </a:lnTo>
                  <a:lnTo>
                    <a:pt x="2599" y="1102"/>
                  </a:lnTo>
                  <a:lnTo>
                    <a:pt x="2628" y="1129"/>
                  </a:lnTo>
                  <a:lnTo>
                    <a:pt x="2650" y="1156"/>
                  </a:lnTo>
                  <a:lnTo>
                    <a:pt x="2666" y="1185"/>
                  </a:lnTo>
                  <a:lnTo>
                    <a:pt x="2667" y="1187"/>
                  </a:lnTo>
                  <a:lnTo>
                    <a:pt x="2670" y="1196"/>
                  </a:lnTo>
                  <a:lnTo>
                    <a:pt x="2677" y="1210"/>
                  </a:lnTo>
                  <a:lnTo>
                    <a:pt x="2685" y="1230"/>
                  </a:lnTo>
                  <a:lnTo>
                    <a:pt x="2694" y="1254"/>
                  </a:lnTo>
                  <a:lnTo>
                    <a:pt x="2705" y="1284"/>
                  </a:lnTo>
                  <a:lnTo>
                    <a:pt x="2717" y="1318"/>
                  </a:lnTo>
                  <a:lnTo>
                    <a:pt x="2730" y="1355"/>
                  </a:lnTo>
                  <a:lnTo>
                    <a:pt x="2744" y="1397"/>
                  </a:lnTo>
                  <a:lnTo>
                    <a:pt x="2758" y="1442"/>
                  </a:lnTo>
                  <a:lnTo>
                    <a:pt x="2773" y="1491"/>
                  </a:lnTo>
                  <a:lnTo>
                    <a:pt x="2786" y="1541"/>
                  </a:lnTo>
                  <a:lnTo>
                    <a:pt x="2800" y="1596"/>
                  </a:lnTo>
                  <a:lnTo>
                    <a:pt x="2813" y="1652"/>
                  </a:lnTo>
                  <a:lnTo>
                    <a:pt x="2827" y="1711"/>
                  </a:lnTo>
                  <a:lnTo>
                    <a:pt x="2838" y="1771"/>
                  </a:lnTo>
                  <a:lnTo>
                    <a:pt x="2849" y="1834"/>
                  </a:lnTo>
                  <a:lnTo>
                    <a:pt x="2856" y="1897"/>
                  </a:lnTo>
                  <a:lnTo>
                    <a:pt x="2864" y="1961"/>
                  </a:lnTo>
                  <a:lnTo>
                    <a:pt x="2868" y="2026"/>
                  </a:lnTo>
                  <a:lnTo>
                    <a:pt x="2871" y="2091"/>
                  </a:lnTo>
                  <a:lnTo>
                    <a:pt x="2871" y="2157"/>
                  </a:lnTo>
                  <a:lnTo>
                    <a:pt x="2868" y="2223"/>
                  </a:lnTo>
                  <a:lnTo>
                    <a:pt x="2862" y="2288"/>
                  </a:lnTo>
                  <a:lnTo>
                    <a:pt x="2862" y="2289"/>
                  </a:lnTo>
                  <a:lnTo>
                    <a:pt x="2861" y="2295"/>
                  </a:lnTo>
                  <a:lnTo>
                    <a:pt x="2858" y="2301"/>
                  </a:lnTo>
                  <a:lnTo>
                    <a:pt x="2854" y="2311"/>
                  </a:lnTo>
                  <a:lnTo>
                    <a:pt x="2846" y="2322"/>
                  </a:lnTo>
                  <a:lnTo>
                    <a:pt x="2835" y="2335"/>
                  </a:lnTo>
                  <a:lnTo>
                    <a:pt x="2820" y="2351"/>
                  </a:lnTo>
                  <a:lnTo>
                    <a:pt x="2799" y="2367"/>
                  </a:lnTo>
                  <a:lnTo>
                    <a:pt x="2774" y="2385"/>
                  </a:lnTo>
                  <a:lnTo>
                    <a:pt x="2770" y="2386"/>
                  </a:lnTo>
                  <a:lnTo>
                    <a:pt x="2762" y="2390"/>
                  </a:lnTo>
                  <a:lnTo>
                    <a:pt x="2746" y="2396"/>
                  </a:lnTo>
                  <a:lnTo>
                    <a:pt x="2727" y="2404"/>
                  </a:lnTo>
                  <a:lnTo>
                    <a:pt x="2700" y="2412"/>
                  </a:lnTo>
                  <a:lnTo>
                    <a:pt x="2668" y="2423"/>
                  </a:lnTo>
                  <a:lnTo>
                    <a:pt x="2632" y="2436"/>
                  </a:lnTo>
                  <a:lnTo>
                    <a:pt x="2590" y="2449"/>
                  </a:lnTo>
                  <a:lnTo>
                    <a:pt x="2544" y="2463"/>
                  </a:lnTo>
                  <a:lnTo>
                    <a:pt x="2492" y="2477"/>
                  </a:lnTo>
                  <a:lnTo>
                    <a:pt x="2436" y="2492"/>
                  </a:lnTo>
                  <a:lnTo>
                    <a:pt x="2377" y="2507"/>
                  </a:lnTo>
                  <a:lnTo>
                    <a:pt x="2312" y="2522"/>
                  </a:lnTo>
                  <a:lnTo>
                    <a:pt x="2244" y="2537"/>
                  </a:lnTo>
                  <a:lnTo>
                    <a:pt x="2171" y="2551"/>
                  </a:lnTo>
                  <a:lnTo>
                    <a:pt x="2095" y="2564"/>
                  </a:lnTo>
                  <a:lnTo>
                    <a:pt x="2015" y="2576"/>
                  </a:lnTo>
                  <a:lnTo>
                    <a:pt x="1932" y="2587"/>
                  </a:lnTo>
                  <a:lnTo>
                    <a:pt x="1846" y="2597"/>
                  </a:lnTo>
                  <a:lnTo>
                    <a:pt x="1756" y="2605"/>
                  </a:lnTo>
                  <a:lnTo>
                    <a:pt x="1663" y="2612"/>
                  </a:lnTo>
                  <a:lnTo>
                    <a:pt x="1569" y="2615"/>
                  </a:lnTo>
                  <a:lnTo>
                    <a:pt x="1470" y="2617"/>
                  </a:lnTo>
                  <a:lnTo>
                    <a:pt x="1370" y="2616"/>
                  </a:lnTo>
                  <a:lnTo>
                    <a:pt x="1367" y="2616"/>
                  </a:lnTo>
                  <a:lnTo>
                    <a:pt x="1354" y="2615"/>
                  </a:lnTo>
                  <a:lnTo>
                    <a:pt x="1335" y="2614"/>
                  </a:lnTo>
                  <a:lnTo>
                    <a:pt x="1309" y="2612"/>
                  </a:lnTo>
                  <a:lnTo>
                    <a:pt x="1276" y="2609"/>
                  </a:lnTo>
                  <a:lnTo>
                    <a:pt x="1239" y="2606"/>
                  </a:lnTo>
                  <a:lnTo>
                    <a:pt x="1195" y="2602"/>
                  </a:lnTo>
                  <a:lnTo>
                    <a:pt x="1147" y="2597"/>
                  </a:lnTo>
                  <a:lnTo>
                    <a:pt x="1093" y="2592"/>
                  </a:lnTo>
                  <a:lnTo>
                    <a:pt x="1036" y="2585"/>
                  </a:lnTo>
                  <a:lnTo>
                    <a:pt x="975" y="2576"/>
                  </a:lnTo>
                  <a:lnTo>
                    <a:pt x="911" y="2568"/>
                  </a:lnTo>
                  <a:lnTo>
                    <a:pt x="845" y="2558"/>
                  </a:lnTo>
                  <a:lnTo>
                    <a:pt x="776" y="2547"/>
                  </a:lnTo>
                  <a:lnTo>
                    <a:pt x="706" y="2533"/>
                  </a:lnTo>
                  <a:lnTo>
                    <a:pt x="634" y="2520"/>
                  </a:lnTo>
                  <a:lnTo>
                    <a:pt x="563" y="2504"/>
                  </a:lnTo>
                  <a:lnTo>
                    <a:pt x="490" y="2487"/>
                  </a:lnTo>
                  <a:lnTo>
                    <a:pt x="418" y="2469"/>
                  </a:lnTo>
                  <a:lnTo>
                    <a:pt x="345" y="2449"/>
                  </a:lnTo>
                  <a:lnTo>
                    <a:pt x="275" y="2427"/>
                  </a:lnTo>
                  <a:lnTo>
                    <a:pt x="205" y="2404"/>
                  </a:lnTo>
                  <a:lnTo>
                    <a:pt x="138" y="2378"/>
                  </a:lnTo>
                  <a:lnTo>
                    <a:pt x="75" y="2351"/>
                  </a:lnTo>
                  <a:lnTo>
                    <a:pt x="74" y="2351"/>
                  </a:lnTo>
                  <a:lnTo>
                    <a:pt x="70" y="2350"/>
                  </a:lnTo>
                  <a:lnTo>
                    <a:pt x="65" y="2346"/>
                  </a:lnTo>
                  <a:lnTo>
                    <a:pt x="58" y="2342"/>
                  </a:lnTo>
                  <a:lnTo>
                    <a:pt x="50" y="2335"/>
                  </a:lnTo>
                  <a:lnTo>
                    <a:pt x="43" y="2327"/>
                  </a:lnTo>
                  <a:lnTo>
                    <a:pt x="34" y="2316"/>
                  </a:lnTo>
                  <a:lnTo>
                    <a:pt x="26" y="2301"/>
                  </a:lnTo>
                  <a:lnTo>
                    <a:pt x="19" y="2283"/>
                  </a:lnTo>
                  <a:lnTo>
                    <a:pt x="11" y="2261"/>
                  </a:lnTo>
                  <a:lnTo>
                    <a:pt x="5" y="2234"/>
                  </a:lnTo>
                  <a:lnTo>
                    <a:pt x="2" y="2203"/>
                  </a:lnTo>
                  <a:lnTo>
                    <a:pt x="0" y="2168"/>
                  </a:lnTo>
                  <a:lnTo>
                    <a:pt x="0" y="2164"/>
                  </a:lnTo>
                  <a:lnTo>
                    <a:pt x="1" y="2153"/>
                  </a:lnTo>
                  <a:lnTo>
                    <a:pt x="2" y="2134"/>
                  </a:lnTo>
                  <a:lnTo>
                    <a:pt x="3" y="2109"/>
                  </a:lnTo>
                  <a:lnTo>
                    <a:pt x="5" y="2077"/>
                  </a:lnTo>
                  <a:lnTo>
                    <a:pt x="9" y="2041"/>
                  </a:lnTo>
                  <a:lnTo>
                    <a:pt x="12" y="1999"/>
                  </a:lnTo>
                  <a:lnTo>
                    <a:pt x="16" y="1953"/>
                  </a:lnTo>
                  <a:lnTo>
                    <a:pt x="22" y="1903"/>
                  </a:lnTo>
                  <a:lnTo>
                    <a:pt x="28" y="1850"/>
                  </a:lnTo>
                  <a:lnTo>
                    <a:pt x="36" y="1794"/>
                  </a:lnTo>
                  <a:lnTo>
                    <a:pt x="45" y="1736"/>
                  </a:lnTo>
                  <a:lnTo>
                    <a:pt x="55" y="1677"/>
                  </a:lnTo>
                  <a:lnTo>
                    <a:pt x="67" y="1616"/>
                  </a:lnTo>
                  <a:lnTo>
                    <a:pt x="79" y="1556"/>
                  </a:lnTo>
                  <a:lnTo>
                    <a:pt x="94" y="1495"/>
                  </a:lnTo>
                  <a:lnTo>
                    <a:pt x="110" y="1435"/>
                  </a:lnTo>
                  <a:lnTo>
                    <a:pt x="127" y="1376"/>
                  </a:lnTo>
                  <a:lnTo>
                    <a:pt x="147" y="1319"/>
                  </a:lnTo>
                  <a:lnTo>
                    <a:pt x="169" y="1264"/>
                  </a:lnTo>
                  <a:lnTo>
                    <a:pt x="192" y="1212"/>
                  </a:lnTo>
                  <a:lnTo>
                    <a:pt x="218" y="1164"/>
                  </a:lnTo>
                  <a:lnTo>
                    <a:pt x="245" y="1119"/>
                  </a:lnTo>
                  <a:lnTo>
                    <a:pt x="246" y="1117"/>
                  </a:lnTo>
                  <a:lnTo>
                    <a:pt x="252" y="1111"/>
                  </a:lnTo>
                  <a:lnTo>
                    <a:pt x="259" y="1102"/>
                  </a:lnTo>
                  <a:lnTo>
                    <a:pt x="271" y="1090"/>
                  </a:lnTo>
                  <a:lnTo>
                    <a:pt x="286" y="1077"/>
                  </a:lnTo>
                  <a:lnTo>
                    <a:pt x="304" y="1061"/>
                  </a:lnTo>
                  <a:lnTo>
                    <a:pt x="328" y="1044"/>
                  </a:lnTo>
                  <a:lnTo>
                    <a:pt x="353" y="1026"/>
                  </a:lnTo>
                  <a:lnTo>
                    <a:pt x="384" y="1010"/>
                  </a:lnTo>
                  <a:lnTo>
                    <a:pt x="418" y="992"/>
                  </a:lnTo>
                  <a:lnTo>
                    <a:pt x="456" y="976"/>
                  </a:lnTo>
                  <a:lnTo>
                    <a:pt x="458" y="975"/>
                  </a:lnTo>
                  <a:lnTo>
                    <a:pt x="467" y="973"/>
                  </a:lnTo>
                  <a:lnTo>
                    <a:pt x="479" y="968"/>
                  </a:lnTo>
                  <a:lnTo>
                    <a:pt x="497" y="963"/>
                  </a:lnTo>
                  <a:lnTo>
                    <a:pt x="518" y="956"/>
                  </a:lnTo>
                  <a:lnTo>
                    <a:pt x="542" y="948"/>
                  </a:lnTo>
                  <a:lnTo>
                    <a:pt x="568" y="938"/>
                  </a:lnTo>
                  <a:lnTo>
                    <a:pt x="598" y="929"/>
                  </a:lnTo>
                  <a:lnTo>
                    <a:pt x="630" y="916"/>
                  </a:lnTo>
                  <a:lnTo>
                    <a:pt x="662" y="904"/>
                  </a:lnTo>
                  <a:lnTo>
                    <a:pt x="696" y="890"/>
                  </a:lnTo>
                  <a:lnTo>
                    <a:pt x="730" y="877"/>
                  </a:lnTo>
                  <a:lnTo>
                    <a:pt x="754" y="817"/>
                  </a:lnTo>
                  <a:lnTo>
                    <a:pt x="775" y="757"/>
                  </a:lnTo>
                  <a:lnTo>
                    <a:pt x="793" y="696"/>
                  </a:lnTo>
                  <a:lnTo>
                    <a:pt x="806" y="636"/>
                  </a:lnTo>
                  <a:lnTo>
                    <a:pt x="817" y="575"/>
                  </a:lnTo>
                  <a:lnTo>
                    <a:pt x="826" y="516"/>
                  </a:lnTo>
                  <a:lnTo>
                    <a:pt x="831" y="457"/>
                  </a:lnTo>
                  <a:lnTo>
                    <a:pt x="834" y="401"/>
                  </a:lnTo>
                  <a:lnTo>
                    <a:pt x="837" y="344"/>
                  </a:lnTo>
                  <a:lnTo>
                    <a:pt x="837" y="293"/>
                  </a:lnTo>
                  <a:lnTo>
                    <a:pt x="835" y="243"/>
                  </a:lnTo>
                  <a:lnTo>
                    <a:pt x="833" y="196"/>
                  </a:lnTo>
                  <a:lnTo>
                    <a:pt x="830" y="154"/>
                  </a:lnTo>
                  <a:lnTo>
                    <a:pt x="827" y="116"/>
                  </a:lnTo>
                  <a:lnTo>
                    <a:pt x="823" y="83"/>
                  </a:lnTo>
                  <a:lnTo>
                    <a:pt x="819" y="54"/>
                  </a:lnTo>
                  <a:lnTo>
                    <a:pt x="816" y="31"/>
                  </a:lnTo>
                  <a:lnTo>
                    <a:pt x="813" y="13"/>
                  </a:lnTo>
                  <a:lnTo>
                    <a:pt x="811" y="3"/>
                  </a:lnTo>
                  <a:lnTo>
                    <a:pt x="8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66" name="Freeform 149"/>
            <p:cNvSpPr>
              <a:spLocks/>
            </p:cNvSpPr>
            <p:nvPr/>
          </p:nvSpPr>
          <p:spPr bwMode="auto">
            <a:xfrm>
              <a:off x="1223" y="1766"/>
              <a:ext cx="131" cy="83"/>
            </a:xfrm>
            <a:custGeom>
              <a:avLst/>
              <a:gdLst>
                <a:gd name="T0" fmla="*/ 716 w 1304"/>
                <a:gd name="T1" fmla="*/ 2 h 831"/>
                <a:gd name="T2" fmla="*/ 820 w 1304"/>
                <a:gd name="T3" fmla="*/ 17 h 831"/>
                <a:gd name="T4" fmla="*/ 928 w 1304"/>
                <a:gd name="T5" fmla="*/ 51 h 831"/>
                <a:gd name="T6" fmla="*/ 1038 w 1304"/>
                <a:gd name="T7" fmla="*/ 107 h 831"/>
                <a:gd name="T8" fmla="*/ 1147 w 1304"/>
                <a:gd name="T9" fmla="*/ 189 h 831"/>
                <a:gd name="T10" fmla="*/ 1175 w 1304"/>
                <a:gd name="T11" fmla="*/ 220 h 831"/>
                <a:gd name="T12" fmla="*/ 1223 w 1304"/>
                <a:gd name="T13" fmla="*/ 287 h 831"/>
                <a:gd name="T14" fmla="*/ 1258 w 1304"/>
                <a:gd name="T15" fmla="*/ 365 h 831"/>
                <a:gd name="T16" fmla="*/ 1281 w 1304"/>
                <a:gd name="T17" fmla="*/ 448 h 831"/>
                <a:gd name="T18" fmla="*/ 1295 w 1304"/>
                <a:gd name="T19" fmla="*/ 532 h 831"/>
                <a:gd name="T20" fmla="*/ 1303 w 1304"/>
                <a:gd name="T21" fmla="*/ 612 h 831"/>
                <a:gd name="T22" fmla="*/ 1304 w 1304"/>
                <a:gd name="T23" fmla="*/ 684 h 831"/>
                <a:gd name="T24" fmla="*/ 1303 w 1304"/>
                <a:gd name="T25" fmla="*/ 741 h 831"/>
                <a:gd name="T26" fmla="*/ 1300 w 1304"/>
                <a:gd name="T27" fmla="*/ 778 h 831"/>
                <a:gd name="T28" fmla="*/ 1299 w 1304"/>
                <a:gd name="T29" fmla="*/ 793 h 831"/>
                <a:gd name="T30" fmla="*/ 1287 w 1304"/>
                <a:gd name="T31" fmla="*/ 769 h 831"/>
                <a:gd name="T32" fmla="*/ 1274 w 1304"/>
                <a:gd name="T33" fmla="*/ 758 h 831"/>
                <a:gd name="T34" fmla="*/ 1265 w 1304"/>
                <a:gd name="T35" fmla="*/ 762 h 831"/>
                <a:gd name="T36" fmla="*/ 1255 w 1304"/>
                <a:gd name="T37" fmla="*/ 783 h 831"/>
                <a:gd name="T38" fmla="*/ 1249 w 1304"/>
                <a:gd name="T39" fmla="*/ 809 h 831"/>
                <a:gd name="T40" fmla="*/ 1247 w 1304"/>
                <a:gd name="T41" fmla="*/ 828 h 831"/>
                <a:gd name="T42" fmla="*/ 1208 w 1304"/>
                <a:gd name="T43" fmla="*/ 813 h 831"/>
                <a:gd name="T44" fmla="*/ 1143 w 1304"/>
                <a:gd name="T45" fmla="*/ 767 h 831"/>
                <a:gd name="T46" fmla="*/ 1094 w 1304"/>
                <a:gd name="T47" fmla="*/ 717 h 831"/>
                <a:gd name="T48" fmla="*/ 1057 w 1304"/>
                <a:gd name="T49" fmla="*/ 665 h 831"/>
                <a:gd name="T50" fmla="*/ 1032 w 1304"/>
                <a:gd name="T51" fmla="*/ 618 h 831"/>
                <a:gd name="T52" fmla="*/ 1017 w 1304"/>
                <a:gd name="T53" fmla="*/ 580 h 831"/>
                <a:gd name="T54" fmla="*/ 1009 w 1304"/>
                <a:gd name="T55" fmla="*/ 557 h 831"/>
                <a:gd name="T56" fmla="*/ 998 w 1304"/>
                <a:gd name="T57" fmla="*/ 566 h 831"/>
                <a:gd name="T58" fmla="*/ 972 w 1304"/>
                <a:gd name="T59" fmla="*/ 587 h 831"/>
                <a:gd name="T60" fmla="*/ 928 w 1304"/>
                <a:gd name="T61" fmla="*/ 616 h 831"/>
                <a:gd name="T62" fmla="*/ 868 w 1304"/>
                <a:gd name="T63" fmla="*/ 651 h 831"/>
                <a:gd name="T64" fmla="*/ 794 w 1304"/>
                <a:gd name="T65" fmla="*/ 687 h 831"/>
                <a:gd name="T66" fmla="*/ 702 w 1304"/>
                <a:gd name="T67" fmla="*/ 725 h 831"/>
                <a:gd name="T68" fmla="*/ 596 w 1304"/>
                <a:gd name="T69" fmla="*/ 759 h 831"/>
                <a:gd name="T70" fmla="*/ 474 w 1304"/>
                <a:gd name="T71" fmla="*/ 786 h 831"/>
                <a:gd name="T72" fmla="*/ 335 w 1304"/>
                <a:gd name="T73" fmla="*/ 805 h 831"/>
                <a:gd name="T74" fmla="*/ 181 w 1304"/>
                <a:gd name="T75" fmla="*/ 811 h 831"/>
                <a:gd name="T76" fmla="*/ 12 w 1304"/>
                <a:gd name="T77" fmla="*/ 803 h 831"/>
                <a:gd name="T78" fmla="*/ 10 w 1304"/>
                <a:gd name="T79" fmla="*/ 792 h 831"/>
                <a:gd name="T80" fmla="*/ 5 w 1304"/>
                <a:gd name="T81" fmla="*/ 760 h 831"/>
                <a:gd name="T82" fmla="*/ 2 w 1304"/>
                <a:gd name="T83" fmla="*/ 711 h 831"/>
                <a:gd name="T84" fmla="*/ 0 w 1304"/>
                <a:gd name="T85" fmla="*/ 649 h 831"/>
                <a:gd name="T86" fmla="*/ 3 w 1304"/>
                <a:gd name="T87" fmla="*/ 575 h 831"/>
                <a:gd name="T88" fmla="*/ 13 w 1304"/>
                <a:gd name="T89" fmla="*/ 495 h 831"/>
                <a:gd name="T90" fmla="*/ 34 w 1304"/>
                <a:gd name="T91" fmla="*/ 410 h 831"/>
                <a:gd name="T92" fmla="*/ 66 w 1304"/>
                <a:gd name="T93" fmla="*/ 325 h 831"/>
                <a:gd name="T94" fmla="*/ 113 w 1304"/>
                <a:gd name="T95" fmla="*/ 244 h 831"/>
                <a:gd name="T96" fmla="*/ 177 w 1304"/>
                <a:gd name="T97" fmla="*/ 168 h 831"/>
                <a:gd name="T98" fmla="*/ 260 w 1304"/>
                <a:gd name="T99" fmla="*/ 102 h 831"/>
                <a:gd name="T100" fmla="*/ 271 w 1304"/>
                <a:gd name="T101" fmla="*/ 95 h 831"/>
                <a:gd name="T102" fmla="*/ 301 w 1304"/>
                <a:gd name="T103" fmla="*/ 81 h 831"/>
                <a:gd name="T104" fmla="*/ 347 w 1304"/>
                <a:gd name="T105" fmla="*/ 61 h 831"/>
                <a:gd name="T106" fmla="*/ 409 w 1304"/>
                <a:gd name="T107" fmla="*/ 39 h 831"/>
                <a:gd name="T108" fmla="*/ 485 w 1304"/>
                <a:gd name="T109" fmla="*/ 19 h 831"/>
                <a:gd name="T110" fmla="*/ 570 w 1304"/>
                <a:gd name="T111" fmla="*/ 5 h 831"/>
                <a:gd name="T112" fmla="*/ 665 w 1304"/>
                <a:gd name="T113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4" h="831">
                  <a:moveTo>
                    <a:pt x="665" y="0"/>
                  </a:moveTo>
                  <a:lnTo>
                    <a:pt x="716" y="2"/>
                  </a:lnTo>
                  <a:lnTo>
                    <a:pt x="767" y="7"/>
                  </a:lnTo>
                  <a:lnTo>
                    <a:pt x="820" y="17"/>
                  </a:lnTo>
                  <a:lnTo>
                    <a:pt x="874" y="32"/>
                  </a:lnTo>
                  <a:lnTo>
                    <a:pt x="928" y="51"/>
                  </a:lnTo>
                  <a:lnTo>
                    <a:pt x="983" y="77"/>
                  </a:lnTo>
                  <a:lnTo>
                    <a:pt x="1038" y="107"/>
                  </a:lnTo>
                  <a:lnTo>
                    <a:pt x="1093" y="145"/>
                  </a:lnTo>
                  <a:lnTo>
                    <a:pt x="1147" y="189"/>
                  </a:lnTo>
                  <a:lnTo>
                    <a:pt x="1145" y="191"/>
                  </a:lnTo>
                  <a:lnTo>
                    <a:pt x="1175" y="220"/>
                  </a:lnTo>
                  <a:lnTo>
                    <a:pt x="1201" y="252"/>
                  </a:lnTo>
                  <a:lnTo>
                    <a:pt x="1223" y="287"/>
                  </a:lnTo>
                  <a:lnTo>
                    <a:pt x="1242" y="324"/>
                  </a:lnTo>
                  <a:lnTo>
                    <a:pt x="1258" y="365"/>
                  </a:lnTo>
                  <a:lnTo>
                    <a:pt x="1271" y="406"/>
                  </a:lnTo>
                  <a:lnTo>
                    <a:pt x="1281" y="448"/>
                  </a:lnTo>
                  <a:lnTo>
                    <a:pt x="1289" y="490"/>
                  </a:lnTo>
                  <a:lnTo>
                    <a:pt x="1295" y="532"/>
                  </a:lnTo>
                  <a:lnTo>
                    <a:pt x="1299" y="574"/>
                  </a:lnTo>
                  <a:lnTo>
                    <a:pt x="1303" y="612"/>
                  </a:lnTo>
                  <a:lnTo>
                    <a:pt x="1304" y="650"/>
                  </a:lnTo>
                  <a:lnTo>
                    <a:pt x="1304" y="684"/>
                  </a:lnTo>
                  <a:lnTo>
                    <a:pt x="1304" y="715"/>
                  </a:lnTo>
                  <a:lnTo>
                    <a:pt x="1303" y="741"/>
                  </a:lnTo>
                  <a:lnTo>
                    <a:pt x="1302" y="763"/>
                  </a:lnTo>
                  <a:lnTo>
                    <a:pt x="1300" y="778"/>
                  </a:lnTo>
                  <a:lnTo>
                    <a:pt x="1300" y="789"/>
                  </a:lnTo>
                  <a:lnTo>
                    <a:pt x="1299" y="793"/>
                  </a:lnTo>
                  <a:lnTo>
                    <a:pt x="1294" y="780"/>
                  </a:lnTo>
                  <a:lnTo>
                    <a:pt x="1287" y="769"/>
                  </a:lnTo>
                  <a:lnTo>
                    <a:pt x="1280" y="762"/>
                  </a:lnTo>
                  <a:lnTo>
                    <a:pt x="1274" y="758"/>
                  </a:lnTo>
                  <a:lnTo>
                    <a:pt x="1272" y="756"/>
                  </a:lnTo>
                  <a:lnTo>
                    <a:pt x="1265" y="762"/>
                  </a:lnTo>
                  <a:lnTo>
                    <a:pt x="1260" y="771"/>
                  </a:lnTo>
                  <a:lnTo>
                    <a:pt x="1255" y="783"/>
                  </a:lnTo>
                  <a:lnTo>
                    <a:pt x="1252" y="796"/>
                  </a:lnTo>
                  <a:lnTo>
                    <a:pt x="1249" y="809"/>
                  </a:lnTo>
                  <a:lnTo>
                    <a:pt x="1248" y="820"/>
                  </a:lnTo>
                  <a:lnTo>
                    <a:pt x="1247" y="828"/>
                  </a:lnTo>
                  <a:lnTo>
                    <a:pt x="1247" y="831"/>
                  </a:lnTo>
                  <a:lnTo>
                    <a:pt x="1208" y="813"/>
                  </a:lnTo>
                  <a:lnTo>
                    <a:pt x="1174" y="791"/>
                  </a:lnTo>
                  <a:lnTo>
                    <a:pt x="1143" y="767"/>
                  </a:lnTo>
                  <a:lnTo>
                    <a:pt x="1117" y="742"/>
                  </a:lnTo>
                  <a:lnTo>
                    <a:pt x="1094" y="717"/>
                  </a:lnTo>
                  <a:lnTo>
                    <a:pt x="1074" y="690"/>
                  </a:lnTo>
                  <a:lnTo>
                    <a:pt x="1057" y="665"/>
                  </a:lnTo>
                  <a:lnTo>
                    <a:pt x="1043" y="641"/>
                  </a:lnTo>
                  <a:lnTo>
                    <a:pt x="1032" y="618"/>
                  </a:lnTo>
                  <a:lnTo>
                    <a:pt x="1023" y="598"/>
                  </a:lnTo>
                  <a:lnTo>
                    <a:pt x="1017" y="580"/>
                  </a:lnTo>
                  <a:lnTo>
                    <a:pt x="1012" y="567"/>
                  </a:lnTo>
                  <a:lnTo>
                    <a:pt x="1009" y="557"/>
                  </a:lnTo>
                  <a:lnTo>
                    <a:pt x="1006" y="560"/>
                  </a:lnTo>
                  <a:lnTo>
                    <a:pt x="998" y="566"/>
                  </a:lnTo>
                  <a:lnTo>
                    <a:pt x="987" y="575"/>
                  </a:lnTo>
                  <a:lnTo>
                    <a:pt x="972" y="587"/>
                  </a:lnTo>
                  <a:lnTo>
                    <a:pt x="952" y="600"/>
                  </a:lnTo>
                  <a:lnTo>
                    <a:pt x="928" y="616"/>
                  </a:lnTo>
                  <a:lnTo>
                    <a:pt x="900" y="632"/>
                  </a:lnTo>
                  <a:lnTo>
                    <a:pt x="868" y="651"/>
                  </a:lnTo>
                  <a:lnTo>
                    <a:pt x="833" y="668"/>
                  </a:lnTo>
                  <a:lnTo>
                    <a:pt x="794" y="687"/>
                  </a:lnTo>
                  <a:lnTo>
                    <a:pt x="750" y="706"/>
                  </a:lnTo>
                  <a:lnTo>
                    <a:pt x="702" y="725"/>
                  </a:lnTo>
                  <a:lnTo>
                    <a:pt x="651" y="742"/>
                  </a:lnTo>
                  <a:lnTo>
                    <a:pt x="596" y="759"/>
                  </a:lnTo>
                  <a:lnTo>
                    <a:pt x="536" y="773"/>
                  </a:lnTo>
                  <a:lnTo>
                    <a:pt x="474" y="786"/>
                  </a:lnTo>
                  <a:lnTo>
                    <a:pt x="407" y="797"/>
                  </a:lnTo>
                  <a:lnTo>
                    <a:pt x="335" y="805"/>
                  </a:lnTo>
                  <a:lnTo>
                    <a:pt x="260" y="809"/>
                  </a:lnTo>
                  <a:lnTo>
                    <a:pt x="181" y="811"/>
                  </a:lnTo>
                  <a:lnTo>
                    <a:pt x="99" y="809"/>
                  </a:lnTo>
                  <a:lnTo>
                    <a:pt x="12" y="803"/>
                  </a:lnTo>
                  <a:lnTo>
                    <a:pt x="12" y="800"/>
                  </a:lnTo>
                  <a:lnTo>
                    <a:pt x="10" y="792"/>
                  </a:lnTo>
                  <a:lnTo>
                    <a:pt x="7" y="778"/>
                  </a:lnTo>
                  <a:lnTo>
                    <a:pt x="5" y="760"/>
                  </a:lnTo>
                  <a:lnTo>
                    <a:pt x="3" y="738"/>
                  </a:lnTo>
                  <a:lnTo>
                    <a:pt x="2" y="711"/>
                  </a:lnTo>
                  <a:lnTo>
                    <a:pt x="0" y="681"/>
                  </a:lnTo>
                  <a:lnTo>
                    <a:pt x="0" y="649"/>
                  </a:lnTo>
                  <a:lnTo>
                    <a:pt x="1" y="612"/>
                  </a:lnTo>
                  <a:lnTo>
                    <a:pt x="3" y="575"/>
                  </a:lnTo>
                  <a:lnTo>
                    <a:pt x="7" y="535"/>
                  </a:lnTo>
                  <a:lnTo>
                    <a:pt x="13" y="495"/>
                  </a:lnTo>
                  <a:lnTo>
                    <a:pt x="22" y="453"/>
                  </a:lnTo>
                  <a:lnTo>
                    <a:pt x="34" y="410"/>
                  </a:lnTo>
                  <a:lnTo>
                    <a:pt x="48" y="368"/>
                  </a:lnTo>
                  <a:lnTo>
                    <a:pt x="66" y="325"/>
                  </a:lnTo>
                  <a:lnTo>
                    <a:pt x="88" y="285"/>
                  </a:lnTo>
                  <a:lnTo>
                    <a:pt x="113" y="244"/>
                  </a:lnTo>
                  <a:lnTo>
                    <a:pt x="143" y="205"/>
                  </a:lnTo>
                  <a:lnTo>
                    <a:pt x="177" y="168"/>
                  </a:lnTo>
                  <a:lnTo>
                    <a:pt x="216" y="134"/>
                  </a:lnTo>
                  <a:lnTo>
                    <a:pt x="260" y="102"/>
                  </a:lnTo>
                  <a:lnTo>
                    <a:pt x="264" y="100"/>
                  </a:lnTo>
                  <a:lnTo>
                    <a:pt x="271" y="95"/>
                  </a:lnTo>
                  <a:lnTo>
                    <a:pt x="283" y="90"/>
                  </a:lnTo>
                  <a:lnTo>
                    <a:pt x="301" y="81"/>
                  </a:lnTo>
                  <a:lnTo>
                    <a:pt x="322" y="71"/>
                  </a:lnTo>
                  <a:lnTo>
                    <a:pt x="347" y="61"/>
                  </a:lnTo>
                  <a:lnTo>
                    <a:pt x="377" y="50"/>
                  </a:lnTo>
                  <a:lnTo>
                    <a:pt x="409" y="39"/>
                  </a:lnTo>
                  <a:lnTo>
                    <a:pt x="445" y="28"/>
                  </a:lnTo>
                  <a:lnTo>
                    <a:pt x="485" y="19"/>
                  </a:lnTo>
                  <a:lnTo>
                    <a:pt x="526" y="11"/>
                  </a:lnTo>
                  <a:lnTo>
                    <a:pt x="570" y="5"/>
                  </a:lnTo>
                  <a:lnTo>
                    <a:pt x="617" y="1"/>
                  </a:lnTo>
                  <a:lnTo>
                    <a:pt x="6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smtClean="0">
                <a:solidFill>
                  <a:srgbClr val="000000"/>
                </a:solidFill>
                <a:latin typeface="Microsoft New Tai Lue"/>
              </a:endParaRPr>
            </a:p>
          </p:txBody>
        </p:sp>
      </p:grpSp>
      <p:sp>
        <p:nvSpPr>
          <p:cNvPr id="67" name="ZoneTexte 66"/>
          <p:cNvSpPr txBox="1"/>
          <p:nvPr/>
        </p:nvSpPr>
        <p:spPr>
          <a:xfrm>
            <a:off x="131336" y="3837388"/>
            <a:ext cx="1430111" cy="16472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="1" dirty="0" smtClean="0">
                <a:solidFill>
                  <a:srgbClr val="000000"/>
                </a:solidFill>
                <a:latin typeface="Arial"/>
                <a:cs typeface="Times"/>
              </a:rPr>
              <a:t>Analystes 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="1" dirty="0" smtClean="0">
                <a:solidFill>
                  <a:srgbClr val="000000"/>
                </a:solidFill>
                <a:latin typeface="Arial"/>
                <a:cs typeface="Times"/>
              </a:rPr>
              <a:t>d’affaires</a:t>
            </a:r>
            <a:endParaRPr lang="fr-CA" sz="9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69" name="Rectangle à coins arrondis 68"/>
          <p:cNvSpPr/>
          <p:nvPr>
            <p:custDataLst>
              <p:tags r:id="rId10"/>
            </p:custDataLst>
          </p:nvPr>
        </p:nvSpPr>
        <p:spPr>
          <a:xfrm>
            <a:off x="1649429" y="4088101"/>
            <a:ext cx="3285506" cy="24045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/>
          <a:lstStyle/>
          <a:p>
            <a:pPr algn="ctr" defTabSz="457200">
              <a:defRPr/>
            </a:pPr>
            <a:r>
              <a:rPr lang="fr-CA" sz="1200" b="1" dirty="0" smtClean="0">
                <a:solidFill>
                  <a:srgbClr val="000000"/>
                </a:solidFill>
              </a:rPr>
              <a:t>COMPÉTENCES DE BASE</a:t>
            </a:r>
          </a:p>
          <a:p>
            <a:pPr algn="ctr" defTabSz="457200">
              <a:defRPr/>
            </a:pPr>
            <a:r>
              <a:rPr lang="fr-CA" sz="1000" b="1" i="1" dirty="0" smtClean="0">
                <a:solidFill>
                  <a:srgbClr val="000000"/>
                </a:solidFill>
              </a:rPr>
              <a:t>UNDERLYING COMPETENCIES (</a:t>
            </a:r>
            <a:r>
              <a:rPr lang="fr-CA" sz="1000" b="1" i="1" dirty="0" err="1" smtClean="0">
                <a:solidFill>
                  <a:srgbClr val="000000"/>
                </a:solidFill>
              </a:rPr>
              <a:t>UCs</a:t>
            </a:r>
            <a:r>
              <a:rPr lang="fr-CA" sz="1000" b="1" i="1" dirty="0" smtClean="0">
                <a:solidFill>
                  <a:srgbClr val="000000"/>
                </a:solidFill>
              </a:rPr>
              <a:t>)</a:t>
            </a:r>
            <a:endParaRPr lang="fr-CA" sz="1000" b="1" i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12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1200" b="1" dirty="0">
              <a:solidFill>
                <a:srgbClr val="000000"/>
              </a:solidFill>
            </a:endParaRPr>
          </a:p>
        </p:txBody>
      </p:sp>
      <p:sp>
        <p:nvSpPr>
          <p:cNvPr id="70" name="Rectangle à coins arrondis 69"/>
          <p:cNvSpPr/>
          <p:nvPr>
            <p:custDataLst>
              <p:tags r:id="rId11"/>
            </p:custDataLst>
          </p:nvPr>
        </p:nvSpPr>
        <p:spPr>
          <a:xfrm>
            <a:off x="1761573" y="4627176"/>
            <a:ext cx="3010049" cy="25479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RAISSONEMENT ANALYTIQUE ET RÉSOLUTION DE PROBLÈMES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Rectangle à coins arrondis 70"/>
          <p:cNvSpPr/>
          <p:nvPr>
            <p:custDataLst>
              <p:tags r:id="rId12"/>
            </p:custDataLst>
          </p:nvPr>
        </p:nvSpPr>
        <p:spPr>
          <a:xfrm>
            <a:off x="1760509" y="5200454"/>
            <a:ext cx="3012074" cy="255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CONNAISSANCES DES AFFAIRES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2" name="Rectangle à coins arrondis 71"/>
          <p:cNvSpPr/>
          <p:nvPr>
            <p:custDataLst>
              <p:tags r:id="rId13"/>
            </p:custDataLst>
          </p:nvPr>
        </p:nvSpPr>
        <p:spPr>
          <a:xfrm>
            <a:off x="1760509" y="4909438"/>
            <a:ext cx="3012074" cy="255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CARACTÉRISTIQUES COMPORTEMENTALES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Rectangle à coins arrondis 72"/>
          <p:cNvSpPr/>
          <p:nvPr>
            <p:custDataLst>
              <p:tags r:id="rId14"/>
            </p:custDataLst>
          </p:nvPr>
        </p:nvSpPr>
        <p:spPr>
          <a:xfrm>
            <a:off x="1760509" y="5486583"/>
            <a:ext cx="3012074" cy="255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APTITUDE À COMMUNIQUER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Rectangle à coins arrondis 73"/>
          <p:cNvSpPr/>
          <p:nvPr>
            <p:custDataLst>
              <p:tags r:id="rId15"/>
            </p:custDataLst>
          </p:nvPr>
        </p:nvSpPr>
        <p:spPr>
          <a:xfrm>
            <a:off x="1760509" y="5766305"/>
            <a:ext cx="3012074" cy="255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COMPÉTENCES RELATIONELLES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Rectangle à coins arrondis 74"/>
          <p:cNvSpPr/>
          <p:nvPr>
            <p:custDataLst>
              <p:tags r:id="rId16"/>
            </p:custDataLst>
          </p:nvPr>
        </p:nvSpPr>
        <p:spPr>
          <a:xfrm>
            <a:off x="1760509" y="6047783"/>
            <a:ext cx="3012074" cy="25560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OUTILS ET TECHNOLOGY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477774" y="1164566"/>
            <a:ext cx="1587260" cy="24532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55000" lnSpcReduction="20000"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aphicFrame>
        <p:nvGraphicFramePr>
          <p:cNvPr id="77" name="Diagramme 76"/>
          <p:cNvGraphicFramePr/>
          <p:nvPr>
            <p:extLst>
              <p:ext uri="{D42A27DB-BD31-4B8C-83A1-F6EECF244321}">
                <p14:modId xmlns:p14="http://schemas.microsoft.com/office/powerpoint/2010/main" val="1553242989"/>
              </p:ext>
            </p:extLst>
          </p:nvPr>
        </p:nvGraphicFramePr>
        <p:xfrm>
          <a:off x="5249334" y="2559938"/>
          <a:ext cx="3674534" cy="2067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78" name="ZoneTexte 77"/>
          <p:cNvSpPr txBox="1"/>
          <p:nvPr/>
        </p:nvSpPr>
        <p:spPr>
          <a:xfrm>
            <a:off x="5684809" y="2305698"/>
            <a:ext cx="3062376" cy="22617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b="1" dirty="0" smtClean="0">
                <a:solidFill>
                  <a:srgbClr val="000000"/>
                </a:solidFill>
                <a:latin typeface="Arial"/>
                <a:cs typeface="Times"/>
              </a:rPr>
              <a:t>5 NIVEAUX DE COMPÉTENCES</a:t>
            </a:r>
            <a:endParaRPr lang="fr-CA" sz="14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2" name="Rectangle à coins arrondis 81"/>
          <p:cNvSpPr/>
          <p:nvPr>
            <p:custDataLst>
              <p:tags r:id="rId17"/>
            </p:custDataLst>
          </p:nvPr>
        </p:nvSpPr>
        <p:spPr>
          <a:xfrm>
            <a:off x="1689490" y="3361639"/>
            <a:ext cx="3285506" cy="684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/>
          <a:lstStyle/>
          <a:p>
            <a:pPr algn="ctr" defTabSz="457200">
              <a:defRPr/>
            </a:pPr>
            <a:r>
              <a:rPr lang="fr-CA" sz="1200" b="1" dirty="0">
                <a:solidFill>
                  <a:srgbClr val="000000"/>
                </a:solidFill>
              </a:rPr>
              <a:t> </a:t>
            </a:r>
            <a:r>
              <a:rPr lang="fr-CA" sz="1200" b="1" dirty="0" smtClean="0">
                <a:solidFill>
                  <a:srgbClr val="000000"/>
                </a:solidFill>
              </a:rPr>
              <a:t>Techniques </a:t>
            </a:r>
            <a:r>
              <a:rPr lang="fr-CA" sz="900" b="1" dirty="0">
                <a:solidFill>
                  <a:srgbClr val="000000"/>
                </a:solidFill>
              </a:rPr>
              <a:t>(BABOK 3</a:t>
            </a:r>
            <a:r>
              <a:rPr lang="fr-CA" sz="900" b="1" dirty="0" smtClean="0">
                <a:solidFill>
                  <a:srgbClr val="000000"/>
                </a:solidFill>
              </a:rPr>
              <a:t>.0</a:t>
            </a:r>
            <a:r>
              <a:rPr lang="fr-CA" sz="900" b="1" dirty="0">
                <a:solidFill>
                  <a:srgbClr val="000000"/>
                </a:solidFill>
              </a:rPr>
              <a:t>)</a:t>
            </a: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 smtClean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algn="ctr" defTabSz="457200">
              <a:defRPr/>
            </a:pPr>
            <a:endParaRPr lang="fr-CA" sz="900" b="1" dirty="0">
              <a:solidFill>
                <a:srgbClr val="000000"/>
              </a:solidFill>
            </a:endParaRPr>
          </a:p>
          <a:p>
            <a:pPr marL="171450" indent="-171450" defTabSz="457200">
              <a:buFont typeface="Wingdings" pitchFamily="2" charset="2"/>
              <a:buChar char="§"/>
              <a:defRPr/>
            </a:pPr>
            <a:endParaRPr lang="fr-CA" sz="1000" dirty="0">
              <a:solidFill>
                <a:srgbClr val="000000"/>
              </a:solidFill>
            </a:endParaRPr>
          </a:p>
          <a:p>
            <a:pPr defTabSz="457200">
              <a:defRPr/>
            </a:pPr>
            <a:endParaRPr lang="fr-CA" sz="1100" b="1" dirty="0">
              <a:solidFill>
                <a:srgbClr val="000000"/>
              </a:solidFill>
            </a:endParaRPr>
          </a:p>
        </p:txBody>
      </p:sp>
      <p:sp>
        <p:nvSpPr>
          <p:cNvPr id="68" name="Rectangle à coins arrondis 67"/>
          <p:cNvSpPr/>
          <p:nvPr>
            <p:custDataLst>
              <p:tags r:id="rId18"/>
            </p:custDataLst>
          </p:nvPr>
        </p:nvSpPr>
        <p:spPr>
          <a:xfrm>
            <a:off x="1792876" y="3634679"/>
            <a:ext cx="3009600" cy="25479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>
              <a:defRPr/>
            </a:pPr>
            <a:r>
              <a:rPr lang="fr-CA" sz="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50 TECHNIQUES </a:t>
            </a:r>
            <a:endParaRPr lang="fr-CA" sz="8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36" name="Tableau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7480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Modèle de</a:t>
                      </a:r>
                      <a:r>
                        <a:rPr lang="fr-CA" sz="900" b="1" kern="12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maturité</a:t>
                      </a:r>
                      <a:endParaRPr lang="fr-CA" sz="900" b="1" kern="12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71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Diagram 3"/>
          <p:cNvGraphicFramePr/>
          <p:nvPr>
            <p:extLst>
              <p:ext uri="{D42A27DB-BD31-4B8C-83A1-F6EECF244321}">
                <p14:modId xmlns:p14="http://schemas.microsoft.com/office/powerpoint/2010/main" val="3091284667"/>
              </p:ext>
            </p:extLst>
          </p:nvPr>
        </p:nvGraphicFramePr>
        <p:xfrm>
          <a:off x="225625" y="1228540"/>
          <a:ext cx="6770441" cy="4721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Légende à une bordure 1 29"/>
          <p:cNvSpPr/>
          <p:nvPr/>
        </p:nvSpPr>
        <p:spPr>
          <a:xfrm>
            <a:off x="6641147" y="1070879"/>
            <a:ext cx="2502853" cy="1035424"/>
          </a:xfrm>
          <a:prstGeom prst="accentCallout1">
            <a:avLst>
              <a:gd name="adj1" fmla="val 19660"/>
              <a:gd name="adj2" fmla="val -1657"/>
              <a:gd name="adj3" fmla="val 92261"/>
              <a:gd name="adj4" fmla="val -3202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457200"/>
            <a:r>
              <a:rPr lang="fr-CA" sz="2000" b="1" dirty="0" smtClean="0">
                <a:solidFill>
                  <a:srgbClr val="000000"/>
                </a:solidFill>
              </a:rPr>
              <a:t>Depuis 2006</a:t>
            </a:r>
          </a:p>
          <a:p>
            <a:pPr defTabSz="457200"/>
            <a:r>
              <a:rPr lang="fr-CA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fr-CA" sz="2000" dirty="0" smtClean="0">
                <a:solidFill>
                  <a:srgbClr val="000000"/>
                </a:solidFill>
              </a:rPr>
              <a:t> </a:t>
            </a:r>
            <a:r>
              <a:rPr lang="fr-CA" sz="2000" b="1" dirty="0" smtClean="0">
                <a:solidFill>
                  <a:srgbClr val="000000"/>
                </a:solidFill>
              </a:rPr>
              <a:t>153</a:t>
            </a:r>
            <a:r>
              <a:rPr lang="fr-CA" sz="2000" dirty="0" smtClean="0">
                <a:solidFill>
                  <a:srgbClr val="000000"/>
                </a:solidFill>
              </a:rPr>
              <a:t> ECBA</a:t>
            </a:r>
          </a:p>
          <a:p>
            <a:pPr defTabSz="457200"/>
            <a:r>
              <a:rPr lang="fr-CA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fr-CA" sz="20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983</a:t>
            </a:r>
            <a:r>
              <a:rPr lang="fr-CA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CA" sz="2000" dirty="0" smtClean="0">
                <a:solidFill>
                  <a:srgbClr val="000000"/>
                </a:solidFill>
              </a:rPr>
              <a:t>CCBA</a:t>
            </a:r>
            <a:endParaRPr lang="fr-CA" sz="2000" dirty="0">
              <a:solidFill>
                <a:srgbClr val="000000"/>
              </a:solidFill>
            </a:endParaRPr>
          </a:p>
          <a:p>
            <a:pPr defTabSz="457200"/>
            <a:r>
              <a:rPr lang="fr-CA" sz="20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fr-CA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fr-CA" sz="2000" b="1" dirty="0" smtClean="0">
                <a:solidFill>
                  <a:srgbClr val="000000"/>
                </a:solidFill>
              </a:rPr>
              <a:t>7725</a:t>
            </a:r>
            <a:r>
              <a:rPr lang="fr-CA" sz="2000" dirty="0" smtClean="0">
                <a:solidFill>
                  <a:srgbClr val="000000"/>
                </a:solidFill>
              </a:rPr>
              <a:t> CBAP </a:t>
            </a:r>
          </a:p>
          <a:p>
            <a:pPr defTabSz="457200"/>
            <a:r>
              <a:rPr lang="fr-CA" sz="1050" dirty="0" smtClean="0">
                <a:solidFill>
                  <a:srgbClr val="000000"/>
                </a:solidFill>
              </a:rPr>
              <a:t>Source: IIBA</a:t>
            </a:r>
          </a:p>
        </p:txBody>
      </p:sp>
      <p:sp>
        <p:nvSpPr>
          <p:cNvPr id="31" name="Légende à une bordure 1 30"/>
          <p:cNvSpPr/>
          <p:nvPr/>
        </p:nvSpPr>
        <p:spPr>
          <a:xfrm>
            <a:off x="6641147" y="3031434"/>
            <a:ext cx="2401251" cy="1035424"/>
          </a:xfrm>
          <a:prstGeom prst="accentCallout1">
            <a:avLst>
              <a:gd name="adj1" fmla="val 19660"/>
              <a:gd name="adj2" fmla="val -2435"/>
              <a:gd name="adj3" fmla="val 77861"/>
              <a:gd name="adj4" fmla="val -2897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457200"/>
            <a:r>
              <a:rPr lang="fr-CA" sz="2000" b="1" dirty="0" smtClean="0">
                <a:solidFill>
                  <a:srgbClr val="000000"/>
                </a:solidFill>
              </a:rPr>
              <a:t>Depuis avril 2014</a:t>
            </a:r>
          </a:p>
          <a:p>
            <a:pPr marL="285750" indent="-285750" defTabSz="457200">
              <a:buFont typeface="Wingdings"/>
              <a:buChar char="à"/>
            </a:pPr>
            <a:r>
              <a:rPr lang="fr-CA" sz="2000" b="1" dirty="0" smtClean="0">
                <a:solidFill>
                  <a:srgbClr val="000000"/>
                </a:solidFill>
                <a:sym typeface="Wingdings" panose="05000000000000000000" pitchFamily="2" charset="2"/>
              </a:rPr>
              <a:t>1282</a:t>
            </a:r>
            <a:r>
              <a:rPr lang="fr-CA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  PMI-PBA</a:t>
            </a:r>
          </a:p>
          <a:p>
            <a:pPr marL="285750" indent="-285750" defTabSz="457200">
              <a:buFont typeface="Wingdings"/>
              <a:buChar char="à"/>
            </a:pPr>
            <a:endParaRPr lang="fr-CA" sz="16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defTabSz="457200"/>
            <a:r>
              <a:rPr lang="fr-CA" sz="900" dirty="0">
                <a:solidFill>
                  <a:srgbClr val="000000"/>
                </a:solidFill>
              </a:rPr>
              <a:t>Source: </a:t>
            </a:r>
            <a:r>
              <a:rPr lang="fr-CA" sz="900" dirty="0" smtClean="0">
                <a:solidFill>
                  <a:srgbClr val="000000"/>
                </a:solidFill>
              </a:rPr>
              <a:t>PMI</a:t>
            </a:r>
            <a:endParaRPr lang="fr-CA" sz="900" dirty="0">
              <a:solidFill>
                <a:srgbClr val="000000"/>
              </a:solidFill>
            </a:endParaRPr>
          </a:p>
          <a:p>
            <a:pPr defTabSz="457200"/>
            <a:endParaRPr lang="fr-CA" sz="1600" dirty="0">
              <a:solidFill>
                <a:srgbClr val="000000"/>
              </a:solidFill>
            </a:endParaRPr>
          </a:p>
        </p:txBody>
      </p:sp>
      <p:sp>
        <p:nvSpPr>
          <p:cNvPr id="11" name="Titre 23"/>
          <p:cNvSpPr>
            <a:spLocks noGrp="1"/>
          </p:cNvSpPr>
          <p:nvPr>
            <p:ph type="title"/>
          </p:nvPr>
        </p:nvSpPr>
        <p:spPr>
          <a:xfrm>
            <a:off x="21110" y="89122"/>
            <a:ext cx="8159375" cy="26291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7480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Modèle de</a:t>
                      </a:r>
                      <a:r>
                        <a:rPr lang="fr-CA" sz="900" b="1" kern="12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maturité</a:t>
                      </a:r>
                      <a:endParaRPr lang="fr-CA" sz="900" b="1" kern="12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1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250539"/>
              </p:ext>
            </p:extLst>
          </p:nvPr>
        </p:nvGraphicFramePr>
        <p:xfrm>
          <a:off x="588269" y="896406"/>
          <a:ext cx="8310198" cy="482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3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CA" sz="1600" b="1" dirty="0" smtClean="0"/>
                        <a:t>Exigences</a:t>
                      </a:r>
                      <a:endParaRPr lang="fr-CA" sz="1600" b="1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 dirty="0" smtClean="0"/>
                        <a:t>ECBA</a:t>
                      </a:r>
                      <a:endParaRPr lang="fr-CA" sz="1600" b="1" dirty="0"/>
                    </a:p>
                  </a:txBody>
                  <a:tcPr>
                    <a:solidFill>
                      <a:srgbClr val="FF8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 dirty="0" smtClean="0"/>
                        <a:t>CCBA</a:t>
                      </a:r>
                      <a:endParaRPr lang="fr-CA" sz="1600" b="1" dirty="0"/>
                    </a:p>
                  </a:txBody>
                  <a:tcPr>
                    <a:solidFill>
                      <a:srgbClr val="FF8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 dirty="0" smtClean="0"/>
                        <a:t>CBAP</a:t>
                      </a:r>
                      <a:endParaRPr lang="fr-CA" sz="1600" b="1" dirty="0"/>
                    </a:p>
                  </a:txBody>
                  <a:tcPr>
                    <a:solidFill>
                      <a:srgbClr val="FF8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b="1" dirty="0" smtClean="0"/>
                        <a:t>PMI-PBA</a:t>
                      </a:r>
                      <a:endParaRPr lang="fr-CA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955">
                <a:tc>
                  <a:txBody>
                    <a:bodyPr/>
                    <a:lstStyle/>
                    <a:p>
                      <a:pPr algn="l"/>
                      <a:r>
                        <a:rPr lang="fr-CA" sz="1200" b="1" smtClean="0">
                          <a:solidFill>
                            <a:schemeClr val="bg1"/>
                          </a:solidFill>
                        </a:rPr>
                        <a:t>Expériences</a:t>
                      </a:r>
                      <a:r>
                        <a:rPr lang="fr-CA" sz="1200" b="1" baseline="0" smtClean="0">
                          <a:solidFill>
                            <a:schemeClr val="bg1"/>
                          </a:solidFill>
                        </a:rPr>
                        <a:t> en analyse d’affaires</a:t>
                      </a:r>
                      <a:endParaRPr lang="fr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1" baseline="0" dirty="0" smtClean="0"/>
                        <a:t>N/A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051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3700 heures </a:t>
                      </a:r>
                    </a:p>
                    <a:p>
                      <a:pPr marL="0" algn="ctr" defTabSz="914051" rtl="0" eaLnBrk="1" latinLnBrk="0" hangingPunct="1"/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dernières années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051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7500 heures</a:t>
                      </a:r>
                    </a:p>
                    <a:p>
                      <a:pPr marL="0" algn="ctr" defTabSz="914051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dernières</a:t>
                      </a: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années</a:t>
                      </a:r>
                      <a:endParaRPr lang="fr-CA" sz="12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051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7500 heures (Cégep)</a:t>
                      </a:r>
                    </a:p>
                    <a:p>
                      <a:pPr marL="0" algn="ctr" defTabSz="914051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4500(</a:t>
                      </a:r>
                      <a:r>
                        <a:rPr lang="fr-CA" sz="12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Bacc</a:t>
                      </a:r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0" algn="ctr" defTabSz="914051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dernières années</a:t>
                      </a:r>
                      <a:endParaRPr lang="fr-CA" sz="12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4">
                <a:tc>
                  <a:txBody>
                    <a:bodyPr/>
                    <a:lstStyle/>
                    <a:p>
                      <a:pPr algn="l"/>
                      <a:r>
                        <a:rPr lang="fr-CA" sz="1200" b="1" dirty="0" smtClean="0">
                          <a:solidFill>
                            <a:schemeClr val="bg1"/>
                          </a:solidFill>
                        </a:rPr>
                        <a:t>Expérience dans les 6 domaines</a:t>
                      </a:r>
                      <a:endParaRPr lang="fr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CA" sz="1200" b="1" baseline="0" dirty="0" smtClean="0"/>
                        <a:t>N/A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1" baseline="0" dirty="0" smtClean="0"/>
                        <a:t>Minimum 900 heures </a:t>
                      </a:r>
                    </a:p>
                    <a:p>
                      <a:pPr algn="ctr"/>
                      <a:r>
                        <a:rPr lang="fr-CA" sz="1200" b="1" baseline="0" dirty="0" smtClean="0"/>
                        <a:t>2 domaines sur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1" baseline="0" dirty="0" smtClean="0"/>
                        <a:t>Minimum 900 heures </a:t>
                      </a:r>
                    </a:p>
                    <a:p>
                      <a:pPr algn="ctr"/>
                      <a:r>
                        <a:rPr lang="fr-CA" sz="1200" b="1" baseline="0" dirty="0" smtClean="0"/>
                        <a:t>4 domaines sur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1" baseline="0" dirty="0" smtClean="0"/>
                        <a:t>2000 heures en analyse d’affaires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010">
                <a:tc>
                  <a:txBody>
                    <a:bodyPr/>
                    <a:lstStyle/>
                    <a:p>
                      <a:pPr algn="l"/>
                      <a:r>
                        <a:rPr lang="fr-CA" sz="1200" b="1" dirty="0" smtClean="0">
                          <a:solidFill>
                            <a:schemeClr val="bg1"/>
                          </a:solidFill>
                        </a:rPr>
                        <a:t>Formation</a:t>
                      </a:r>
                      <a:endParaRPr lang="fr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CA" sz="1200" b="1" baseline="0" smtClean="0"/>
                        <a:t>21 heures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fr-CA" sz="1200" b="1" baseline="0" smtClean="0"/>
                        <a:t>4 dernières années</a:t>
                      </a:r>
                      <a:endParaRPr lang="fr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 heures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dernières années</a:t>
                      </a:r>
                      <a:endParaRPr lang="fr-CA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 heures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dernières années</a:t>
                      </a:r>
                      <a:endParaRPr lang="fr-CA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r>
                        <a:rPr lang="fr-CA" sz="1200" b="1" baseline="0" dirty="0" smtClean="0">
                          <a:solidFill>
                            <a:schemeClr val="tx1"/>
                          </a:solidFill>
                        </a:rPr>
                        <a:t> heures</a:t>
                      </a:r>
                      <a:endParaRPr lang="fr-CA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70">
                <a:tc>
                  <a:txBody>
                    <a:bodyPr/>
                    <a:lstStyle/>
                    <a:p>
                      <a:pPr algn="l"/>
                      <a:r>
                        <a:rPr lang="fr-CA" sz="1200" b="1" dirty="0" smtClean="0">
                          <a:solidFill>
                            <a:schemeClr val="bg1"/>
                          </a:solidFill>
                        </a:rPr>
                        <a:t>Référence(s)</a:t>
                      </a:r>
                      <a:endParaRPr lang="fr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1" dirty="0" smtClean="0"/>
                        <a:t>N/A</a:t>
                      </a:r>
                      <a:endParaRPr lang="fr-CA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1" dirty="0" smtClean="0"/>
                        <a:t>2 références</a:t>
                      </a:r>
                      <a:endParaRPr lang="fr-CA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références</a:t>
                      </a:r>
                      <a:endParaRPr lang="fr-CA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dirty="0" smtClean="0"/>
                        <a:t>Aucune</a:t>
                      </a:r>
                      <a:endParaRPr lang="fr-CA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593">
                <a:tc>
                  <a:txBody>
                    <a:bodyPr/>
                    <a:lstStyle/>
                    <a:p>
                      <a:pPr algn="l"/>
                      <a:r>
                        <a:rPr lang="fr-CA" sz="1200" b="1" dirty="0" smtClean="0">
                          <a:solidFill>
                            <a:schemeClr val="bg1"/>
                          </a:solidFill>
                        </a:rPr>
                        <a:t>Inscription</a:t>
                      </a:r>
                      <a:r>
                        <a:rPr lang="fr-CA" sz="12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fr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1" dirty="0" smtClean="0"/>
                        <a:t>60$</a:t>
                      </a:r>
                      <a:endParaRPr lang="fr-CA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dirty="0" smtClean="0"/>
                        <a:t>125$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dirty="0" smtClean="0"/>
                        <a:t>125$</a:t>
                      </a:r>
                      <a:endParaRPr lang="fr-CA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593">
                <a:tc>
                  <a:txBody>
                    <a:bodyPr/>
                    <a:lstStyle/>
                    <a:p>
                      <a:pPr algn="l"/>
                      <a:r>
                        <a:rPr lang="fr-CA" sz="1200" b="1" dirty="0" smtClean="0">
                          <a:solidFill>
                            <a:schemeClr val="bg1"/>
                          </a:solidFill>
                        </a:rPr>
                        <a:t>Examens</a:t>
                      </a:r>
                      <a:endParaRPr lang="fr-CA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1" dirty="0" smtClean="0"/>
                        <a:t>50 questions</a:t>
                      </a:r>
                    </a:p>
                    <a:p>
                      <a:pPr algn="ctr"/>
                      <a:r>
                        <a:rPr lang="fr-CA" sz="1200" b="1" dirty="0" smtClean="0"/>
                        <a:t>1 heure</a:t>
                      </a:r>
                      <a:endParaRPr lang="fr-CA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dirty="0" smtClean="0"/>
                        <a:t>130 questions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dirty="0" smtClean="0"/>
                        <a:t>3 heures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dirty="0" smtClean="0"/>
                        <a:t>120 questions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dirty="0" smtClean="0"/>
                        <a:t>3,5 heures</a:t>
                      </a:r>
                      <a:endParaRPr lang="fr-CA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 questions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heures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963">
                <a:tc>
                  <a:txBody>
                    <a:bodyPr/>
                    <a:lstStyle/>
                    <a:p>
                      <a:pPr algn="l"/>
                      <a:r>
                        <a:rPr lang="fr-CA" sz="1200" b="1" dirty="0" smtClean="0">
                          <a:solidFill>
                            <a:schemeClr val="bg1"/>
                          </a:solidFill>
                        </a:rPr>
                        <a:t>Frais d’examen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200" b="1" dirty="0" smtClean="0"/>
                        <a:t>       </a:t>
                      </a:r>
                      <a:r>
                        <a:rPr lang="fr-CA" sz="1200" b="1" baseline="0" dirty="0" smtClean="0"/>
                        <a:t> </a:t>
                      </a:r>
                      <a:r>
                        <a:rPr lang="fr-CA" sz="1200" b="1" dirty="0" smtClean="0"/>
                        <a:t>Membre: 110$</a:t>
                      </a:r>
                    </a:p>
                    <a:p>
                      <a:pPr algn="l"/>
                      <a:r>
                        <a:rPr lang="fr-CA" sz="1200" b="1" dirty="0" smtClean="0"/>
                        <a:t>Non-membre: 235$</a:t>
                      </a:r>
                      <a:endParaRPr lang="fr-CA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1200" b="1" dirty="0" smtClean="0"/>
                        <a:t>        Membre:</a:t>
                      </a:r>
                      <a:r>
                        <a:rPr lang="fr-CA" sz="1200" b="1" baseline="0" dirty="0" smtClean="0"/>
                        <a:t> </a:t>
                      </a:r>
                      <a:r>
                        <a:rPr lang="fr-CA" sz="1200" b="1" dirty="0" smtClean="0"/>
                        <a:t>325$</a:t>
                      </a:r>
                    </a:p>
                    <a:p>
                      <a:pPr algn="ctr"/>
                      <a:r>
                        <a:rPr lang="fr-CA" sz="1200" b="1" dirty="0" smtClean="0"/>
                        <a:t>Non-membre: 450$</a:t>
                      </a:r>
                      <a:endParaRPr lang="fr-CA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fr-CA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CA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Membre: 405$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CA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Non-membre: 555$</a:t>
                      </a:r>
                      <a:endParaRPr lang="fr-CA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algn="l"/>
                      <a:r>
                        <a:rPr lang="fr-CA" sz="1200" b="1" dirty="0" smtClean="0">
                          <a:solidFill>
                            <a:schemeClr val="bg1"/>
                          </a:solidFill>
                        </a:rPr>
                        <a:t>Reprise d’examen</a:t>
                      </a:r>
                      <a:endParaRPr lang="fr-CA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Membre: 85$</a:t>
                      </a:r>
                    </a:p>
                    <a:p>
                      <a:pPr algn="l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Non-membre: 195$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Membre: 250$</a:t>
                      </a:r>
                    </a:p>
                    <a:p>
                      <a:pPr marL="0" algn="ctr" defTabSz="457200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Non-membre: 375$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fr-CA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Membre: 275$</a:t>
                      </a:r>
                    </a:p>
                    <a:p>
                      <a:pPr marL="0" algn="ctr" defTabSz="457200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Non-membre: 375$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algn="l"/>
                      <a:r>
                        <a:rPr lang="fr-CA" sz="1100" b="1" dirty="0" err="1" smtClean="0">
                          <a:solidFill>
                            <a:schemeClr val="bg1"/>
                          </a:solidFill>
                        </a:rPr>
                        <a:t>Recertification</a:t>
                      </a:r>
                      <a:endParaRPr lang="fr-CA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Aucune</a:t>
                      </a: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CA" sz="12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 CDU</a:t>
                      </a: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par c</a:t>
                      </a:r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ycle</a:t>
                      </a: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3 ans</a:t>
                      </a:r>
                      <a:endParaRPr lang="fr-CA" sz="12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fr-CA" sz="12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 CDU</a:t>
                      </a: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par c</a:t>
                      </a:r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ycle</a:t>
                      </a: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3 ans</a:t>
                      </a:r>
                      <a:endParaRPr lang="fr-CA" sz="12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132">
                <a:tc>
                  <a:txBody>
                    <a:bodyPr/>
                    <a:lstStyle/>
                    <a:p>
                      <a:pPr algn="l"/>
                      <a:r>
                        <a:rPr lang="fr-CA" sz="1100" b="1" dirty="0" smtClean="0">
                          <a:solidFill>
                            <a:schemeClr val="bg1"/>
                          </a:solidFill>
                        </a:rPr>
                        <a:t>Coût</a:t>
                      </a:r>
                      <a:r>
                        <a:rPr lang="fr-CA" sz="11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CA" sz="1100" b="1" baseline="0" dirty="0" err="1" smtClean="0">
                          <a:solidFill>
                            <a:schemeClr val="bg1"/>
                          </a:solidFill>
                        </a:rPr>
                        <a:t>recertification</a:t>
                      </a:r>
                      <a:endParaRPr lang="fr-CA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rgbClr val="FFC000">
                        <a:alpha val="8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Membre: 85$</a:t>
                      </a:r>
                    </a:p>
                    <a:p>
                      <a:pPr marL="0" algn="ctr" defTabSz="457200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Non-membre: 120$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rgbClr val="FFC000">
                        <a:alpha val="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fr-CA" sz="12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CA" sz="12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Membre: 60$</a:t>
                      </a:r>
                    </a:p>
                    <a:p>
                      <a:pPr marL="0" algn="ctr" defTabSz="457200" rtl="0" eaLnBrk="1" latinLnBrk="0" hangingPunct="1"/>
                      <a:r>
                        <a:rPr lang="fr-CA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Non-membre: 150$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Titre 23"/>
          <p:cNvSpPr>
            <a:spLocks noGrp="1"/>
          </p:cNvSpPr>
          <p:nvPr>
            <p:ph type="title"/>
          </p:nvPr>
        </p:nvSpPr>
        <p:spPr>
          <a:xfrm>
            <a:off x="21110" y="89122"/>
            <a:ext cx="8159375" cy="26291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7480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Modèle de</a:t>
                      </a:r>
                      <a:r>
                        <a:rPr lang="fr-CA" sz="900" b="1" kern="12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maturité</a:t>
                      </a:r>
                      <a:endParaRPr lang="fr-CA" sz="900" b="1" kern="12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5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420" y="1132042"/>
            <a:ext cx="695356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rgbClr val="000000"/>
                </a:solidFill>
              </a:rPr>
              <a:t>Reconnaissance de l’expérience des connaissances et compétences acquises dans le domaine de l'analyse </a:t>
            </a:r>
            <a:r>
              <a:rPr lang="fr-CA" sz="2400" dirty="0" smtClean="0">
                <a:solidFill>
                  <a:srgbClr val="000000"/>
                </a:solidFill>
              </a:rPr>
              <a:t>d'affaires ;</a:t>
            </a:r>
            <a:endParaRPr lang="fr-CA" sz="2400" dirty="0">
              <a:solidFill>
                <a:srgbClr val="000000"/>
              </a:solidFill>
            </a:endParaRPr>
          </a:p>
          <a:p>
            <a:pPr defTabSz="457200"/>
            <a:endParaRPr lang="fr-CA" sz="2400" dirty="0">
              <a:solidFill>
                <a:srgbClr val="000000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rgbClr val="000000"/>
                </a:solidFill>
              </a:rPr>
              <a:t>G</a:t>
            </a:r>
            <a:r>
              <a:rPr lang="fr-CA" sz="2400" dirty="0" smtClean="0">
                <a:solidFill>
                  <a:srgbClr val="000000"/>
                </a:solidFill>
              </a:rPr>
              <a:t>roupe </a:t>
            </a:r>
            <a:r>
              <a:rPr lang="fr-CA" sz="2400" dirty="0">
                <a:solidFill>
                  <a:srgbClr val="000000"/>
                </a:solidFill>
              </a:rPr>
              <a:t>d'experts reconnus internationalement </a:t>
            </a:r>
            <a:r>
              <a:rPr lang="fr-CA" sz="2400" dirty="0" smtClean="0">
                <a:solidFill>
                  <a:srgbClr val="000000"/>
                </a:solidFill>
              </a:rPr>
              <a:t>;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fr-CA" sz="2400" dirty="0">
              <a:solidFill>
                <a:srgbClr val="000000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fr-CA" sz="2400" dirty="0" smtClean="0">
                <a:solidFill>
                  <a:srgbClr val="000000"/>
                </a:solidFill>
              </a:rPr>
              <a:t>Augmentation </a:t>
            </a:r>
            <a:r>
              <a:rPr lang="fr-CA" sz="2400" dirty="0">
                <a:solidFill>
                  <a:srgbClr val="000000"/>
                </a:solidFill>
              </a:rPr>
              <a:t>de la crédibilité auprès des équipes de livraison de </a:t>
            </a:r>
            <a:r>
              <a:rPr lang="fr-CA" sz="2400" dirty="0" smtClean="0">
                <a:solidFill>
                  <a:srgbClr val="000000"/>
                </a:solidFill>
              </a:rPr>
              <a:t>projet ;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fr-CA" sz="2400" dirty="0">
              <a:solidFill>
                <a:srgbClr val="000000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fr-CA" sz="2400" dirty="0" smtClean="0">
                <a:solidFill>
                  <a:srgbClr val="000000"/>
                </a:solidFill>
              </a:rPr>
              <a:t>Contribution </a:t>
            </a:r>
            <a:r>
              <a:rPr lang="fr-CA" sz="2400" dirty="0">
                <a:solidFill>
                  <a:srgbClr val="000000"/>
                </a:solidFill>
              </a:rPr>
              <a:t>dans la progression et l’évolution de carrière.  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51" y="1234750"/>
            <a:ext cx="659521" cy="103963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658" y="2552393"/>
            <a:ext cx="854906" cy="80147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82" y="4683840"/>
            <a:ext cx="1045582" cy="784186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568" y="3563421"/>
            <a:ext cx="477085" cy="954169"/>
          </a:xfrm>
          <a:prstGeom prst="rect">
            <a:avLst/>
          </a:prstGeom>
        </p:spPr>
      </p:pic>
      <p:sp>
        <p:nvSpPr>
          <p:cNvPr id="10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7480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Modèle de</a:t>
                      </a:r>
                      <a:r>
                        <a:rPr lang="fr-CA" sz="900" b="1" kern="12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maturité</a:t>
                      </a:r>
                      <a:endParaRPr lang="fr-CA" sz="900" b="1" kern="12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55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/>
          <p:cNvSpPr txBox="1">
            <a:spLocks/>
          </p:cNvSpPr>
          <p:nvPr/>
        </p:nvSpPr>
        <p:spPr>
          <a:xfrm>
            <a:off x="559155" y="1258153"/>
            <a:ext cx="8086081" cy="446290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2800" dirty="0" smtClean="0">
                <a:solidFill>
                  <a:srgbClr val="003C71"/>
                </a:solidFill>
              </a:rPr>
              <a:t>Plan de la séance 1</a:t>
            </a:r>
            <a:endParaRPr lang="fr-CA" sz="2800" dirty="0">
              <a:solidFill>
                <a:srgbClr val="003C71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535405" y="1154594"/>
            <a:ext cx="7527940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535405" y="1154594"/>
            <a:ext cx="0" cy="3771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1192377" y="1967788"/>
            <a:ext cx="2633472" cy="280903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360627" y="1821485"/>
            <a:ext cx="4213555" cy="396483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87474" y="1872691"/>
            <a:ext cx="6307125" cy="351129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Concepts entourant l’analyste d’affaires</a:t>
            </a:r>
            <a:endParaRPr lang="fr-CA" dirty="0">
              <a:solidFill>
                <a:srgbClr val="005EB8">
                  <a:lumMod val="50000"/>
                </a:srgbClr>
              </a:solidFill>
              <a:latin typeface="Arial"/>
              <a:cs typeface="Times"/>
            </a:endParaRP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Études et statistiques</a:t>
            </a:r>
            <a:endParaRPr lang="fr-CA" dirty="0">
              <a:solidFill>
                <a:srgbClr val="005EB8">
                  <a:lumMod val="50000"/>
                </a:srgbClr>
              </a:solidFill>
              <a:latin typeface="Arial"/>
              <a:cs typeface="Times"/>
            </a:endParaRP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Évolution de la pratique d’analyse d’affaires</a:t>
            </a:r>
            <a:endParaRPr lang="fr-CA" dirty="0">
              <a:solidFill>
                <a:srgbClr val="005EB8">
                  <a:lumMod val="50000"/>
                </a:srgbClr>
              </a:solidFill>
              <a:latin typeface="Arial"/>
              <a:cs typeface="Times"/>
            </a:endParaRP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Influenceurs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Domaines de connaissance de l’analyse d’affaires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Définitions incontournables</a:t>
            </a:r>
          </a:p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Modèle </a:t>
            </a:r>
            <a:r>
              <a:rPr lang="fr-CA" dirty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de maturité </a:t>
            </a:r>
            <a:r>
              <a:rPr lang="fr-CA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de l’analyse d’affaires</a:t>
            </a:r>
          </a:p>
          <a:p>
            <a:pPr marL="642938" lvl="1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L’entreprise</a:t>
            </a:r>
          </a:p>
          <a:p>
            <a:pPr marL="642938" lvl="1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L’analyste</a:t>
            </a:r>
          </a:p>
          <a:p>
            <a:pPr marL="285750" indent="-285750" defTabSz="457200">
              <a:lnSpc>
                <a:spcPct val="150000"/>
              </a:lnSpc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Ø"/>
            </a:pPr>
            <a:endParaRPr lang="fr-CA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lnSpc>
                <a:spcPct val="150000"/>
              </a:lnSpc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Ø"/>
            </a:pPr>
            <a:endParaRPr lang="fr-CA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lnSpc>
                <a:spcPct val="150000"/>
              </a:lnSpc>
              <a:spcBef>
                <a:spcPct val="20000"/>
              </a:spcBef>
              <a:buClr>
                <a:srgbClr val="003C71"/>
              </a:buClr>
              <a:buSzPct val="125000"/>
              <a:buFont typeface="Wingdings" panose="05000000000000000000" pitchFamily="2" charset="2"/>
              <a:buChar char="Ø"/>
            </a:pPr>
            <a:endParaRPr lang="fr-CA" dirty="0">
              <a:solidFill>
                <a:srgbClr val="000000"/>
              </a:solidFill>
              <a:latin typeface="Arial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0327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47"/>
          <p:cNvGrpSpPr/>
          <p:nvPr/>
        </p:nvGrpSpPr>
        <p:grpSpPr>
          <a:xfrm flipH="1">
            <a:off x="4059148" y="3884810"/>
            <a:ext cx="4694400" cy="2612742"/>
            <a:chOff x="5342415" y="977137"/>
            <a:chExt cx="6261323" cy="1514980"/>
          </a:xfrm>
        </p:grpSpPr>
        <p:grpSp>
          <p:nvGrpSpPr>
            <p:cNvPr id="67" name="Group 48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69" name="Freeform: Shape 5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Freeform: Shape 51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8" name="TextBox 49"/>
            <p:cNvSpPr txBox="1"/>
            <p:nvPr/>
          </p:nvSpPr>
          <p:spPr>
            <a:xfrm>
              <a:off x="6217334" y="1057712"/>
              <a:ext cx="4797124" cy="16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endParaRPr lang="en-US" sz="1350" dirty="0">
                <a:solidFill>
                  <a:srgbClr val="003C71">
                    <a:lumMod val="50000"/>
                  </a:srgbClr>
                </a:solidFill>
              </a:endParaRPr>
            </a:p>
          </p:txBody>
        </p:sp>
      </p:grpSp>
      <p:grpSp>
        <p:nvGrpSpPr>
          <p:cNvPr id="71" name="Group 30"/>
          <p:cNvGrpSpPr/>
          <p:nvPr/>
        </p:nvGrpSpPr>
        <p:grpSpPr>
          <a:xfrm>
            <a:off x="676491" y="1031668"/>
            <a:ext cx="3687537" cy="936306"/>
            <a:chOff x="1205155" y="1050604"/>
            <a:chExt cx="4916716" cy="1354217"/>
          </a:xfrm>
        </p:grpSpPr>
        <p:sp>
          <p:nvSpPr>
            <p:cNvPr id="72" name="TextBox 21"/>
            <p:cNvSpPr txBox="1"/>
            <p:nvPr/>
          </p:nvSpPr>
          <p:spPr>
            <a:xfrm>
              <a:off x="1205155" y="1050604"/>
              <a:ext cx="10566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6000" b="1" kern="0" dirty="0" smtClean="0">
                  <a:solidFill>
                    <a:prstClr val="white">
                      <a:lumMod val="85000"/>
                    </a:prstClr>
                  </a:solidFill>
                  <a:latin typeface="Calibri" panose="020F0502020204030204"/>
                </a:rPr>
                <a:t>1</a:t>
              </a:r>
            </a:p>
          </p:txBody>
        </p:sp>
        <p:cxnSp>
          <p:nvCxnSpPr>
            <p:cNvPr id="73" name="Straight Connector 23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noFill/>
            <a:ln w="317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74" name="TextBox 25"/>
            <p:cNvSpPr txBox="1"/>
            <p:nvPr/>
          </p:nvSpPr>
          <p:spPr>
            <a:xfrm>
              <a:off x="2340312" y="1334536"/>
              <a:ext cx="37815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prstClr val="white">
                      <a:lumMod val="85000"/>
                    </a:prstClr>
                  </a:solidFill>
                  <a:latin typeface="Calibri" panose="020F0502020204030204"/>
                </a:rPr>
                <a:t>TAB ONE</a:t>
              </a:r>
              <a:r>
                <a:rPr lang="en-US" kern="0" dirty="0" smtClean="0">
                  <a:solidFill>
                    <a:prstClr val="white">
                      <a:lumMod val="85000"/>
                    </a:prstClr>
                  </a:solidFill>
                  <a:latin typeface="Calibri" panose="020F0502020204030204"/>
                </a:rPr>
                <a:t/>
              </a:r>
              <a:br>
                <a:rPr lang="en-US" kern="0" dirty="0" smtClean="0">
                  <a:solidFill>
                    <a:prstClr val="white">
                      <a:lumMod val="85000"/>
                    </a:prstClr>
                  </a:solidFill>
                  <a:latin typeface="Calibri" panose="020F0502020204030204"/>
                </a:rPr>
              </a:br>
              <a:r>
                <a:rPr lang="en-US" kern="0" dirty="0" smtClean="0">
                  <a:solidFill>
                    <a:prstClr val="white">
                      <a:lumMod val="85000"/>
                    </a:prstClr>
                  </a:solidFill>
                  <a:latin typeface="Calibri" panose="020F0502020204030204"/>
                </a:rPr>
                <a:t>Add your own text here</a:t>
              </a:r>
            </a:p>
          </p:txBody>
        </p:sp>
      </p:grpSp>
      <p:grpSp>
        <p:nvGrpSpPr>
          <p:cNvPr id="75" name="Group 43"/>
          <p:cNvGrpSpPr/>
          <p:nvPr/>
        </p:nvGrpSpPr>
        <p:grpSpPr>
          <a:xfrm>
            <a:off x="485360" y="1097703"/>
            <a:ext cx="4695992" cy="2588603"/>
            <a:chOff x="5219477" y="995322"/>
            <a:chExt cx="6261323" cy="1514980"/>
          </a:xfrm>
        </p:grpSpPr>
        <p:sp>
          <p:nvSpPr>
            <p:cNvPr id="76" name="Freeform: Shape 44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5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45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5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8" name="Group 47"/>
          <p:cNvGrpSpPr/>
          <p:nvPr/>
        </p:nvGrpSpPr>
        <p:grpSpPr>
          <a:xfrm>
            <a:off x="4016595" y="1097701"/>
            <a:ext cx="4966120" cy="2588603"/>
            <a:chOff x="5342415" y="977137"/>
            <a:chExt cx="6261323" cy="1514980"/>
          </a:xfrm>
        </p:grpSpPr>
        <p:grpSp>
          <p:nvGrpSpPr>
            <p:cNvPr id="79" name="Group 48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81" name="Freeform: Shape 5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Freeform: Shape 51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0" name="TextBox 49"/>
            <p:cNvSpPr txBox="1"/>
            <p:nvPr/>
          </p:nvSpPr>
          <p:spPr>
            <a:xfrm>
              <a:off x="6243883" y="1050429"/>
              <a:ext cx="4770575" cy="1314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/>
              <a:r>
                <a:rPr lang="en-US" sz="1400" b="1" kern="0" dirty="0" smtClean="0">
                  <a:solidFill>
                    <a:srgbClr val="ED7D31">
                      <a:lumMod val="50000"/>
                    </a:srgbClr>
                  </a:solidFill>
                  <a:latin typeface="Calibri" panose="020F0502020204030204"/>
                </a:rPr>
                <a:t> </a:t>
              </a:r>
              <a:r>
                <a:rPr lang="en-US" sz="1400" i="1" dirty="0" smtClean="0">
                  <a:solidFill>
                    <a:srgbClr val="003C71">
                      <a:lumMod val="50000"/>
                    </a:srgbClr>
                  </a:solidFill>
                </a:rPr>
                <a:t>Business 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analysis is the practice of </a:t>
              </a:r>
              <a:r>
                <a:rPr lang="en-US" sz="1400" b="1" i="1" u="sng" dirty="0">
                  <a:solidFill>
                    <a:srgbClr val="003C71">
                      <a:lumMod val="50000"/>
                    </a:srgbClr>
                  </a:solidFill>
                </a:rPr>
                <a:t>enabling change 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in an enterprise by </a:t>
              </a:r>
              <a:r>
                <a:rPr lang="en-US" sz="1400" b="1" i="1" u="sng" dirty="0">
                  <a:solidFill>
                    <a:srgbClr val="003C71">
                      <a:lumMod val="50000"/>
                    </a:srgbClr>
                  </a:solidFill>
                </a:rPr>
                <a:t>defining needs 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and </a:t>
              </a:r>
              <a:r>
                <a:rPr lang="en-US" sz="1400" b="1" i="1" u="sng" dirty="0">
                  <a:solidFill>
                    <a:srgbClr val="003C71">
                      <a:lumMod val="50000"/>
                    </a:srgbClr>
                  </a:solidFill>
                </a:rPr>
                <a:t>recommending solutions 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that </a:t>
              </a:r>
              <a:r>
                <a:rPr lang="en-US" sz="1400" b="1" i="1" u="sng" dirty="0">
                  <a:solidFill>
                    <a:srgbClr val="003C71">
                      <a:lumMod val="50000"/>
                    </a:srgbClr>
                  </a:solidFill>
                </a:rPr>
                <a:t>deliver value</a:t>
              </a:r>
              <a:r>
                <a:rPr lang="en-US" sz="1400" b="1" i="1" dirty="0">
                  <a:solidFill>
                    <a:srgbClr val="003C71">
                      <a:lumMod val="50000"/>
                    </a:srgbClr>
                  </a:solidFill>
                </a:rPr>
                <a:t> 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to</a:t>
              </a:r>
              <a:r>
                <a:rPr lang="en-US" sz="1400" b="1" i="1" dirty="0">
                  <a:solidFill>
                    <a:srgbClr val="003C71">
                      <a:lumMod val="50000"/>
                    </a:srgbClr>
                  </a:solidFill>
                </a:rPr>
                <a:t> 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stakeholders. </a:t>
              </a:r>
            </a:p>
            <a:p>
              <a:pPr algn="just" defTabSz="457200"/>
              <a:r>
                <a:rPr lang="en-US" sz="1400" i="1" dirty="0" smtClean="0">
                  <a:solidFill>
                    <a:srgbClr val="003C71">
                      <a:lumMod val="50000"/>
                    </a:srgbClr>
                  </a:solidFill>
                </a:rPr>
                <a:t>Business 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analysis enables an enterprise to articulate </a:t>
              </a:r>
              <a:r>
                <a:rPr lang="en-US" sz="1400" b="1" i="1" u="sng" dirty="0">
                  <a:solidFill>
                    <a:srgbClr val="003C71">
                      <a:lumMod val="50000"/>
                    </a:srgbClr>
                  </a:solidFill>
                </a:rPr>
                <a:t>needs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 and the rationale for change, and to design and describe </a:t>
              </a:r>
              <a:r>
                <a:rPr lang="en-US" sz="1400" b="1" i="1" u="sng" dirty="0">
                  <a:solidFill>
                    <a:srgbClr val="003C71">
                      <a:lumMod val="50000"/>
                    </a:srgbClr>
                  </a:solidFill>
                </a:rPr>
                <a:t>solutions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 that can deliver </a:t>
              </a:r>
              <a:r>
                <a:rPr lang="en-US" sz="1400" b="1" i="1" u="sng" dirty="0">
                  <a:solidFill>
                    <a:srgbClr val="003C71">
                      <a:lumMod val="50000"/>
                    </a:srgbClr>
                  </a:solidFill>
                </a:rPr>
                <a:t>value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. </a:t>
              </a:r>
              <a:r>
                <a:rPr lang="fr-CA" sz="1400" i="1" dirty="0">
                  <a:solidFill>
                    <a:srgbClr val="003C71">
                      <a:lumMod val="50000"/>
                    </a:srgbClr>
                  </a:solidFill>
                </a:rPr>
                <a:t>Business </a:t>
              </a:r>
              <a:r>
                <a:rPr lang="fr-CA" sz="1400" i="1" dirty="0" err="1">
                  <a:solidFill>
                    <a:srgbClr val="003C71">
                      <a:lumMod val="50000"/>
                    </a:srgbClr>
                  </a:solidFill>
                </a:rPr>
                <a:t>analysis</a:t>
              </a:r>
              <a:r>
                <a:rPr lang="fr-CA" sz="1400" i="1" dirty="0">
                  <a:solidFill>
                    <a:srgbClr val="003C71">
                      <a:lumMod val="50000"/>
                    </a:srgbClr>
                  </a:solidFill>
                </a:rPr>
                <a:t> </a:t>
              </a:r>
              <a:r>
                <a:rPr lang="fr-CA" sz="1400" i="1" dirty="0" err="1">
                  <a:solidFill>
                    <a:srgbClr val="003C71">
                      <a:lumMod val="50000"/>
                    </a:srgbClr>
                  </a:solidFill>
                </a:rPr>
                <a:t>may</a:t>
              </a:r>
              <a:r>
                <a:rPr lang="fr-CA" sz="1400" i="1" dirty="0">
                  <a:solidFill>
                    <a:srgbClr val="003C71">
                      <a:lumMod val="50000"/>
                    </a:srgbClr>
                  </a:solidFill>
                </a:rPr>
                <a:t> </a:t>
              </a:r>
              <a:r>
                <a:rPr lang="fr-CA" sz="1400" i="1" dirty="0" err="1">
                  <a:solidFill>
                    <a:srgbClr val="003C71">
                      <a:lumMod val="50000"/>
                    </a:srgbClr>
                  </a:solidFill>
                </a:rPr>
                <a:t>be</a:t>
              </a:r>
              <a:r>
                <a:rPr lang="fr-CA" sz="1400" i="1" dirty="0">
                  <a:solidFill>
                    <a:srgbClr val="003C71">
                      <a:lumMod val="50000"/>
                    </a:srgbClr>
                  </a:solidFill>
                </a:rPr>
                <a:t> 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performed within the boundaries of a </a:t>
              </a:r>
              <a:r>
                <a:rPr lang="en-US" sz="1400" b="1" i="1" u="sng" dirty="0">
                  <a:solidFill>
                    <a:srgbClr val="003C71">
                      <a:lumMod val="50000"/>
                    </a:srgbClr>
                  </a:solidFill>
                </a:rPr>
                <a:t>project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 or throughout enterprise </a:t>
              </a:r>
              <a:r>
                <a:rPr lang="en-US" sz="1400" b="1" i="1" u="sng" dirty="0">
                  <a:solidFill>
                    <a:srgbClr val="003C71">
                      <a:lumMod val="50000"/>
                    </a:srgbClr>
                  </a:solidFill>
                </a:rPr>
                <a:t>evolution</a:t>
              </a:r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 </a:t>
              </a:r>
              <a:r>
                <a:rPr lang="fr-CA" sz="1400" i="1" dirty="0">
                  <a:solidFill>
                    <a:srgbClr val="003C71">
                      <a:lumMod val="50000"/>
                    </a:srgbClr>
                  </a:solidFill>
                </a:rPr>
                <a:t>and </a:t>
              </a:r>
              <a:r>
                <a:rPr lang="fr-CA" sz="1400" i="1" dirty="0" err="1">
                  <a:solidFill>
                    <a:srgbClr val="003C71">
                      <a:lumMod val="50000"/>
                    </a:srgbClr>
                  </a:solidFill>
                </a:rPr>
                <a:t>continuous</a:t>
              </a:r>
              <a:r>
                <a:rPr lang="fr-CA" sz="1400" i="1" dirty="0">
                  <a:solidFill>
                    <a:srgbClr val="003C71">
                      <a:lumMod val="50000"/>
                    </a:srgbClr>
                  </a:solidFill>
                </a:rPr>
                <a:t> </a:t>
              </a:r>
              <a:r>
                <a:rPr lang="fr-CA" sz="1400" i="1" dirty="0" err="1" smtClean="0">
                  <a:solidFill>
                    <a:srgbClr val="003C71">
                      <a:lumMod val="50000"/>
                    </a:srgbClr>
                  </a:solidFill>
                </a:rPr>
                <a:t>improvement</a:t>
              </a:r>
              <a:r>
                <a:rPr lang="en-US" sz="1400" kern="0" dirty="0">
                  <a:solidFill>
                    <a:srgbClr val="ED7D31">
                      <a:lumMod val="50000"/>
                    </a:srgbClr>
                  </a:solidFill>
                  <a:latin typeface="Calibri" panose="020F0502020204030204"/>
                </a:rPr>
                <a:t>.</a:t>
              </a:r>
              <a:endParaRPr lang="en-US" sz="1400" i="1" dirty="0">
                <a:solidFill>
                  <a:srgbClr val="003C71">
                    <a:lumMod val="50000"/>
                  </a:srgbClr>
                </a:solidFill>
              </a:endParaRPr>
            </a:p>
          </p:txBody>
        </p:sp>
      </p:grpSp>
      <p:grpSp>
        <p:nvGrpSpPr>
          <p:cNvPr id="83" name="Group 60"/>
          <p:cNvGrpSpPr/>
          <p:nvPr/>
        </p:nvGrpSpPr>
        <p:grpSpPr>
          <a:xfrm>
            <a:off x="387602" y="892975"/>
            <a:ext cx="4266000" cy="2840825"/>
            <a:chOff x="517874" y="3954953"/>
            <a:chExt cx="5793668" cy="1797554"/>
          </a:xfrm>
        </p:grpSpPr>
        <p:sp>
          <p:nvSpPr>
            <p:cNvPr id="84" name="Freeform: Shape 53"/>
            <p:cNvSpPr/>
            <p:nvPr/>
          </p:nvSpPr>
          <p:spPr>
            <a:xfrm>
              <a:off x="517874" y="3954953"/>
              <a:ext cx="5793668" cy="1797554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12182 w 3700733"/>
                <a:gd name="connsiteY10" fmla="*/ 173463 h 1449238"/>
                <a:gd name="connsiteX11" fmla="*/ 241544 w 3700733"/>
                <a:gd name="connsiteY11" fmla="*/ 0 h 1449238"/>
                <a:gd name="connsiteX0" fmla="*/ 229362 w 3688551"/>
                <a:gd name="connsiteY0" fmla="*/ 0 h 1449238"/>
                <a:gd name="connsiteX1" fmla="*/ 3688551 w 3688551"/>
                <a:gd name="connsiteY1" fmla="*/ 0 h 1449238"/>
                <a:gd name="connsiteX2" fmla="*/ 3688551 w 3688551"/>
                <a:gd name="connsiteY2" fmla="*/ 255819 h 1449238"/>
                <a:gd name="connsiteX3" fmla="*/ 3602396 w 3688551"/>
                <a:gd name="connsiteY3" fmla="*/ 302582 h 1449238"/>
                <a:gd name="connsiteX4" fmla="*/ 3378000 w 3688551"/>
                <a:gd name="connsiteY4" fmla="*/ 724619 h 1449238"/>
                <a:gd name="connsiteX5" fmla="*/ 3602396 w 3688551"/>
                <a:gd name="connsiteY5" fmla="*/ 1146656 h 1449238"/>
                <a:gd name="connsiteX6" fmla="*/ 3688551 w 3688551"/>
                <a:gd name="connsiteY6" fmla="*/ 1193420 h 1449238"/>
                <a:gd name="connsiteX7" fmla="*/ 3688551 w 3688551"/>
                <a:gd name="connsiteY7" fmla="*/ 1449238 h 1449238"/>
                <a:gd name="connsiteX8" fmla="*/ 229362 w 3688551"/>
                <a:gd name="connsiteY8" fmla="*/ 1449238 h 1449238"/>
                <a:gd name="connsiteX9" fmla="*/ 0 w 3688551"/>
                <a:gd name="connsiteY9" fmla="*/ 1312247 h 1449238"/>
                <a:gd name="connsiteX10" fmla="*/ 0 w 3688551"/>
                <a:gd name="connsiteY10" fmla="*/ 173463 h 1449238"/>
                <a:gd name="connsiteX11" fmla="*/ 229362 w 3688551"/>
                <a:gd name="connsiteY11" fmla="*/ 0 h 1449238"/>
                <a:gd name="connsiteX0" fmla="*/ 284179 w 3743368"/>
                <a:gd name="connsiteY0" fmla="*/ 0 h 1449238"/>
                <a:gd name="connsiteX1" fmla="*/ 3743368 w 3743368"/>
                <a:gd name="connsiteY1" fmla="*/ 0 h 1449238"/>
                <a:gd name="connsiteX2" fmla="*/ 3743368 w 3743368"/>
                <a:gd name="connsiteY2" fmla="*/ 255819 h 1449238"/>
                <a:gd name="connsiteX3" fmla="*/ 3657213 w 3743368"/>
                <a:gd name="connsiteY3" fmla="*/ 302582 h 1449238"/>
                <a:gd name="connsiteX4" fmla="*/ 3432817 w 3743368"/>
                <a:gd name="connsiteY4" fmla="*/ 724619 h 1449238"/>
                <a:gd name="connsiteX5" fmla="*/ 3657213 w 3743368"/>
                <a:gd name="connsiteY5" fmla="*/ 1146656 h 1449238"/>
                <a:gd name="connsiteX6" fmla="*/ 3743368 w 3743368"/>
                <a:gd name="connsiteY6" fmla="*/ 1193420 h 1449238"/>
                <a:gd name="connsiteX7" fmla="*/ 3743368 w 3743368"/>
                <a:gd name="connsiteY7" fmla="*/ 1449238 h 1449238"/>
                <a:gd name="connsiteX8" fmla="*/ 284179 w 3743368"/>
                <a:gd name="connsiteY8" fmla="*/ 1449238 h 1449238"/>
                <a:gd name="connsiteX9" fmla="*/ 0 w 3743368"/>
                <a:gd name="connsiteY9" fmla="*/ 1312247 h 1449238"/>
                <a:gd name="connsiteX10" fmla="*/ 54817 w 3743368"/>
                <a:gd name="connsiteY10" fmla="*/ 173463 h 1449238"/>
                <a:gd name="connsiteX11" fmla="*/ 284179 w 3743368"/>
                <a:gd name="connsiteY11" fmla="*/ 0 h 1449238"/>
                <a:gd name="connsiteX0" fmla="*/ 302452 w 3761641"/>
                <a:gd name="connsiteY0" fmla="*/ 0 h 1449238"/>
                <a:gd name="connsiteX1" fmla="*/ 3761641 w 3761641"/>
                <a:gd name="connsiteY1" fmla="*/ 0 h 1449238"/>
                <a:gd name="connsiteX2" fmla="*/ 3761641 w 3761641"/>
                <a:gd name="connsiteY2" fmla="*/ 255819 h 1449238"/>
                <a:gd name="connsiteX3" fmla="*/ 3675486 w 3761641"/>
                <a:gd name="connsiteY3" fmla="*/ 302582 h 1449238"/>
                <a:gd name="connsiteX4" fmla="*/ 3451090 w 3761641"/>
                <a:gd name="connsiteY4" fmla="*/ 724619 h 1449238"/>
                <a:gd name="connsiteX5" fmla="*/ 3675486 w 3761641"/>
                <a:gd name="connsiteY5" fmla="*/ 1146656 h 1449238"/>
                <a:gd name="connsiteX6" fmla="*/ 3761641 w 3761641"/>
                <a:gd name="connsiteY6" fmla="*/ 1193420 h 1449238"/>
                <a:gd name="connsiteX7" fmla="*/ 3761641 w 3761641"/>
                <a:gd name="connsiteY7" fmla="*/ 1449238 h 1449238"/>
                <a:gd name="connsiteX8" fmla="*/ 302452 w 3761641"/>
                <a:gd name="connsiteY8" fmla="*/ 1449238 h 1449238"/>
                <a:gd name="connsiteX9" fmla="*/ 18273 w 3761641"/>
                <a:gd name="connsiteY9" fmla="*/ 1312247 h 1449238"/>
                <a:gd name="connsiteX10" fmla="*/ 0 w 3761641"/>
                <a:gd name="connsiteY10" fmla="*/ 173463 h 1449238"/>
                <a:gd name="connsiteX11" fmla="*/ 302452 w 3761641"/>
                <a:gd name="connsiteY11" fmla="*/ 0 h 1449238"/>
                <a:gd name="connsiteX0" fmla="*/ 296361 w 3755550"/>
                <a:gd name="connsiteY0" fmla="*/ 0 h 1449238"/>
                <a:gd name="connsiteX1" fmla="*/ 3755550 w 3755550"/>
                <a:gd name="connsiteY1" fmla="*/ 0 h 1449238"/>
                <a:gd name="connsiteX2" fmla="*/ 3755550 w 3755550"/>
                <a:gd name="connsiteY2" fmla="*/ 255819 h 1449238"/>
                <a:gd name="connsiteX3" fmla="*/ 3669395 w 3755550"/>
                <a:gd name="connsiteY3" fmla="*/ 302582 h 1449238"/>
                <a:gd name="connsiteX4" fmla="*/ 3444999 w 3755550"/>
                <a:gd name="connsiteY4" fmla="*/ 724619 h 1449238"/>
                <a:gd name="connsiteX5" fmla="*/ 3669395 w 3755550"/>
                <a:gd name="connsiteY5" fmla="*/ 1146656 h 1449238"/>
                <a:gd name="connsiteX6" fmla="*/ 3755550 w 3755550"/>
                <a:gd name="connsiteY6" fmla="*/ 1193420 h 1449238"/>
                <a:gd name="connsiteX7" fmla="*/ 3755550 w 3755550"/>
                <a:gd name="connsiteY7" fmla="*/ 1449238 h 1449238"/>
                <a:gd name="connsiteX8" fmla="*/ 296361 w 3755550"/>
                <a:gd name="connsiteY8" fmla="*/ 1449238 h 1449238"/>
                <a:gd name="connsiteX9" fmla="*/ 12182 w 3755550"/>
                <a:gd name="connsiteY9" fmla="*/ 1312247 h 1449238"/>
                <a:gd name="connsiteX10" fmla="*/ 0 w 3755550"/>
                <a:gd name="connsiteY10" fmla="*/ 175895 h 1449238"/>
                <a:gd name="connsiteX11" fmla="*/ 296361 w 3755550"/>
                <a:gd name="connsiteY11" fmla="*/ 0 h 1449238"/>
                <a:gd name="connsiteX0" fmla="*/ 284179 w 3743368"/>
                <a:gd name="connsiteY0" fmla="*/ 0 h 1449238"/>
                <a:gd name="connsiteX1" fmla="*/ 3743368 w 3743368"/>
                <a:gd name="connsiteY1" fmla="*/ 0 h 1449238"/>
                <a:gd name="connsiteX2" fmla="*/ 3743368 w 3743368"/>
                <a:gd name="connsiteY2" fmla="*/ 255819 h 1449238"/>
                <a:gd name="connsiteX3" fmla="*/ 3657213 w 3743368"/>
                <a:gd name="connsiteY3" fmla="*/ 302582 h 1449238"/>
                <a:gd name="connsiteX4" fmla="*/ 3432817 w 3743368"/>
                <a:gd name="connsiteY4" fmla="*/ 724619 h 1449238"/>
                <a:gd name="connsiteX5" fmla="*/ 3657213 w 3743368"/>
                <a:gd name="connsiteY5" fmla="*/ 1146656 h 1449238"/>
                <a:gd name="connsiteX6" fmla="*/ 3743368 w 3743368"/>
                <a:gd name="connsiteY6" fmla="*/ 1193420 h 1449238"/>
                <a:gd name="connsiteX7" fmla="*/ 3743368 w 3743368"/>
                <a:gd name="connsiteY7" fmla="*/ 1449238 h 1449238"/>
                <a:gd name="connsiteX8" fmla="*/ 284179 w 3743368"/>
                <a:gd name="connsiteY8" fmla="*/ 1449238 h 1449238"/>
                <a:gd name="connsiteX9" fmla="*/ 0 w 3743368"/>
                <a:gd name="connsiteY9" fmla="*/ 1312247 h 1449238"/>
                <a:gd name="connsiteX10" fmla="*/ 0 w 3743368"/>
                <a:gd name="connsiteY10" fmla="*/ 180758 h 1449238"/>
                <a:gd name="connsiteX11" fmla="*/ 284179 w 3743368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3368" h="1449238">
                  <a:moveTo>
                    <a:pt x="284179" y="0"/>
                  </a:moveTo>
                  <a:lnTo>
                    <a:pt x="3743368" y="0"/>
                  </a:lnTo>
                  <a:lnTo>
                    <a:pt x="3743368" y="255819"/>
                  </a:lnTo>
                  <a:lnTo>
                    <a:pt x="3657213" y="302582"/>
                  </a:lnTo>
                  <a:cubicBezTo>
                    <a:pt x="3521829" y="394046"/>
                    <a:pt x="3432817" y="548938"/>
                    <a:pt x="3432817" y="724619"/>
                  </a:cubicBezTo>
                  <a:cubicBezTo>
                    <a:pt x="3432817" y="900300"/>
                    <a:pt x="3521829" y="1055192"/>
                    <a:pt x="3657213" y="1146656"/>
                  </a:cubicBezTo>
                  <a:lnTo>
                    <a:pt x="3743368" y="1193420"/>
                  </a:lnTo>
                  <a:lnTo>
                    <a:pt x="3743368" y="1449238"/>
                  </a:lnTo>
                  <a:lnTo>
                    <a:pt x="284179" y="1449238"/>
                  </a:lnTo>
                  <a:cubicBezTo>
                    <a:pt x="150778" y="1449238"/>
                    <a:pt x="0" y="1445648"/>
                    <a:pt x="0" y="1312247"/>
                  </a:cubicBezTo>
                  <a:lnTo>
                    <a:pt x="0" y="180758"/>
                  </a:lnTo>
                  <a:cubicBezTo>
                    <a:pt x="0" y="47357"/>
                    <a:pt x="150778" y="0"/>
                    <a:pt x="284179" y="0"/>
                  </a:cubicBezTo>
                  <a:close/>
                </a:path>
              </a:pathLst>
            </a:custGeom>
            <a:solidFill>
              <a:srgbClr val="ED7D31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5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5" name="Freeform: Shape 54"/>
            <p:cNvSpPr/>
            <p:nvPr/>
          </p:nvSpPr>
          <p:spPr>
            <a:xfrm>
              <a:off x="665080" y="4021660"/>
              <a:ext cx="5566955" cy="1661447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167882 h 1449238"/>
                <a:gd name="connsiteX11" fmla="*/ 241544 w 3700733"/>
                <a:gd name="connsiteY11" fmla="*/ 0 h 1449238"/>
                <a:gd name="connsiteX0" fmla="*/ 241544 w 3700733"/>
                <a:gd name="connsiteY0" fmla="*/ 0 h 1449317"/>
                <a:gd name="connsiteX1" fmla="*/ 3700733 w 3700733"/>
                <a:gd name="connsiteY1" fmla="*/ 0 h 1449317"/>
                <a:gd name="connsiteX2" fmla="*/ 3700733 w 3700733"/>
                <a:gd name="connsiteY2" fmla="*/ 255819 h 1449317"/>
                <a:gd name="connsiteX3" fmla="*/ 3614578 w 3700733"/>
                <a:gd name="connsiteY3" fmla="*/ 302582 h 1449317"/>
                <a:gd name="connsiteX4" fmla="*/ 3390182 w 3700733"/>
                <a:gd name="connsiteY4" fmla="*/ 724619 h 1449317"/>
                <a:gd name="connsiteX5" fmla="*/ 3614578 w 3700733"/>
                <a:gd name="connsiteY5" fmla="*/ 1146656 h 1449317"/>
                <a:gd name="connsiteX6" fmla="*/ 3700733 w 3700733"/>
                <a:gd name="connsiteY6" fmla="*/ 1193420 h 1449317"/>
                <a:gd name="connsiteX7" fmla="*/ 3700733 w 3700733"/>
                <a:gd name="connsiteY7" fmla="*/ 1449238 h 1449317"/>
                <a:gd name="connsiteX8" fmla="*/ 241544 w 3700733"/>
                <a:gd name="connsiteY8" fmla="*/ 1449238 h 1449317"/>
                <a:gd name="connsiteX9" fmla="*/ 0 w 3700733"/>
                <a:gd name="connsiteY9" fmla="*/ 1323449 h 1449317"/>
                <a:gd name="connsiteX10" fmla="*/ 0 w 3700733"/>
                <a:gd name="connsiteY10" fmla="*/ 167882 h 1449317"/>
                <a:gd name="connsiteX11" fmla="*/ 241544 w 3700733"/>
                <a:gd name="connsiteY11" fmla="*/ 0 h 14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317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456850"/>
                    <a:pt x="0" y="1323449"/>
                  </a:cubicBezTo>
                  <a:lnTo>
                    <a:pt x="0" y="167882"/>
                  </a:lnTo>
                  <a:cubicBezTo>
                    <a:pt x="0" y="34481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ED7D31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5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Freeform: Shape 55"/>
            <p:cNvSpPr/>
            <p:nvPr/>
          </p:nvSpPr>
          <p:spPr>
            <a:xfrm>
              <a:off x="771452" y="4072675"/>
              <a:ext cx="5540090" cy="15736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6286 w 3700733"/>
                <a:gd name="connsiteY10" fmla="*/ 163773 h 1449238"/>
                <a:gd name="connsiteX11" fmla="*/ 241544 w 3700733"/>
                <a:gd name="connsiteY11" fmla="*/ 0 h 1449238"/>
                <a:gd name="connsiteX0" fmla="*/ 235258 w 3694447"/>
                <a:gd name="connsiteY0" fmla="*/ 0 h 1449347"/>
                <a:gd name="connsiteX1" fmla="*/ 3694447 w 3694447"/>
                <a:gd name="connsiteY1" fmla="*/ 0 h 1449347"/>
                <a:gd name="connsiteX2" fmla="*/ 3694447 w 3694447"/>
                <a:gd name="connsiteY2" fmla="*/ 255819 h 1449347"/>
                <a:gd name="connsiteX3" fmla="*/ 3608292 w 3694447"/>
                <a:gd name="connsiteY3" fmla="*/ 302582 h 1449347"/>
                <a:gd name="connsiteX4" fmla="*/ 3383896 w 3694447"/>
                <a:gd name="connsiteY4" fmla="*/ 724619 h 1449347"/>
                <a:gd name="connsiteX5" fmla="*/ 3608292 w 3694447"/>
                <a:gd name="connsiteY5" fmla="*/ 1146656 h 1449347"/>
                <a:gd name="connsiteX6" fmla="*/ 3694447 w 3694447"/>
                <a:gd name="connsiteY6" fmla="*/ 1193420 h 1449347"/>
                <a:gd name="connsiteX7" fmla="*/ 3694447 w 3694447"/>
                <a:gd name="connsiteY7" fmla="*/ 1449238 h 1449347"/>
                <a:gd name="connsiteX8" fmla="*/ 235258 w 3694447"/>
                <a:gd name="connsiteY8" fmla="*/ 1449238 h 1449347"/>
                <a:gd name="connsiteX9" fmla="*/ 0 w 3694447"/>
                <a:gd name="connsiteY9" fmla="*/ 1324351 h 1449347"/>
                <a:gd name="connsiteX10" fmla="*/ 0 w 3694447"/>
                <a:gd name="connsiteY10" fmla="*/ 163773 h 1449347"/>
                <a:gd name="connsiteX11" fmla="*/ 235258 w 3694447"/>
                <a:gd name="connsiteY11" fmla="*/ 0 h 144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447" h="1449347">
                  <a:moveTo>
                    <a:pt x="235258" y="0"/>
                  </a:moveTo>
                  <a:lnTo>
                    <a:pt x="3694447" y="0"/>
                  </a:lnTo>
                  <a:lnTo>
                    <a:pt x="3694447" y="255819"/>
                  </a:lnTo>
                  <a:lnTo>
                    <a:pt x="3608292" y="302582"/>
                  </a:lnTo>
                  <a:cubicBezTo>
                    <a:pt x="3472908" y="394046"/>
                    <a:pt x="3383896" y="548938"/>
                    <a:pt x="3383896" y="724619"/>
                  </a:cubicBezTo>
                  <a:cubicBezTo>
                    <a:pt x="3383896" y="900300"/>
                    <a:pt x="3472908" y="1055192"/>
                    <a:pt x="3608292" y="1146656"/>
                  </a:cubicBezTo>
                  <a:lnTo>
                    <a:pt x="3694447" y="1193420"/>
                  </a:lnTo>
                  <a:lnTo>
                    <a:pt x="3694447" y="1449238"/>
                  </a:lnTo>
                  <a:lnTo>
                    <a:pt x="235258" y="1449238"/>
                  </a:lnTo>
                  <a:cubicBezTo>
                    <a:pt x="101857" y="1449238"/>
                    <a:pt x="0" y="1457752"/>
                    <a:pt x="0" y="1324351"/>
                  </a:cubicBezTo>
                  <a:lnTo>
                    <a:pt x="0" y="163773"/>
                  </a:lnTo>
                  <a:cubicBezTo>
                    <a:pt x="0" y="30372"/>
                    <a:pt x="101857" y="0"/>
                    <a:pt x="235258" y="0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ED7D31"/>
                </a:gs>
                <a:gs pos="0">
                  <a:srgbClr val="ED7D31">
                    <a:lumMod val="77000"/>
                    <a:lumOff val="23000"/>
                  </a:srgbClr>
                </a:gs>
                <a:gs pos="100000">
                  <a:srgbClr val="ED7D31">
                    <a:lumMod val="72000"/>
                  </a:srgbClr>
                </a:gs>
                <a:gs pos="94000">
                  <a:srgbClr val="ED7D31"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35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7" name="TextBox 57"/>
          <p:cNvSpPr txBox="1"/>
          <p:nvPr/>
        </p:nvSpPr>
        <p:spPr>
          <a:xfrm rot="16200000">
            <a:off x="492465" y="1917634"/>
            <a:ext cx="1147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 smtClean="0">
                <a:solidFill>
                  <a:prstClr val="white"/>
                </a:solidFill>
              </a:rPr>
              <a:t>IIBA</a:t>
            </a:r>
            <a:endParaRPr lang="en-US" sz="3200" b="1" dirty="0">
              <a:solidFill>
                <a:prstClr val="white"/>
              </a:solidFill>
            </a:endParaRPr>
          </a:p>
        </p:txBody>
      </p:sp>
      <p:cxnSp>
        <p:nvCxnSpPr>
          <p:cNvPr id="88" name="Straight Connector 58"/>
          <p:cNvCxnSpPr/>
          <p:nvPr/>
        </p:nvCxnSpPr>
        <p:spPr>
          <a:xfrm>
            <a:off x="1359255" y="1752152"/>
            <a:ext cx="0" cy="104053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9"/>
          <p:cNvSpPr txBox="1"/>
          <p:nvPr/>
        </p:nvSpPr>
        <p:spPr>
          <a:xfrm>
            <a:off x="1485589" y="1827927"/>
            <a:ext cx="2836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b="1" dirty="0" smtClean="0">
                <a:solidFill>
                  <a:prstClr val="white"/>
                </a:solidFill>
              </a:rPr>
              <a:t>BUSINESS ANALYSIS</a:t>
            </a:r>
          </a:p>
          <a:p>
            <a:pPr defTabSz="457200"/>
            <a:endParaRPr lang="en-US" sz="2800" dirty="0">
              <a:solidFill>
                <a:prstClr val="white"/>
              </a:solidFill>
            </a:endParaRPr>
          </a:p>
        </p:txBody>
      </p:sp>
      <p:grpSp>
        <p:nvGrpSpPr>
          <p:cNvPr id="90" name="Group 47"/>
          <p:cNvGrpSpPr/>
          <p:nvPr/>
        </p:nvGrpSpPr>
        <p:grpSpPr>
          <a:xfrm flipH="1">
            <a:off x="543586" y="3884810"/>
            <a:ext cx="4694400" cy="2612742"/>
            <a:chOff x="5342415" y="977137"/>
            <a:chExt cx="6261323" cy="1514980"/>
          </a:xfrm>
        </p:grpSpPr>
        <p:grpSp>
          <p:nvGrpSpPr>
            <p:cNvPr id="91" name="Group 48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93" name="Freeform: Shape 5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Freeform: Shape 51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2" name="TextBox 49"/>
            <p:cNvSpPr txBox="1"/>
            <p:nvPr/>
          </p:nvSpPr>
          <p:spPr>
            <a:xfrm>
              <a:off x="6217334" y="1057712"/>
              <a:ext cx="4797124" cy="1298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/>
              <a:r>
                <a:rPr lang="en-US" sz="1400" i="1" dirty="0" smtClean="0">
                  <a:solidFill>
                    <a:srgbClr val="003C71">
                      <a:lumMod val="50000"/>
                    </a:srgbClr>
                  </a:solidFill>
                </a:rPr>
                <a:t>Business analysis is the set of activities performed to identify business needs and recommend relevant solutions; and to elicit, document, and manage requirements. </a:t>
              </a:r>
            </a:p>
            <a:p>
              <a:pPr algn="just" defTabSz="457200"/>
              <a:endParaRPr lang="en-US" sz="1400" i="1" dirty="0">
                <a:solidFill>
                  <a:srgbClr val="003C71">
                    <a:lumMod val="50000"/>
                  </a:srgbClr>
                </a:solidFill>
              </a:endParaRPr>
            </a:p>
            <a:p>
              <a:pPr algn="just" defTabSz="457200"/>
              <a:r>
                <a:rPr lang="en-US" sz="1400" i="1" dirty="0" smtClean="0">
                  <a:solidFill>
                    <a:srgbClr val="003C71">
                      <a:lumMod val="50000"/>
                    </a:srgbClr>
                  </a:solidFill>
                </a:rPr>
                <a:t>Business analysis is conducted in support of many business initiatives, including </a:t>
              </a:r>
              <a:r>
                <a:rPr lang="en-US" sz="1400" b="1" i="1" u="sng" dirty="0" smtClean="0">
                  <a:solidFill>
                    <a:srgbClr val="003C71">
                      <a:lumMod val="50000"/>
                    </a:srgbClr>
                  </a:solidFill>
                </a:rPr>
                <a:t>programs</a:t>
              </a:r>
              <a:r>
                <a:rPr lang="en-US" sz="1400" i="1" dirty="0" smtClean="0">
                  <a:solidFill>
                    <a:srgbClr val="003C71">
                      <a:lumMod val="50000"/>
                    </a:srgbClr>
                  </a:solidFill>
                </a:rPr>
                <a:t> and </a:t>
              </a:r>
              <a:r>
                <a:rPr lang="en-US" sz="1400" b="1" i="1" u="sng" dirty="0" smtClean="0">
                  <a:solidFill>
                    <a:srgbClr val="003C71">
                      <a:lumMod val="50000"/>
                    </a:srgbClr>
                  </a:solidFill>
                </a:rPr>
                <a:t>projects</a:t>
              </a:r>
              <a:r>
                <a:rPr lang="en-US" sz="1400" i="1" dirty="0" smtClean="0">
                  <a:solidFill>
                    <a:srgbClr val="003C71">
                      <a:lumMod val="50000"/>
                    </a:srgbClr>
                  </a:solidFill>
                </a:rPr>
                <a:t>, as well as ongoing activities, such as monitoring, modeling, and forecasting.</a:t>
              </a:r>
            </a:p>
            <a:p>
              <a:pPr algn="just" defTabSz="457200"/>
              <a:endParaRPr lang="en-US" sz="1350" dirty="0">
                <a:solidFill>
                  <a:srgbClr val="003C71">
                    <a:lumMod val="50000"/>
                  </a:srgbClr>
                </a:solidFill>
              </a:endParaRPr>
            </a:p>
          </p:txBody>
        </p:sp>
      </p:grpSp>
      <p:grpSp>
        <p:nvGrpSpPr>
          <p:cNvPr id="95" name="Group 60"/>
          <p:cNvGrpSpPr/>
          <p:nvPr/>
        </p:nvGrpSpPr>
        <p:grpSpPr>
          <a:xfrm flipH="1">
            <a:off x="4637494" y="3793157"/>
            <a:ext cx="4345251" cy="2867317"/>
            <a:chOff x="517874" y="3954953"/>
            <a:chExt cx="5793668" cy="1797554"/>
          </a:xfrm>
        </p:grpSpPr>
        <p:sp>
          <p:nvSpPr>
            <p:cNvPr id="96" name="Freeform: Shape 53"/>
            <p:cNvSpPr/>
            <p:nvPr/>
          </p:nvSpPr>
          <p:spPr>
            <a:xfrm>
              <a:off x="517874" y="3954953"/>
              <a:ext cx="5793668" cy="1797554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12182 w 3700733"/>
                <a:gd name="connsiteY10" fmla="*/ 173463 h 1449238"/>
                <a:gd name="connsiteX11" fmla="*/ 241544 w 3700733"/>
                <a:gd name="connsiteY11" fmla="*/ 0 h 1449238"/>
                <a:gd name="connsiteX0" fmla="*/ 229362 w 3688551"/>
                <a:gd name="connsiteY0" fmla="*/ 0 h 1449238"/>
                <a:gd name="connsiteX1" fmla="*/ 3688551 w 3688551"/>
                <a:gd name="connsiteY1" fmla="*/ 0 h 1449238"/>
                <a:gd name="connsiteX2" fmla="*/ 3688551 w 3688551"/>
                <a:gd name="connsiteY2" fmla="*/ 255819 h 1449238"/>
                <a:gd name="connsiteX3" fmla="*/ 3602396 w 3688551"/>
                <a:gd name="connsiteY3" fmla="*/ 302582 h 1449238"/>
                <a:gd name="connsiteX4" fmla="*/ 3378000 w 3688551"/>
                <a:gd name="connsiteY4" fmla="*/ 724619 h 1449238"/>
                <a:gd name="connsiteX5" fmla="*/ 3602396 w 3688551"/>
                <a:gd name="connsiteY5" fmla="*/ 1146656 h 1449238"/>
                <a:gd name="connsiteX6" fmla="*/ 3688551 w 3688551"/>
                <a:gd name="connsiteY6" fmla="*/ 1193420 h 1449238"/>
                <a:gd name="connsiteX7" fmla="*/ 3688551 w 3688551"/>
                <a:gd name="connsiteY7" fmla="*/ 1449238 h 1449238"/>
                <a:gd name="connsiteX8" fmla="*/ 229362 w 3688551"/>
                <a:gd name="connsiteY8" fmla="*/ 1449238 h 1449238"/>
                <a:gd name="connsiteX9" fmla="*/ 0 w 3688551"/>
                <a:gd name="connsiteY9" fmla="*/ 1312247 h 1449238"/>
                <a:gd name="connsiteX10" fmla="*/ 0 w 3688551"/>
                <a:gd name="connsiteY10" fmla="*/ 173463 h 1449238"/>
                <a:gd name="connsiteX11" fmla="*/ 229362 w 3688551"/>
                <a:gd name="connsiteY11" fmla="*/ 0 h 1449238"/>
                <a:gd name="connsiteX0" fmla="*/ 284179 w 3743368"/>
                <a:gd name="connsiteY0" fmla="*/ 0 h 1449238"/>
                <a:gd name="connsiteX1" fmla="*/ 3743368 w 3743368"/>
                <a:gd name="connsiteY1" fmla="*/ 0 h 1449238"/>
                <a:gd name="connsiteX2" fmla="*/ 3743368 w 3743368"/>
                <a:gd name="connsiteY2" fmla="*/ 255819 h 1449238"/>
                <a:gd name="connsiteX3" fmla="*/ 3657213 w 3743368"/>
                <a:gd name="connsiteY3" fmla="*/ 302582 h 1449238"/>
                <a:gd name="connsiteX4" fmla="*/ 3432817 w 3743368"/>
                <a:gd name="connsiteY4" fmla="*/ 724619 h 1449238"/>
                <a:gd name="connsiteX5" fmla="*/ 3657213 w 3743368"/>
                <a:gd name="connsiteY5" fmla="*/ 1146656 h 1449238"/>
                <a:gd name="connsiteX6" fmla="*/ 3743368 w 3743368"/>
                <a:gd name="connsiteY6" fmla="*/ 1193420 h 1449238"/>
                <a:gd name="connsiteX7" fmla="*/ 3743368 w 3743368"/>
                <a:gd name="connsiteY7" fmla="*/ 1449238 h 1449238"/>
                <a:gd name="connsiteX8" fmla="*/ 284179 w 3743368"/>
                <a:gd name="connsiteY8" fmla="*/ 1449238 h 1449238"/>
                <a:gd name="connsiteX9" fmla="*/ 0 w 3743368"/>
                <a:gd name="connsiteY9" fmla="*/ 1312247 h 1449238"/>
                <a:gd name="connsiteX10" fmla="*/ 54817 w 3743368"/>
                <a:gd name="connsiteY10" fmla="*/ 173463 h 1449238"/>
                <a:gd name="connsiteX11" fmla="*/ 284179 w 3743368"/>
                <a:gd name="connsiteY11" fmla="*/ 0 h 1449238"/>
                <a:gd name="connsiteX0" fmla="*/ 302452 w 3761641"/>
                <a:gd name="connsiteY0" fmla="*/ 0 h 1449238"/>
                <a:gd name="connsiteX1" fmla="*/ 3761641 w 3761641"/>
                <a:gd name="connsiteY1" fmla="*/ 0 h 1449238"/>
                <a:gd name="connsiteX2" fmla="*/ 3761641 w 3761641"/>
                <a:gd name="connsiteY2" fmla="*/ 255819 h 1449238"/>
                <a:gd name="connsiteX3" fmla="*/ 3675486 w 3761641"/>
                <a:gd name="connsiteY3" fmla="*/ 302582 h 1449238"/>
                <a:gd name="connsiteX4" fmla="*/ 3451090 w 3761641"/>
                <a:gd name="connsiteY4" fmla="*/ 724619 h 1449238"/>
                <a:gd name="connsiteX5" fmla="*/ 3675486 w 3761641"/>
                <a:gd name="connsiteY5" fmla="*/ 1146656 h 1449238"/>
                <a:gd name="connsiteX6" fmla="*/ 3761641 w 3761641"/>
                <a:gd name="connsiteY6" fmla="*/ 1193420 h 1449238"/>
                <a:gd name="connsiteX7" fmla="*/ 3761641 w 3761641"/>
                <a:gd name="connsiteY7" fmla="*/ 1449238 h 1449238"/>
                <a:gd name="connsiteX8" fmla="*/ 302452 w 3761641"/>
                <a:gd name="connsiteY8" fmla="*/ 1449238 h 1449238"/>
                <a:gd name="connsiteX9" fmla="*/ 18273 w 3761641"/>
                <a:gd name="connsiteY9" fmla="*/ 1312247 h 1449238"/>
                <a:gd name="connsiteX10" fmla="*/ 0 w 3761641"/>
                <a:gd name="connsiteY10" fmla="*/ 173463 h 1449238"/>
                <a:gd name="connsiteX11" fmla="*/ 302452 w 3761641"/>
                <a:gd name="connsiteY11" fmla="*/ 0 h 1449238"/>
                <a:gd name="connsiteX0" fmla="*/ 296361 w 3755550"/>
                <a:gd name="connsiteY0" fmla="*/ 0 h 1449238"/>
                <a:gd name="connsiteX1" fmla="*/ 3755550 w 3755550"/>
                <a:gd name="connsiteY1" fmla="*/ 0 h 1449238"/>
                <a:gd name="connsiteX2" fmla="*/ 3755550 w 3755550"/>
                <a:gd name="connsiteY2" fmla="*/ 255819 h 1449238"/>
                <a:gd name="connsiteX3" fmla="*/ 3669395 w 3755550"/>
                <a:gd name="connsiteY3" fmla="*/ 302582 h 1449238"/>
                <a:gd name="connsiteX4" fmla="*/ 3444999 w 3755550"/>
                <a:gd name="connsiteY4" fmla="*/ 724619 h 1449238"/>
                <a:gd name="connsiteX5" fmla="*/ 3669395 w 3755550"/>
                <a:gd name="connsiteY5" fmla="*/ 1146656 h 1449238"/>
                <a:gd name="connsiteX6" fmla="*/ 3755550 w 3755550"/>
                <a:gd name="connsiteY6" fmla="*/ 1193420 h 1449238"/>
                <a:gd name="connsiteX7" fmla="*/ 3755550 w 3755550"/>
                <a:gd name="connsiteY7" fmla="*/ 1449238 h 1449238"/>
                <a:gd name="connsiteX8" fmla="*/ 296361 w 3755550"/>
                <a:gd name="connsiteY8" fmla="*/ 1449238 h 1449238"/>
                <a:gd name="connsiteX9" fmla="*/ 12182 w 3755550"/>
                <a:gd name="connsiteY9" fmla="*/ 1312247 h 1449238"/>
                <a:gd name="connsiteX10" fmla="*/ 0 w 3755550"/>
                <a:gd name="connsiteY10" fmla="*/ 175895 h 1449238"/>
                <a:gd name="connsiteX11" fmla="*/ 296361 w 3755550"/>
                <a:gd name="connsiteY11" fmla="*/ 0 h 1449238"/>
                <a:gd name="connsiteX0" fmla="*/ 284179 w 3743368"/>
                <a:gd name="connsiteY0" fmla="*/ 0 h 1449238"/>
                <a:gd name="connsiteX1" fmla="*/ 3743368 w 3743368"/>
                <a:gd name="connsiteY1" fmla="*/ 0 h 1449238"/>
                <a:gd name="connsiteX2" fmla="*/ 3743368 w 3743368"/>
                <a:gd name="connsiteY2" fmla="*/ 255819 h 1449238"/>
                <a:gd name="connsiteX3" fmla="*/ 3657213 w 3743368"/>
                <a:gd name="connsiteY3" fmla="*/ 302582 h 1449238"/>
                <a:gd name="connsiteX4" fmla="*/ 3432817 w 3743368"/>
                <a:gd name="connsiteY4" fmla="*/ 724619 h 1449238"/>
                <a:gd name="connsiteX5" fmla="*/ 3657213 w 3743368"/>
                <a:gd name="connsiteY5" fmla="*/ 1146656 h 1449238"/>
                <a:gd name="connsiteX6" fmla="*/ 3743368 w 3743368"/>
                <a:gd name="connsiteY6" fmla="*/ 1193420 h 1449238"/>
                <a:gd name="connsiteX7" fmla="*/ 3743368 w 3743368"/>
                <a:gd name="connsiteY7" fmla="*/ 1449238 h 1449238"/>
                <a:gd name="connsiteX8" fmla="*/ 284179 w 3743368"/>
                <a:gd name="connsiteY8" fmla="*/ 1449238 h 1449238"/>
                <a:gd name="connsiteX9" fmla="*/ 0 w 3743368"/>
                <a:gd name="connsiteY9" fmla="*/ 1312247 h 1449238"/>
                <a:gd name="connsiteX10" fmla="*/ 0 w 3743368"/>
                <a:gd name="connsiteY10" fmla="*/ 180758 h 1449238"/>
                <a:gd name="connsiteX11" fmla="*/ 284179 w 3743368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3368" h="1449238">
                  <a:moveTo>
                    <a:pt x="284179" y="0"/>
                  </a:moveTo>
                  <a:lnTo>
                    <a:pt x="3743368" y="0"/>
                  </a:lnTo>
                  <a:lnTo>
                    <a:pt x="3743368" y="255819"/>
                  </a:lnTo>
                  <a:lnTo>
                    <a:pt x="3657213" y="302582"/>
                  </a:lnTo>
                  <a:cubicBezTo>
                    <a:pt x="3521829" y="394046"/>
                    <a:pt x="3432817" y="548938"/>
                    <a:pt x="3432817" y="724619"/>
                  </a:cubicBezTo>
                  <a:cubicBezTo>
                    <a:pt x="3432817" y="900300"/>
                    <a:pt x="3521829" y="1055192"/>
                    <a:pt x="3657213" y="1146656"/>
                  </a:cubicBezTo>
                  <a:lnTo>
                    <a:pt x="3743368" y="1193420"/>
                  </a:lnTo>
                  <a:lnTo>
                    <a:pt x="3743368" y="1449238"/>
                  </a:lnTo>
                  <a:lnTo>
                    <a:pt x="284179" y="1449238"/>
                  </a:lnTo>
                  <a:cubicBezTo>
                    <a:pt x="150778" y="1449238"/>
                    <a:pt x="0" y="1445648"/>
                    <a:pt x="0" y="1312247"/>
                  </a:cubicBezTo>
                  <a:lnTo>
                    <a:pt x="0" y="180758"/>
                  </a:lnTo>
                  <a:cubicBezTo>
                    <a:pt x="0" y="47357"/>
                    <a:pt x="150778" y="0"/>
                    <a:pt x="284179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97" name="Freeform: Shape 54"/>
            <p:cNvSpPr/>
            <p:nvPr/>
          </p:nvSpPr>
          <p:spPr>
            <a:xfrm>
              <a:off x="665080" y="4021660"/>
              <a:ext cx="5566955" cy="1661447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167882 h 1449238"/>
                <a:gd name="connsiteX11" fmla="*/ 241544 w 3700733"/>
                <a:gd name="connsiteY11" fmla="*/ 0 h 1449238"/>
                <a:gd name="connsiteX0" fmla="*/ 241544 w 3700733"/>
                <a:gd name="connsiteY0" fmla="*/ 0 h 1449317"/>
                <a:gd name="connsiteX1" fmla="*/ 3700733 w 3700733"/>
                <a:gd name="connsiteY1" fmla="*/ 0 h 1449317"/>
                <a:gd name="connsiteX2" fmla="*/ 3700733 w 3700733"/>
                <a:gd name="connsiteY2" fmla="*/ 255819 h 1449317"/>
                <a:gd name="connsiteX3" fmla="*/ 3614578 w 3700733"/>
                <a:gd name="connsiteY3" fmla="*/ 302582 h 1449317"/>
                <a:gd name="connsiteX4" fmla="*/ 3390182 w 3700733"/>
                <a:gd name="connsiteY4" fmla="*/ 724619 h 1449317"/>
                <a:gd name="connsiteX5" fmla="*/ 3614578 w 3700733"/>
                <a:gd name="connsiteY5" fmla="*/ 1146656 h 1449317"/>
                <a:gd name="connsiteX6" fmla="*/ 3700733 w 3700733"/>
                <a:gd name="connsiteY6" fmla="*/ 1193420 h 1449317"/>
                <a:gd name="connsiteX7" fmla="*/ 3700733 w 3700733"/>
                <a:gd name="connsiteY7" fmla="*/ 1449238 h 1449317"/>
                <a:gd name="connsiteX8" fmla="*/ 241544 w 3700733"/>
                <a:gd name="connsiteY8" fmla="*/ 1449238 h 1449317"/>
                <a:gd name="connsiteX9" fmla="*/ 0 w 3700733"/>
                <a:gd name="connsiteY9" fmla="*/ 1323449 h 1449317"/>
                <a:gd name="connsiteX10" fmla="*/ 0 w 3700733"/>
                <a:gd name="connsiteY10" fmla="*/ 167882 h 1449317"/>
                <a:gd name="connsiteX11" fmla="*/ 241544 w 3700733"/>
                <a:gd name="connsiteY11" fmla="*/ 0 h 14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317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456850"/>
                    <a:pt x="0" y="1323449"/>
                  </a:cubicBezTo>
                  <a:lnTo>
                    <a:pt x="0" y="167882"/>
                  </a:lnTo>
                  <a:cubicBezTo>
                    <a:pt x="0" y="34481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98" name="Freeform: Shape 55"/>
            <p:cNvSpPr/>
            <p:nvPr/>
          </p:nvSpPr>
          <p:spPr>
            <a:xfrm>
              <a:off x="771452" y="4072675"/>
              <a:ext cx="5540090" cy="15736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6286 w 3700733"/>
                <a:gd name="connsiteY10" fmla="*/ 163773 h 1449238"/>
                <a:gd name="connsiteX11" fmla="*/ 241544 w 3700733"/>
                <a:gd name="connsiteY11" fmla="*/ 0 h 1449238"/>
                <a:gd name="connsiteX0" fmla="*/ 235258 w 3694447"/>
                <a:gd name="connsiteY0" fmla="*/ 0 h 1449347"/>
                <a:gd name="connsiteX1" fmla="*/ 3694447 w 3694447"/>
                <a:gd name="connsiteY1" fmla="*/ 0 h 1449347"/>
                <a:gd name="connsiteX2" fmla="*/ 3694447 w 3694447"/>
                <a:gd name="connsiteY2" fmla="*/ 255819 h 1449347"/>
                <a:gd name="connsiteX3" fmla="*/ 3608292 w 3694447"/>
                <a:gd name="connsiteY3" fmla="*/ 302582 h 1449347"/>
                <a:gd name="connsiteX4" fmla="*/ 3383896 w 3694447"/>
                <a:gd name="connsiteY4" fmla="*/ 724619 h 1449347"/>
                <a:gd name="connsiteX5" fmla="*/ 3608292 w 3694447"/>
                <a:gd name="connsiteY5" fmla="*/ 1146656 h 1449347"/>
                <a:gd name="connsiteX6" fmla="*/ 3694447 w 3694447"/>
                <a:gd name="connsiteY6" fmla="*/ 1193420 h 1449347"/>
                <a:gd name="connsiteX7" fmla="*/ 3694447 w 3694447"/>
                <a:gd name="connsiteY7" fmla="*/ 1449238 h 1449347"/>
                <a:gd name="connsiteX8" fmla="*/ 235258 w 3694447"/>
                <a:gd name="connsiteY8" fmla="*/ 1449238 h 1449347"/>
                <a:gd name="connsiteX9" fmla="*/ 0 w 3694447"/>
                <a:gd name="connsiteY9" fmla="*/ 1324351 h 1449347"/>
                <a:gd name="connsiteX10" fmla="*/ 0 w 3694447"/>
                <a:gd name="connsiteY10" fmla="*/ 163773 h 1449347"/>
                <a:gd name="connsiteX11" fmla="*/ 235258 w 3694447"/>
                <a:gd name="connsiteY11" fmla="*/ 0 h 144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447" h="1449347">
                  <a:moveTo>
                    <a:pt x="235258" y="0"/>
                  </a:moveTo>
                  <a:lnTo>
                    <a:pt x="3694447" y="0"/>
                  </a:lnTo>
                  <a:lnTo>
                    <a:pt x="3694447" y="255819"/>
                  </a:lnTo>
                  <a:lnTo>
                    <a:pt x="3608292" y="302582"/>
                  </a:lnTo>
                  <a:cubicBezTo>
                    <a:pt x="3472908" y="394046"/>
                    <a:pt x="3383896" y="548938"/>
                    <a:pt x="3383896" y="724619"/>
                  </a:cubicBezTo>
                  <a:cubicBezTo>
                    <a:pt x="3383896" y="900300"/>
                    <a:pt x="3472908" y="1055192"/>
                    <a:pt x="3608292" y="1146656"/>
                  </a:cubicBezTo>
                  <a:lnTo>
                    <a:pt x="3694447" y="1193420"/>
                  </a:lnTo>
                  <a:lnTo>
                    <a:pt x="3694447" y="1449238"/>
                  </a:lnTo>
                  <a:lnTo>
                    <a:pt x="235258" y="1449238"/>
                  </a:lnTo>
                  <a:cubicBezTo>
                    <a:pt x="101857" y="1449238"/>
                    <a:pt x="0" y="1457752"/>
                    <a:pt x="0" y="1324351"/>
                  </a:cubicBezTo>
                  <a:lnTo>
                    <a:pt x="0" y="163773"/>
                  </a:lnTo>
                  <a:cubicBezTo>
                    <a:pt x="0" y="30372"/>
                    <a:pt x="101857" y="0"/>
                    <a:pt x="235258" y="0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chemeClr val="accent2"/>
                </a:gs>
                <a:gs pos="0">
                  <a:schemeClr val="accent2">
                    <a:lumMod val="77000"/>
                    <a:lumOff val="23000"/>
                  </a:schemeClr>
                </a:gs>
                <a:gs pos="100000">
                  <a:schemeClr val="accent2">
                    <a:lumMod val="72000"/>
                  </a:schemeClr>
                </a:gs>
                <a:gs pos="94000">
                  <a:schemeClr val="accent2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99" name="Group 56"/>
          <p:cNvGrpSpPr/>
          <p:nvPr/>
        </p:nvGrpSpPr>
        <p:grpSpPr>
          <a:xfrm flipH="1">
            <a:off x="5083821" y="4598560"/>
            <a:ext cx="3788519" cy="950511"/>
            <a:chOff x="1205155" y="1050604"/>
            <a:chExt cx="5051358" cy="1362063"/>
          </a:xfrm>
        </p:grpSpPr>
        <p:sp>
          <p:nvSpPr>
            <p:cNvPr id="100" name="TextBox 57"/>
            <p:cNvSpPr txBox="1"/>
            <p:nvPr/>
          </p:nvSpPr>
          <p:spPr>
            <a:xfrm>
              <a:off x="1205155" y="1050604"/>
              <a:ext cx="10566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6000" b="1" dirty="0" smtClean="0">
                  <a:solidFill>
                    <a:prstClr val="white"/>
                  </a:solidFill>
                </a:rPr>
                <a:t>        </a:t>
              </a:r>
              <a:endParaRPr lang="en-US" sz="6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101" name="Straight Connector 58"/>
            <p:cNvCxnSpPr/>
            <p:nvPr/>
          </p:nvCxnSpPr>
          <p:spPr>
            <a:xfrm>
              <a:off x="2272271" y="1265315"/>
              <a:ext cx="0" cy="1147352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59"/>
            <p:cNvSpPr txBox="1"/>
            <p:nvPr/>
          </p:nvSpPr>
          <p:spPr>
            <a:xfrm>
              <a:off x="2569872" y="1094503"/>
              <a:ext cx="3686641" cy="1272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/>
              <a:r>
                <a:rPr lang="en-US" sz="2800" b="1" dirty="0" smtClean="0">
                  <a:solidFill>
                    <a:prstClr val="white"/>
                  </a:solidFill>
                </a:rPr>
                <a:t>BUSINESS ANALYSIS</a:t>
              </a:r>
            </a:p>
          </p:txBody>
        </p:sp>
      </p:grpSp>
      <p:sp>
        <p:nvSpPr>
          <p:cNvPr id="103" name="TextBox 57"/>
          <p:cNvSpPr txBox="1"/>
          <p:nvPr/>
        </p:nvSpPr>
        <p:spPr>
          <a:xfrm rot="5400000">
            <a:off x="7802891" y="4859121"/>
            <a:ext cx="1157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 smtClean="0">
                <a:solidFill>
                  <a:prstClr val="white"/>
                </a:solidFill>
              </a:rPr>
              <a:t>PMI</a:t>
            </a:r>
            <a:endParaRPr lang="en-US" sz="3200" b="1" dirty="0">
              <a:solidFill>
                <a:prstClr val="white"/>
              </a:solidFill>
            </a:endParaRPr>
          </a:p>
        </p:txBody>
      </p:sp>
      <p:sp>
        <p:nvSpPr>
          <p:cNvPr id="48" name="Titre 23"/>
          <p:cNvSpPr>
            <a:spLocks noGrp="1"/>
          </p:cNvSpPr>
          <p:nvPr>
            <p:ph type="title"/>
          </p:nvPr>
        </p:nvSpPr>
        <p:spPr>
          <a:xfrm>
            <a:off x="18411" y="58818"/>
            <a:ext cx="8159375" cy="322180"/>
          </a:xfrm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r>
              <a:rPr lang="fr-CA" sz="2400" dirty="0" smtClean="0">
                <a:solidFill>
                  <a:srgbClr val="003C71"/>
                </a:solidFill>
              </a:rPr>
              <a:t/>
            </a:r>
            <a:br>
              <a:rPr lang="fr-CA" sz="2400" dirty="0" smtClean="0">
                <a:solidFill>
                  <a:srgbClr val="003C71"/>
                </a:solidFill>
              </a:rPr>
            </a:br>
            <a:endParaRPr lang="fr-CA" sz="2200" i="1" dirty="0"/>
          </a:p>
        </p:txBody>
      </p:sp>
      <p:graphicFrame>
        <p:nvGraphicFramePr>
          <p:cNvPr id="44" name="Tableau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7480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Modèle de</a:t>
                      </a:r>
                      <a:r>
                        <a:rPr lang="fr-CA" sz="900" b="1" kern="12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maturité</a:t>
                      </a:r>
                      <a:endParaRPr lang="fr-CA" sz="900" b="1" kern="12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88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437 3.7037E-6 L -1.04167E-6 3.703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3.7037E-6 L -3.125E-6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7"/>
          <p:cNvGrpSpPr/>
          <p:nvPr/>
        </p:nvGrpSpPr>
        <p:grpSpPr>
          <a:xfrm flipH="1">
            <a:off x="4006680" y="3888778"/>
            <a:ext cx="4694400" cy="2560292"/>
            <a:chOff x="5342415" y="977137"/>
            <a:chExt cx="6261323" cy="1514980"/>
          </a:xfrm>
        </p:grpSpPr>
        <p:grpSp>
          <p:nvGrpSpPr>
            <p:cNvPr id="42" name="Group 48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44" name="Freeform: Shape 5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: Shape 51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TextBox 49"/>
            <p:cNvSpPr txBox="1"/>
            <p:nvPr/>
          </p:nvSpPr>
          <p:spPr>
            <a:xfrm>
              <a:off x="6217334" y="1057712"/>
              <a:ext cx="4797124" cy="16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endParaRPr lang="en-US" sz="1350" dirty="0">
                <a:solidFill>
                  <a:srgbClr val="003C71">
                    <a:lumMod val="50000"/>
                  </a:srgbClr>
                </a:solidFill>
              </a:endParaRPr>
            </a:p>
          </p:txBody>
        </p:sp>
      </p:grpSp>
      <p:grpSp>
        <p:nvGrpSpPr>
          <p:cNvPr id="46" name="Group 30"/>
          <p:cNvGrpSpPr/>
          <p:nvPr/>
        </p:nvGrpSpPr>
        <p:grpSpPr>
          <a:xfrm>
            <a:off x="624023" y="1038060"/>
            <a:ext cx="3687537" cy="934199"/>
            <a:chOff x="1205155" y="1050604"/>
            <a:chExt cx="4916716" cy="1354217"/>
          </a:xfrm>
        </p:grpSpPr>
        <p:sp>
          <p:nvSpPr>
            <p:cNvPr id="47" name="TextBox 21"/>
            <p:cNvSpPr txBox="1"/>
            <p:nvPr/>
          </p:nvSpPr>
          <p:spPr>
            <a:xfrm>
              <a:off x="1205155" y="1050604"/>
              <a:ext cx="10566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6000" b="1" kern="0" dirty="0" smtClean="0">
                  <a:solidFill>
                    <a:prstClr val="white">
                      <a:lumMod val="85000"/>
                    </a:prstClr>
                  </a:solidFill>
                  <a:latin typeface="Calibri" panose="020F0502020204030204"/>
                </a:rPr>
                <a:t>1</a:t>
              </a:r>
            </a:p>
          </p:txBody>
        </p:sp>
        <p:cxnSp>
          <p:nvCxnSpPr>
            <p:cNvPr id="48" name="Straight Connector 23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noFill/>
            <a:ln w="317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49" name="TextBox 25"/>
            <p:cNvSpPr txBox="1"/>
            <p:nvPr/>
          </p:nvSpPr>
          <p:spPr>
            <a:xfrm>
              <a:off x="2340312" y="1334536"/>
              <a:ext cx="37815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prstClr val="white">
                      <a:lumMod val="85000"/>
                    </a:prstClr>
                  </a:solidFill>
                  <a:latin typeface="Calibri" panose="020F0502020204030204"/>
                </a:rPr>
                <a:t>TAB ONE</a:t>
              </a:r>
              <a:r>
                <a:rPr lang="en-US" kern="0" dirty="0" smtClean="0">
                  <a:solidFill>
                    <a:prstClr val="white">
                      <a:lumMod val="85000"/>
                    </a:prstClr>
                  </a:solidFill>
                  <a:latin typeface="Calibri" panose="020F0502020204030204"/>
                </a:rPr>
                <a:t/>
              </a:r>
              <a:br>
                <a:rPr lang="en-US" kern="0" dirty="0" smtClean="0">
                  <a:solidFill>
                    <a:prstClr val="white">
                      <a:lumMod val="85000"/>
                    </a:prstClr>
                  </a:solidFill>
                  <a:latin typeface="Calibri" panose="020F0502020204030204"/>
                </a:rPr>
              </a:br>
              <a:r>
                <a:rPr lang="en-US" kern="0" dirty="0" smtClean="0">
                  <a:solidFill>
                    <a:prstClr val="white">
                      <a:lumMod val="85000"/>
                    </a:prstClr>
                  </a:solidFill>
                  <a:latin typeface="Calibri" panose="020F0502020204030204"/>
                </a:rPr>
                <a:t>Add your own text here</a:t>
              </a:r>
            </a:p>
          </p:txBody>
        </p:sp>
      </p:grpSp>
      <p:grpSp>
        <p:nvGrpSpPr>
          <p:cNvPr id="50" name="Group 43"/>
          <p:cNvGrpSpPr/>
          <p:nvPr/>
        </p:nvGrpSpPr>
        <p:grpSpPr>
          <a:xfrm>
            <a:off x="432892" y="1104095"/>
            <a:ext cx="4695992" cy="2582777"/>
            <a:chOff x="5219477" y="995322"/>
            <a:chExt cx="6261323" cy="1514980"/>
          </a:xfrm>
        </p:grpSpPr>
        <p:sp>
          <p:nvSpPr>
            <p:cNvPr id="51" name="Freeform: Shape 44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5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45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5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oup 47"/>
          <p:cNvGrpSpPr/>
          <p:nvPr/>
        </p:nvGrpSpPr>
        <p:grpSpPr>
          <a:xfrm>
            <a:off x="3964127" y="1104093"/>
            <a:ext cx="4966120" cy="2582777"/>
            <a:chOff x="5342415" y="977137"/>
            <a:chExt cx="6261323" cy="1514980"/>
          </a:xfrm>
        </p:grpSpPr>
        <p:grpSp>
          <p:nvGrpSpPr>
            <p:cNvPr id="54" name="Group 48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56" name="Freeform: Shape 5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Freeform: Shape 51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350" kern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5" name="TextBox 49"/>
            <p:cNvSpPr txBox="1"/>
            <p:nvPr/>
          </p:nvSpPr>
          <p:spPr>
            <a:xfrm>
              <a:off x="6243883" y="1050429"/>
              <a:ext cx="4770575" cy="1212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i="1" dirty="0" smtClean="0">
                  <a:solidFill>
                    <a:srgbClr val="000000"/>
                  </a:solidFill>
                </a:rPr>
                <a:t>A </a:t>
              </a:r>
              <a:r>
                <a:rPr lang="en-US" sz="1400" i="1" dirty="0">
                  <a:solidFill>
                    <a:srgbClr val="000000"/>
                  </a:solidFill>
                </a:rPr>
                <a:t>business analyst is any person who performs business analysis tasks, no matter what their job title or </a:t>
              </a:r>
              <a:r>
                <a:rPr lang="fr-CA" sz="1400" i="1" dirty="0" err="1">
                  <a:solidFill>
                    <a:srgbClr val="000000"/>
                  </a:solidFill>
                </a:rPr>
                <a:t>organizational</a:t>
              </a:r>
              <a:r>
                <a:rPr lang="fr-CA" sz="1400" i="1" dirty="0">
                  <a:solidFill>
                    <a:srgbClr val="000000"/>
                  </a:solidFill>
                </a:rPr>
                <a:t> </a:t>
              </a:r>
              <a:r>
                <a:rPr lang="fr-CA" sz="1400" i="1" dirty="0" err="1">
                  <a:solidFill>
                    <a:srgbClr val="000000"/>
                  </a:solidFill>
                </a:rPr>
                <a:t>role</a:t>
              </a:r>
              <a:r>
                <a:rPr lang="fr-CA" sz="1400" i="1" dirty="0">
                  <a:solidFill>
                    <a:srgbClr val="000000"/>
                  </a:solidFill>
                </a:rPr>
                <a:t> </a:t>
              </a:r>
              <a:r>
                <a:rPr lang="fr-CA" sz="1400" i="1" dirty="0" err="1">
                  <a:solidFill>
                    <a:srgbClr val="000000"/>
                  </a:solidFill>
                </a:rPr>
                <a:t>may</a:t>
              </a:r>
              <a:r>
                <a:rPr lang="fr-CA" sz="1400" i="1" dirty="0">
                  <a:solidFill>
                    <a:srgbClr val="000000"/>
                  </a:solidFill>
                </a:rPr>
                <a:t> </a:t>
              </a:r>
              <a:r>
                <a:rPr lang="fr-CA" sz="1400" i="1" dirty="0" err="1">
                  <a:solidFill>
                    <a:srgbClr val="000000"/>
                  </a:solidFill>
                </a:rPr>
                <a:t>be</a:t>
              </a:r>
              <a:r>
                <a:rPr lang="fr-CA" sz="1400" i="1" dirty="0">
                  <a:solidFill>
                    <a:srgbClr val="000000"/>
                  </a:solidFill>
                </a:rPr>
                <a:t>.</a:t>
              </a:r>
            </a:p>
            <a:p>
              <a:pPr defTabSz="457200"/>
              <a:endParaRPr lang="fr-CA" sz="1400" i="1" dirty="0">
                <a:solidFill>
                  <a:srgbClr val="000000"/>
                </a:solidFill>
              </a:endParaRPr>
            </a:p>
            <a:p>
              <a:pPr defTabSz="457200"/>
              <a:r>
                <a:rPr lang="fr-CA" sz="1400" i="1" dirty="0" smtClean="0">
                  <a:solidFill>
                    <a:srgbClr val="000000"/>
                  </a:solidFill>
                </a:rPr>
                <a:t>Business </a:t>
              </a:r>
              <a:r>
                <a:rPr lang="en-US" sz="1400" i="1" dirty="0">
                  <a:solidFill>
                    <a:srgbClr val="000000"/>
                  </a:solidFill>
                </a:rPr>
                <a:t>analysts are responsible for discovering, synthesizing, and analyzing information from a variety of sources within an enterprise, including tools, processes, </a:t>
              </a:r>
              <a:r>
                <a:rPr lang="fr-CA" sz="1400" i="1" dirty="0">
                  <a:solidFill>
                    <a:srgbClr val="000000"/>
                  </a:solidFill>
                </a:rPr>
                <a:t>documentation, and </a:t>
              </a:r>
              <a:r>
                <a:rPr lang="fr-CA" sz="1400" i="1" dirty="0" err="1">
                  <a:solidFill>
                    <a:srgbClr val="000000"/>
                  </a:solidFill>
                </a:rPr>
                <a:t>stakeholders</a:t>
              </a:r>
              <a:r>
                <a:rPr lang="fr-CA" sz="1400" i="1" dirty="0">
                  <a:solidFill>
                    <a:srgbClr val="000000"/>
                  </a:solidFill>
                </a:rPr>
                <a:t>.</a:t>
              </a:r>
              <a:endParaRPr lang="en-US" sz="1400" i="1" dirty="0">
                <a:solidFill>
                  <a:srgbClr val="000000"/>
                </a:solidFill>
              </a:endParaRPr>
            </a:p>
            <a:p>
              <a:pPr defTabSz="457200"/>
              <a:endParaRPr lang="en-US" sz="1400" i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8" name="Group 60"/>
          <p:cNvGrpSpPr/>
          <p:nvPr/>
        </p:nvGrpSpPr>
        <p:grpSpPr>
          <a:xfrm>
            <a:off x="335134" y="899368"/>
            <a:ext cx="4266000" cy="2834432"/>
            <a:chOff x="517874" y="3954953"/>
            <a:chExt cx="5793668" cy="1797554"/>
          </a:xfrm>
        </p:grpSpPr>
        <p:sp>
          <p:nvSpPr>
            <p:cNvPr id="59" name="Freeform: Shape 53"/>
            <p:cNvSpPr/>
            <p:nvPr/>
          </p:nvSpPr>
          <p:spPr>
            <a:xfrm>
              <a:off x="517874" y="3954953"/>
              <a:ext cx="5793668" cy="1797554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12182 w 3700733"/>
                <a:gd name="connsiteY10" fmla="*/ 173463 h 1449238"/>
                <a:gd name="connsiteX11" fmla="*/ 241544 w 3700733"/>
                <a:gd name="connsiteY11" fmla="*/ 0 h 1449238"/>
                <a:gd name="connsiteX0" fmla="*/ 229362 w 3688551"/>
                <a:gd name="connsiteY0" fmla="*/ 0 h 1449238"/>
                <a:gd name="connsiteX1" fmla="*/ 3688551 w 3688551"/>
                <a:gd name="connsiteY1" fmla="*/ 0 h 1449238"/>
                <a:gd name="connsiteX2" fmla="*/ 3688551 w 3688551"/>
                <a:gd name="connsiteY2" fmla="*/ 255819 h 1449238"/>
                <a:gd name="connsiteX3" fmla="*/ 3602396 w 3688551"/>
                <a:gd name="connsiteY3" fmla="*/ 302582 h 1449238"/>
                <a:gd name="connsiteX4" fmla="*/ 3378000 w 3688551"/>
                <a:gd name="connsiteY4" fmla="*/ 724619 h 1449238"/>
                <a:gd name="connsiteX5" fmla="*/ 3602396 w 3688551"/>
                <a:gd name="connsiteY5" fmla="*/ 1146656 h 1449238"/>
                <a:gd name="connsiteX6" fmla="*/ 3688551 w 3688551"/>
                <a:gd name="connsiteY6" fmla="*/ 1193420 h 1449238"/>
                <a:gd name="connsiteX7" fmla="*/ 3688551 w 3688551"/>
                <a:gd name="connsiteY7" fmla="*/ 1449238 h 1449238"/>
                <a:gd name="connsiteX8" fmla="*/ 229362 w 3688551"/>
                <a:gd name="connsiteY8" fmla="*/ 1449238 h 1449238"/>
                <a:gd name="connsiteX9" fmla="*/ 0 w 3688551"/>
                <a:gd name="connsiteY9" fmla="*/ 1312247 h 1449238"/>
                <a:gd name="connsiteX10" fmla="*/ 0 w 3688551"/>
                <a:gd name="connsiteY10" fmla="*/ 173463 h 1449238"/>
                <a:gd name="connsiteX11" fmla="*/ 229362 w 3688551"/>
                <a:gd name="connsiteY11" fmla="*/ 0 h 1449238"/>
                <a:gd name="connsiteX0" fmla="*/ 284179 w 3743368"/>
                <a:gd name="connsiteY0" fmla="*/ 0 h 1449238"/>
                <a:gd name="connsiteX1" fmla="*/ 3743368 w 3743368"/>
                <a:gd name="connsiteY1" fmla="*/ 0 h 1449238"/>
                <a:gd name="connsiteX2" fmla="*/ 3743368 w 3743368"/>
                <a:gd name="connsiteY2" fmla="*/ 255819 h 1449238"/>
                <a:gd name="connsiteX3" fmla="*/ 3657213 w 3743368"/>
                <a:gd name="connsiteY3" fmla="*/ 302582 h 1449238"/>
                <a:gd name="connsiteX4" fmla="*/ 3432817 w 3743368"/>
                <a:gd name="connsiteY4" fmla="*/ 724619 h 1449238"/>
                <a:gd name="connsiteX5" fmla="*/ 3657213 w 3743368"/>
                <a:gd name="connsiteY5" fmla="*/ 1146656 h 1449238"/>
                <a:gd name="connsiteX6" fmla="*/ 3743368 w 3743368"/>
                <a:gd name="connsiteY6" fmla="*/ 1193420 h 1449238"/>
                <a:gd name="connsiteX7" fmla="*/ 3743368 w 3743368"/>
                <a:gd name="connsiteY7" fmla="*/ 1449238 h 1449238"/>
                <a:gd name="connsiteX8" fmla="*/ 284179 w 3743368"/>
                <a:gd name="connsiteY8" fmla="*/ 1449238 h 1449238"/>
                <a:gd name="connsiteX9" fmla="*/ 0 w 3743368"/>
                <a:gd name="connsiteY9" fmla="*/ 1312247 h 1449238"/>
                <a:gd name="connsiteX10" fmla="*/ 54817 w 3743368"/>
                <a:gd name="connsiteY10" fmla="*/ 173463 h 1449238"/>
                <a:gd name="connsiteX11" fmla="*/ 284179 w 3743368"/>
                <a:gd name="connsiteY11" fmla="*/ 0 h 1449238"/>
                <a:gd name="connsiteX0" fmla="*/ 302452 w 3761641"/>
                <a:gd name="connsiteY0" fmla="*/ 0 h 1449238"/>
                <a:gd name="connsiteX1" fmla="*/ 3761641 w 3761641"/>
                <a:gd name="connsiteY1" fmla="*/ 0 h 1449238"/>
                <a:gd name="connsiteX2" fmla="*/ 3761641 w 3761641"/>
                <a:gd name="connsiteY2" fmla="*/ 255819 h 1449238"/>
                <a:gd name="connsiteX3" fmla="*/ 3675486 w 3761641"/>
                <a:gd name="connsiteY3" fmla="*/ 302582 h 1449238"/>
                <a:gd name="connsiteX4" fmla="*/ 3451090 w 3761641"/>
                <a:gd name="connsiteY4" fmla="*/ 724619 h 1449238"/>
                <a:gd name="connsiteX5" fmla="*/ 3675486 w 3761641"/>
                <a:gd name="connsiteY5" fmla="*/ 1146656 h 1449238"/>
                <a:gd name="connsiteX6" fmla="*/ 3761641 w 3761641"/>
                <a:gd name="connsiteY6" fmla="*/ 1193420 h 1449238"/>
                <a:gd name="connsiteX7" fmla="*/ 3761641 w 3761641"/>
                <a:gd name="connsiteY7" fmla="*/ 1449238 h 1449238"/>
                <a:gd name="connsiteX8" fmla="*/ 302452 w 3761641"/>
                <a:gd name="connsiteY8" fmla="*/ 1449238 h 1449238"/>
                <a:gd name="connsiteX9" fmla="*/ 18273 w 3761641"/>
                <a:gd name="connsiteY9" fmla="*/ 1312247 h 1449238"/>
                <a:gd name="connsiteX10" fmla="*/ 0 w 3761641"/>
                <a:gd name="connsiteY10" fmla="*/ 173463 h 1449238"/>
                <a:gd name="connsiteX11" fmla="*/ 302452 w 3761641"/>
                <a:gd name="connsiteY11" fmla="*/ 0 h 1449238"/>
                <a:gd name="connsiteX0" fmla="*/ 296361 w 3755550"/>
                <a:gd name="connsiteY0" fmla="*/ 0 h 1449238"/>
                <a:gd name="connsiteX1" fmla="*/ 3755550 w 3755550"/>
                <a:gd name="connsiteY1" fmla="*/ 0 h 1449238"/>
                <a:gd name="connsiteX2" fmla="*/ 3755550 w 3755550"/>
                <a:gd name="connsiteY2" fmla="*/ 255819 h 1449238"/>
                <a:gd name="connsiteX3" fmla="*/ 3669395 w 3755550"/>
                <a:gd name="connsiteY3" fmla="*/ 302582 h 1449238"/>
                <a:gd name="connsiteX4" fmla="*/ 3444999 w 3755550"/>
                <a:gd name="connsiteY4" fmla="*/ 724619 h 1449238"/>
                <a:gd name="connsiteX5" fmla="*/ 3669395 w 3755550"/>
                <a:gd name="connsiteY5" fmla="*/ 1146656 h 1449238"/>
                <a:gd name="connsiteX6" fmla="*/ 3755550 w 3755550"/>
                <a:gd name="connsiteY6" fmla="*/ 1193420 h 1449238"/>
                <a:gd name="connsiteX7" fmla="*/ 3755550 w 3755550"/>
                <a:gd name="connsiteY7" fmla="*/ 1449238 h 1449238"/>
                <a:gd name="connsiteX8" fmla="*/ 296361 w 3755550"/>
                <a:gd name="connsiteY8" fmla="*/ 1449238 h 1449238"/>
                <a:gd name="connsiteX9" fmla="*/ 12182 w 3755550"/>
                <a:gd name="connsiteY9" fmla="*/ 1312247 h 1449238"/>
                <a:gd name="connsiteX10" fmla="*/ 0 w 3755550"/>
                <a:gd name="connsiteY10" fmla="*/ 175895 h 1449238"/>
                <a:gd name="connsiteX11" fmla="*/ 296361 w 3755550"/>
                <a:gd name="connsiteY11" fmla="*/ 0 h 1449238"/>
                <a:gd name="connsiteX0" fmla="*/ 284179 w 3743368"/>
                <a:gd name="connsiteY0" fmla="*/ 0 h 1449238"/>
                <a:gd name="connsiteX1" fmla="*/ 3743368 w 3743368"/>
                <a:gd name="connsiteY1" fmla="*/ 0 h 1449238"/>
                <a:gd name="connsiteX2" fmla="*/ 3743368 w 3743368"/>
                <a:gd name="connsiteY2" fmla="*/ 255819 h 1449238"/>
                <a:gd name="connsiteX3" fmla="*/ 3657213 w 3743368"/>
                <a:gd name="connsiteY3" fmla="*/ 302582 h 1449238"/>
                <a:gd name="connsiteX4" fmla="*/ 3432817 w 3743368"/>
                <a:gd name="connsiteY4" fmla="*/ 724619 h 1449238"/>
                <a:gd name="connsiteX5" fmla="*/ 3657213 w 3743368"/>
                <a:gd name="connsiteY5" fmla="*/ 1146656 h 1449238"/>
                <a:gd name="connsiteX6" fmla="*/ 3743368 w 3743368"/>
                <a:gd name="connsiteY6" fmla="*/ 1193420 h 1449238"/>
                <a:gd name="connsiteX7" fmla="*/ 3743368 w 3743368"/>
                <a:gd name="connsiteY7" fmla="*/ 1449238 h 1449238"/>
                <a:gd name="connsiteX8" fmla="*/ 284179 w 3743368"/>
                <a:gd name="connsiteY8" fmla="*/ 1449238 h 1449238"/>
                <a:gd name="connsiteX9" fmla="*/ 0 w 3743368"/>
                <a:gd name="connsiteY9" fmla="*/ 1312247 h 1449238"/>
                <a:gd name="connsiteX10" fmla="*/ 0 w 3743368"/>
                <a:gd name="connsiteY10" fmla="*/ 180758 h 1449238"/>
                <a:gd name="connsiteX11" fmla="*/ 284179 w 3743368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3368" h="1449238">
                  <a:moveTo>
                    <a:pt x="284179" y="0"/>
                  </a:moveTo>
                  <a:lnTo>
                    <a:pt x="3743368" y="0"/>
                  </a:lnTo>
                  <a:lnTo>
                    <a:pt x="3743368" y="255819"/>
                  </a:lnTo>
                  <a:lnTo>
                    <a:pt x="3657213" y="302582"/>
                  </a:lnTo>
                  <a:cubicBezTo>
                    <a:pt x="3521829" y="394046"/>
                    <a:pt x="3432817" y="548938"/>
                    <a:pt x="3432817" y="724619"/>
                  </a:cubicBezTo>
                  <a:cubicBezTo>
                    <a:pt x="3432817" y="900300"/>
                    <a:pt x="3521829" y="1055192"/>
                    <a:pt x="3657213" y="1146656"/>
                  </a:cubicBezTo>
                  <a:lnTo>
                    <a:pt x="3743368" y="1193420"/>
                  </a:lnTo>
                  <a:lnTo>
                    <a:pt x="3743368" y="1449238"/>
                  </a:lnTo>
                  <a:lnTo>
                    <a:pt x="284179" y="1449238"/>
                  </a:lnTo>
                  <a:cubicBezTo>
                    <a:pt x="150778" y="1449238"/>
                    <a:pt x="0" y="1445648"/>
                    <a:pt x="0" y="1312247"/>
                  </a:cubicBezTo>
                  <a:lnTo>
                    <a:pt x="0" y="180758"/>
                  </a:lnTo>
                  <a:cubicBezTo>
                    <a:pt x="0" y="47357"/>
                    <a:pt x="150778" y="0"/>
                    <a:pt x="284179" y="0"/>
                  </a:cubicBezTo>
                  <a:close/>
                </a:path>
              </a:pathLst>
            </a:custGeom>
            <a:solidFill>
              <a:srgbClr val="ED7D31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5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Freeform: Shape 54"/>
            <p:cNvSpPr/>
            <p:nvPr/>
          </p:nvSpPr>
          <p:spPr>
            <a:xfrm>
              <a:off x="665080" y="4021660"/>
              <a:ext cx="5566955" cy="1661447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167882 h 1449238"/>
                <a:gd name="connsiteX11" fmla="*/ 241544 w 3700733"/>
                <a:gd name="connsiteY11" fmla="*/ 0 h 1449238"/>
                <a:gd name="connsiteX0" fmla="*/ 241544 w 3700733"/>
                <a:gd name="connsiteY0" fmla="*/ 0 h 1449317"/>
                <a:gd name="connsiteX1" fmla="*/ 3700733 w 3700733"/>
                <a:gd name="connsiteY1" fmla="*/ 0 h 1449317"/>
                <a:gd name="connsiteX2" fmla="*/ 3700733 w 3700733"/>
                <a:gd name="connsiteY2" fmla="*/ 255819 h 1449317"/>
                <a:gd name="connsiteX3" fmla="*/ 3614578 w 3700733"/>
                <a:gd name="connsiteY3" fmla="*/ 302582 h 1449317"/>
                <a:gd name="connsiteX4" fmla="*/ 3390182 w 3700733"/>
                <a:gd name="connsiteY4" fmla="*/ 724619 h 1449317"/>
                <a:gd name="connsiteX5" fmla="*/ 3614578 w 3700733"/>
                <a:gd name="connsiteY5" fmla="*/ 1146656 h 1449317"/>
                <a:gd name="connsiteX6" fmla="*/ 3700733 w 3700733"/>
                <a:gd name="connsiteY6" fmla="*/ 1193420 h 1449317"/>
                <a:gd name="connsiteX7" fmla="*/ 3700733 w 3700733"/>
                <a:gd name="connsiteY7" fmla="*/ 1449238 h 1449317"/>
                <a:gd name="connsiteX8" fmla="*/ 241544 w 3700733"/>
                <a:gd name="connsiteY8" fmla="*/ 1449238 h 1449317"/>
                <a:gd name="connsiteX9" fmla="*/ 0 w 3700733"/>
                <a:gd name="connsiteY9" fmla="*/ 1323449 h 1449317"/>
                <a:gd name="connsiteX10" fmla="*/ 0 w 3700733"/>
                <a:gd name="connsiteY10" fmla="*/ 167882 h 1449317"/>
                <a:gd name="connsiteX11" fmla="*/ 241544 w 3700733"/>
                <a:gd name="connsiteY11" fmla="*/ 0 h 14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317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456850"/>
                    <a:pt x="0" y="1323449"/>
                  </a:cubicBezTo>
                  <a:lnTo>
                    <a:pt x="0" y="167882"/>
                  </a:lnTo>
                  <a:cubicBezTo>
                    <a:pt x="0" y="34481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ED7D31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5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Freeform: Shape 55"/>
            <p:cNvSpPr/>
            <p:nvPr/>
          </p:nvSpPr>
          <p:spPr>
            <a:xfrm>
              <a:off x="771452" y="4072675"/>
              <a:ext cx="5540090" cy="15736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6286 w 3700733"/>
                <a:gd name="connsiteY10" fmla="*/ 163773 h 1449238"/>
                <a:gd name="connsiteX11" fmla="*/ 241544 w 3700733"/>
                <a:gd name="connsiteY11" fmla="*/ 0 h 1449238"/>
                <a:gd name="connsiteX0" fmla="*/ 235258 w 3694447"/>
                <a:gd name="connsiteY0" fmla="*/ 0 h 1449347"/>
                <a:gd name="connsiteX1" fmla="*/ 3694447 w 3694447"/>
                <a:gd name="connsiteY1" fmla="*/ 0 h 1449347"/>
                <a:gd name="connsiteX2" fmla="*/ 3694447 w 3694447"/>
                <a:gd name="connsiteY2" fmla="*/ 255819 h 1449347"/>
                <a:gd name="connsiteX3" fmla="*/ 3608292 w 3694447"/>
                <a:gd name="connsiteY3" fmla="*/ 302582 h 1449347"/>
                <a:gd name="connsiteX4" fmla="*/ 3383896 w 3694447"/>
                <a:gd name="connsiteY4" fmla="*/ 724619 h 1449347"/>
                <a:gd name="connsiteX5" fmla="*/ 3608292 w 3694447"/>
                <a:gd name="connsiteY5" fmla="*/ 1146656 h 1449347"/>
                <a:gd name="connsiteX6" fmla="*/ 3694447 w 3694447"/>
                <a:gd name="connsiteY6" fmla="*/ 1193420 h 1449347"/>
                <a:gd name="connsiteX7" fmla="*/ 3694447 w 3694447"/>
                <a:gd name="connsiteY7" fmla="*/ 1449238 h 1449347"/>
                <a:gd name="connsiteX8" fmla="*/ 235258 w 3694447"/>
                <a:gd name="connsiteY8" fmla="*/ 1449238 h 1449347"/>
                <a:gd name="connsiteX9" fmla="*/ 0 w 3694447"/>
                <a:gd name="connsiteY9" fmla="*/ 1324351 h 1449347"/>
                <a:gd name="connsiteX10" fmla="*/ 0 w 3694447"/>
                <a:gd name="connsiteY10" fmla="*/ 163773 h 1449347"/>
                <a:gd name="connsiteX11" fmla="*/ 235258 w 3694447"/>
                <a:gd name="connsiteY11" fmla="*/ 0 h 144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447" h="1449347">
                  <a:moveTo>
                    <a:pt x="235258" y="0"/>
                  </a:moveTo>
                  <a:lnTo>
                    <a:pt x="3694447" y="0"/>
                  </a:lnTo>
                  <a:lnTo>
                    <a:pt x="3694447" y="255819"/>
                  </a:lnTo>
                  <a:lnTo>
                    <a:pt x="3608292" y="302582"/>
                  </a:lnTo>
                  <a:cubicBezTo>
                    <a:pt x="3472908" y="394046"/>
                    <a:pt x="3383896" y="548938"/>
                    <a:pt x="3383896" y="724619"/>
                  </a:cubicBezTo>
                  <a:cubicBezTo>
                    <a:pt x="3383896" y="900300"/>
                    <a:pt x="3472908" y="1055192"/>
                    <a:pt x="3608292" y="1146656"/>
                  </a:cubicBezTo>
                  <a:lnTo>
                    <a:pt x="3694447" y="1193420"/>
                  </a:lnTo>
                  <a:lnTo>
                    <a:pt x="3694447" y="1449238"/>
                  </a:lnTo>
                  <a:lnTo>
                    <a:pt x="235258" y="1449238"/>
                  </a:lnTo>
                  <a:cubicBezTo>
                    <a:pt x="101857" y="1449238"/>
                    <a:pt x="0" y="1457752"/>
                    <a:pt x="0" y="1324351"/>
                  </a:cubicBezTo>
                  <a:lnTo>
                    <a:pt x="0" y="163773"/>
                  </a:lnTo>
                  <a:cubicBezTo>
                    <a:pt x="0" y="30372"/>
                    <a:pt x="101857" y="0"/>
                    <a:pt x="235258" y="0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ED7D31"/>
                </a:gs>
                <a:gs pos="0">
                  <a:srgbClr val="ED7D31">
                    <a:lumMod val="77000"/>
                    <a:lumOff val="23000"/>
                  </a:srgbClr>
                </a:gs>
                <a:gs pos="100000">
                  <a:srgbClr val="ED7D31">
                    <a:lumMod val="72000"/>
                  </a:srgbClr>
                </a:gs>
                <a:gs pos="94000">
                  <a:srgbClr val="ED7D31"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350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2" name="TextBox 57"/>
          <p:cNvSpPr txBox="1"/>
          <p:nvPr/>
        </p:nvSpPr>
        <p:spPr>
          <a:xfrm rot="16200000">
            <a:off x="441288" y="1922735"/>
            <a:ext cx="1144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 smtClean="0">
                <a:solidFill>
                  <a:prstClr val="white"/>
                </a:solidFill>
              </a:rPr>
              <a:t>IIBA</a:t>
            </a:r>
            <a:endParaRPr lang="en-US" sz="3200" b="1" dirty="0">
              <a:solidFill>
                <a:prstClr val="white"/>
              </a:solidFill>
            </a:endParaRPr>
          </a:p>
        </p:txBody>
      </p:sp>
      <p:cxnSp>
        <p:nvCxnSpPr>
          <p:cNvPr id="63" name="Straight Connector 58"/>
          <p:cNvCxnSpPr/>
          <p:nvPr/>
        </p:nvCxnSpPr>
        <p:spPr>
          <a:xfrm>
            <a:off x="1306787" y="1758545"/>
            <a:ext cx="0" cy="1038188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59"/>
          <p:cNvSpPr txBox="1"/>
          <p:nvPr/>
        </p:nvSpPr>
        <p:spPr>
          <a:xfrm>
            <a:off x="1433121" y="1733152"/>
            <a:ext cx="2836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b="1" dirty="0" smtClean="0">
                <a:solidFill>
                  <a:prstClr val="white"/>
                </a:solidFill>
              </a:rPr>
              <a:t>BUSINESS ANALYST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</a:rPr>
              <a:t/>
            </a:r>
            <a:br>
              <a:rPr lang="en-US" sz="2800" dirty="0">
                <a:solidFill>
                  <a:prstClr val="white"/>
                </a:solidFill>
              </a:rPr>
            </a:br>
            <a:endParaRPr lang="en-US" sz="2800" dirty="0">
              <a:solidFill>
                <a:prstClr val="white"/>
              </a:solidFill>
            </a:endParaRPr>
          </a:p>
        </p:txBody>
      </p:sp>
      <p:grpSp>
        <p:nvGrpSpPr>
          <p:cNvPr id="65" name="Group 47"/>
          <p:cNvGrpSpPr/>
          <p:nvPr/>
        </p:nvGrpSpPr>
        <p:grpSpPr>
          <a:xfrm flipH="1">
            <a:off x="491118" y="3888778"/>
            <a:ext cx="4694400" cy="2560292"/>
            <a:chOff x="5342415" y="977137"/>
            <a:chExt cx="6261323" cy="1514980"/>
          </a:xfrm>
        </p:grpSpPr>
        <p:grpSp>
          <p:nvGrpSpPr>
            <p:cNvPr id="104" name="Group 48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106" name="Freeform: Shape 5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Freeform: Shape 51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5" name="TextBox 49"/>
            <p:cNvSpPr txBox="1"/>
            <p:nvPr/>
          </p:nvSpPr>
          <p:spPr>
            <a:xfrm>
              <a:off x="6217336" y="1222550"/>
              <a:ext cx="4797124" cy="94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/>
              <a:r>
                <a:rPr lang="en-US" sz="1400" i="1" dirty="0" smtClean="0">
                  <a:solidFill>
                    <a:srgbClr val="003C71">
                      <a:lumMod val="50000"/>
                    </a:srgbClr>
                  </a:solidFill>
                </a:rPr>
                <a:t>The person(s) who performs business analysis tasks in the context of </a:t>
              </a:r>
              <a:r>
                <a:rPr lang="en-US" sz="1400" b="1" i="1" u="sng" dirty="0" smtClean="0">
                  <a:solidFill>
                    <a:srgbClr val="003C71">
                      <a:lumMod val="50000"/>
                    </a:srgbClr>
                  </a:solidFill>
                </a:rPr>
                <a:t>programs</a:t>
              </a:r>
              <a:r>
                <a:rPr lang="en-US" sz="1400" i="1" dirty="0" smtClean="0">
                  <a:solidFill>
                    <a:srgbClr val="003C71">
                      <a:lumMod val="50000"/>
                    </a:srgbClr>
                  </a:solidFill>
                </a:rPr>
                <a:t> and </a:t>
              </a:r>
              <a:r>
                <a:rPr lang="en-US" sz="1400" b="1" i="1" u="sng" dirty="0" smtClean="0">
                  <a:solidFill>
                    <a:srgbClr val="003C71">
                      <a:lumMod val="50000"/>
                    </a:srgbClr>
                  </a:solidFill>
                </a:rPr>
                <a:t>projects</a:t>
              </a:r>
              <a:r>
                <a:rPr lang="en-US" sz="1400" i="1" dirty="0" smtClean="0">
                  <a:solidFill>
                    <a:srgbClr val="003C71">
                      <a:lumMod val="50000"/>
                    </a:srgbClr>
                  </a:solidFill>
                </a:rPr>
                <a:t> will be referred to as a business analyst..</a:t>
              </a:r>
            </a:p>
            <a:p>
              <a:pPr algn="just" defTabSz="457200"/>
              <a:endParaRPr lang="en-US" sz="1350" dirty="0" smtClean="0">
                <a:solidFill>
                  <a:srgbClr val="003C71">
                    <a:lumMod val="50000"/>
                  </a:srgbClr>
                </a:solidFill>
              </a:endParaRPr>
            </a:p>
            <a:p>
              <a:pPr algn="just" defTabSz="457200"/>
              <a:r>
                <a:rPr lang="en-US" sz="1400" i="1" dirty="0">
                  <a:solidFill>
                    <a:srgbClr val="003C71">
                      <a:lumMod val="50000"/>
                    </a:srgbClr>
                  </a:solidFill>
                </a:rPr>
                <a:t>Business analysis may be performed by any individual who is responsible for performing the work regardless of the person’s title.</a:t>
              </a:r>
            </a:p>
          </p:txBody>
        </p:sp>
      </p:grpSp>
      <p:grpSp>
        <p:nvGrpSpPr>
          <p:cNvPr id="108" name="Group 60"/>
          <p:cNvGrpSpPr/>
          <p:nvPr/>
        </p:nvGrpSpPr>
        <p:grpSpPr>
          <a:xfrm flipH="1">
            <a:off x="4585026" y="3797125"/>
            <a:ext cx="4345251" cy="2908475"/>
            <a:chOff x="517874" y="3954953"/>
            <a:chExt cx="5793668" cy="1797554"/>
          </a:xfrm>
        </p:grpSpPr>
        <p:sp>
          <p:nvSpPr>
            <p:cNvPr id="109" name="Freeform: Shape 53"/>
            <p:cNvSpPr/>
            <p:nvPr/>
          </p:nvSpPr>
          <p:spPr>
            <a:xfrm>
              <a:off x="517874" y="3954953"/>
              <a:ext cx="5793668" cy="1797554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12182 w 3700733"/>
                <a:gd name="connsiteY10" fmla="*/ 173463 h 1449238"/>
                <a:gd name="connsiteX11" fmla="*/ 241544 w 3700733"/>
                <a:gd name="connsiteY11" fmla="*/ 0 h 1449238"/>
                <a:gd name="connsiteX0" fmla="*/ 229362 w 3688551"/>
                <a:gd name="connsiteY0" fmla="*/ 0 h 1449238"/>
                <a:gd name="connsiteX1" fmla="*/ 3688551 w 3688551"/>
                <a:gd name="connsiteY1" fmla="*/ 0 h 1449238"/>
                <a:gd name="connsiteX2" fmla="*/ 3688551 w 3688551"/>
                <a:gd name="connsiteY2" fmla="*/ 255819 h 1449238"/>
                <a:gd name="connsiteX3" fmla="*/ 3602396 w 3688551"/>
                <a:gd name="connsiteY3" fmla="*/ 302582 h 1449238"/>
                <a:gd name="connsiteX4" fmla="*/ 3378000 w 3688551"/>
                <a:gd name="connsiteY4" fmla="*/ 724619 h 1449238"/>
                <a:gd name="connsiteX5" fmla="*/ 3602396 w 3688551"/>
                <a:gd name="connsiteY5" fmla="*/ 1146656 h 1449238"/>
                <a:gd name="connsiteX6" fmla="*/ 3688551 w 3688551"/>
                <a:gd name="connsiteY6" fmla="*/ 1193420 h 1449238"/>
                <a:gd name="connsiteX7" fmla="*/ 3688551 w 3688551"/>
                <a:gd name="connsiteY7" fmla="*/ 1449238 h 1449238"/>
                <a:gd name="connsiteX8" fmla="*/ 229362 w 3688551"/>
                <a:gd name="connsiteY8" fmla="*/ 1449238 h 1449238"/>
                <a:gd name="connsiteX9" fmla="*/ 0 w 3688551"/>
                <a:gd name="connsiteY9" fmla="*/ 1312247 h 1449238"/>
                <a:gd name="connsiteX10" fmla="*/ 0 w 3688551"/>
                <a:gd name="connsiteY10" fmla="*/ 173463 h 1449238"/>
                <a:gd name="connsiteX11" fmla="*/ 229362 w 3688551"/>
                <a:gd name="connsiteY11" fmla="*/ 0 h 1449238"/>
                <a:gd name="connsiteX0" fmla="*/ 284179 w 3743368"/>
                <a:gd name="connsiteY0" fmla="*/ 0 h 1449238"/>
                <a:gd name="connsiteX1" fmla="*/ 3743368 w 3743368"/>
                <a:gd name="connsiteY1" fmla="*/ 0 h 1449238"/>
                <a:gd name="connsiteX2" fmla="*/ 3743368 w 3743368"/>
                <a:gd name="connsiteY2" fmla="*/ 255819 h 1449238"/>
                <a:gd name="connsiteX3" fmla="*/ 3657213 w 3743368"/>
                <a:gd name="connsiteY3" fmla="*/ 302582 h 1449238"/>
                <a:gd name="connsiteX4" fmla="*/ 3432817 w 3743368"/>
                <a:gd name="connsiteY4" fmla="*/ 724619 h 1449238"/>
                <a:gd name="connsiteX5" fmla="*/ 3657213 w 3743368"/>
                <a:gd name="connsiteY5" fmla="*/ 1146656 h 1449238"/>
                <a:gd name="connsiteX6" fmla="*/ 3743368 w 3743368"/>
                <a:gd name="connsiteY6" fmla="*/ 1193420 h 1449238"/>
                <a:gd name="connsiteX7" fmla="*/ 3743368 w 3743368"/>
                <a:gd name="connsiteY7" fmla="*/ 1449238 h 1449238"/>
                <a:gd name="connsiteX8" fmla="*/ 284179 w 3743368"/>
                <a:gd name="connsiteY8" fmla="*/ 1449238 h 1449238"/>
                <a:gd name="connsiteX9" fmla="*/ 0 w 3743368"/>
                <a:gd name="connsiteY9" fmla="*/ 1312247 h 1449238"/>
                <a:gd name="connsiteX10" fmla="*/ 54817 w 3743368"/>
                <a:gd name="connsiteY10" fmla="*/ 173463 h 1449238"/>
                <a:gd name="connsiteX11" fmla="*/ 284179 w 3743368"/>
                <a:gd name="connsiteY11" fmla="*/ 0 h 1449238"/>
                <a:gd name="connsiteX0" fmla="*/ 302452 w 3761641"/>
                <a:gd name="connsiteY0" fmla="*/ 0 h 1449238"/>
                <a:gd name="connsiteX1" fmla="*/ 3761641 w 3761641"/>
                <a:gd name="connsiteY1" fmla="*/ 0 h 1449238"/>
                <a:gd name="connsiteX2" fmla="*/ 3761641 w 3761641"/>
                <a:gd name="connsiteY2" fmla="*/ 255819 h 1449238"/>
                <a:gd name="connsiteX3" fmla="*/ 3675486 w 3761641"/>
                <a:gd name="connsiteY3" fmla="*/ 302582 h 1449238"/>
                <a:gd name="connsiteX4" fmla="*/ 3451090 w 3761641"/>
                <a:gd name="connsiteY4" fmla="*/ 724619 h 1449238"/>
                <a:gd name="connsiteX5" fmla="*/ 3675486 w 3761641"/>
                <a:gd name="connsiteY5" fmla="*/ 1146656 h 1449238"/>
                <a:gd name="connsiteX6" fmla="*/ 3761641 w 3761641"/>
                <a:gd name="connsiteY6" fmla="*/ 1193420 h 1449238"/>
                <a:gd name="connsiteX7" fmla="*/ 3761641 w 3761641"/>
                <a:gd name="connsiteY7" fmla="*/ 1449238 h 1449238"/>
                <a:gd name="connsiteX8" fmla="*/ 302452 w 3761641"/>
                <a:gd name="connsiteY8" fmla="*/ 1449238 h 1449238"/>
                <a:gd name="connsiteX9" fmla="*/ 18273 w 3761641"/>
                <a:gd name="connsiteY9" fmla="*/ 1312247 h 1449238"/>
                <a:gd name="connsiteX10" fmla="*/ 0 w 3761641"/>
                <a:gd name="connsiteY10" fmla="*/ 173463 h 1449238"/>
                <a:gd name="connsiteX11" fmla="*/ 302452 w 3761641"/>
                <a:gd name="connsiteY11" fmla="*/ 0 h 1449238"/>
                <a:gd name="connsiteX0" fmla="*/ 296361 w 3755550"/>
                <a:gd name="connsiteY0" fmla="*/ 0 h 1449238"/>
                <a:gd name="connsiteX1" fmla="*/ 3755550 w 3755550"/>
                <a:gd name="connsiteY1" fmla="*/ 0 h 1449238"/>
                <a:gd name="connsiteX2" fmla="*/ 3755550 w 3755550"/>
                <a:gd name="connsiteY2" fmla="*/ 255819 h 1449238"/>
                <a:gd name="connsiteX3" fmla="*/ 3669395 w 3755550"/>
                <a:gd name="connsiteY3" fmla="*/ 302582 h 1449238"/>
                <a:gd name="connsiteX4" fmla="*/ 3444999 w 3755550"/>
                <a:gd name="connsiteY4" fmla="*/ 724619 h 1449238"/>
                <a:gd name="connsiteX5" fmla="*/ 3669395 w 3755550"/>
                <a:gd name="connsiteY5" fmla="*/ 1146656 h 1449238"/>
                <a:gd name="connsiteX6" fmla="*/ 3755550 w 3755550"/>
                <a:gd name="connsiteY6" fmla="*/ 1193420 h 1449238"/>
                <a:gd name="connsiteX7" fmla="*/ 3755550 w 3755550"/>
                <a:gd name="connsiteY7" fmla="*/ 1449238 h 1449238"/>
                <a:gd name="connsiteX8" fmla="*/ 296361 w 3755550"/>
                <a:gd name="connsiteY8" fmla="*/ 1449238 h 1449238"/>
                <a:gd name="connsiteX9" fmla="*/ 12182 w 3755550"/>
                <a:gd name="connsiteY9" fmla="*/ 1312247 h 1449238"/>
                <a:gd name="connsiteX10" fmla="*/ 0 w 3755550"/>
                <a:gd name="connsiteY10" fmla="*/ 175895 h 1449238"/>
                <a:gd name="connsiteX11" fmla="*/ 296361 w 3755550"/>
                <a:gd name="connsiteY11" fmla="*/ 0 h 1449238"/>
                <a:gd name="connsiteX0" fmla="*/ 284179 w 3743368"/>
                <a:gd name="connsiteY0" fmla="*/ 0 h 1449238"/>
                <a:gd name="connsiteX1" fmla="*/ 3743368 w 3743368"/>
                <a:gd name="connsiteY1" fmla="*/ 0 h 1449238"/>
                <a:gd name="connsiteX2" fmla="*/ 3743368 w 3743368"/>
                <a:gd name="connsiteY2" fmla="*/ 255819 h 1449238"/>
                <a:gd name="connsiteX3" fmla="*/ 3657213 w 3743368"/>
                <a:gd name="connsiteY3" fmla="*/ 302582 h 1449238"/>
                <a:gd name="connsiteX4" fmla="*/ 3432817 w 3743368"/>
                <a:gd name="connsiteY4" fmla="*/ 724619 h 1449238"/>
                <a:gd name="connsiteX5" fmla="*/ 3657213 w 3743368"/>
                <a:gd name="connsiteY5" fmla="*/ 1146656 h 1449238"/>
                <a:gd name="connsiteX6" fmla="*/ 3743368 w 3743368"/>
                <a:gd name="connsiteY6" fmla="*/ 1193420 h 1449238"/>
                <a:gd name="connsiteX7" fmla="*/ 3743368 w 3743368"/>
                <a:gd name="connsiteY7" fmla="*/ 1449238 h 1449238"/>
                <a:gd name="connsiteX8" fmla="*/ 284179 w 3743368"/>
                <a:gd name="connsiteY8" fmla="*/ 1449238 h 1449238"/>
                <a:gd name="connsiteX9" fmla="*/ 0 w 3743368"/>
                <a:gd name="connsiteY9" fmla="*/ 1312247 h 1449238"/>
                <a:gd name="connsiteX10" fmla="*/ 0 w 3743368"/>
                <a:gd name="connsiteY10" fmla="*/ 180758 h 1449238"/>
                <a:gd name="connsiteX11" fmla="*/ 284179 w 3743368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3368" h="1449238">
                  <a:moveTo>
                    <a:pt x="284179" y="0"/>
                  </a:moveTo>
                  <a:lnTo>
                    <a:pt x="3743368" y="0"/>
                  </a:lnTo>
                  <a:lnTo>
                    <a:pt x="3743368" y="255819"/>
                  </a:lnTo>
                  <a:lnTo>
                    <a:pt x="3657213" y="302582"/>
                  </a:lnTo>
                  <a:cubicBezTo>
                    <a:pt x="3521829" y="394046"/>
                    <a:pt x="3432817" y="548938"/>
                    <a:pt x="3432817" y="724619"/>
                  </a:cubicBezTo>
                  <a:cubicBezTo>
                    <a:pt x="3432817" y="900300"/>
                    <a:pt x="3521829" y="1055192"/>
                    <a:pt x="3657213" y="1146656"/>
                  </a:cubicBezTo>
                  <a:lnTo>
                    <a:pt x="3743368" y="1193420"/>
                  </a:lnTo>
                  <a:lnTo>
                    <a:pt x="3743368" y="1449238"/>
                  </a:lnTo>
                  <a:lnTo>
                    <a:pt x="284179" y="1449238"/>
                  </a:lnTo>
                  <a:cubicBezTo>
                    <a:pt x="150778" y="1449238"/>
                    <a:pt x="0" y="1445648"/>
                    <a:pt x="0" y="1312247"/>
                  </a:cubicBezTo>
                  <a:lnTo>
                    <a:pt x="0" y="180758"/>
                  </a:lnTo>
                  <a:cubicBezTo>
                    <a:pt x="0" y="47357"/>
                    <a:pt x="150778" y="0"/>
                    <a:pt x="284179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0" name="Freeform: Shape 54"/>
            <p:cNvSpPr/>
            <p:nvPr/>
          </p:nvSpPr>
          <p:spPr>
            <a:xfrm>
              <a:off x="665080" y="4021660"/>
              <a:ext cx="5566955" cy="1661447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167882 h 1449238"/>
                <a:gd name="connsiteX11" fmla="*/ 241544 w 3700733"/>
                <a:gd name="connsiteY11" fmla="*/ 0 h 1449238"/>
                <a:gd name="connsiteX0" fmla="*/ 241544 w 3700733"/>
                <a:gd name="connsiteY0" fmla="*/ 0 h 1449317"/>
                <a:gd name="connsiteX1" fmla="*/ 3700733 w 3700733"/>
                <a:gd name="connsiteY1" fmla="*/ 0 h 1449317"/>
                <a:gd name="connsiteX2" fmla="*/ 3700733 w 3700733"/>
                <a:gd name="connsiteY2" fmla="*/ 255819 h 1449317"/>
                <a:gd name="connsiteX3" fmla="*/ 3614578 w 3700733"/>
                <a:gd name="connsiteY3" fmla="*/ 302582 h 1449317"/>
                <a:gd name="connsiteX4" fmla="*/ 3390182 w 3700733"/>
                <a:gd name="connsiteY4" fmla="*/ 724619 h 1449317"/>
                <a:gd name="connsiteX5" fmla="*/ 3614578 w 3700733"/>
                <a:gd name="connsiteY5" fmla="*/ 1146656 h 1449317"/>
                <a:gd name="connsiteX6" fmla="*/ 3700733 w 3700733"/>
                <a:gd name="connsiteY6" fmla="*/ 1193420 h 1449317"/>
                <a:gd name="connsiteX7" fmla="*/ 3700733 w 3700733"/>
                <a:gd name="connsiteY7" fmla="*/ 1449238 h 1449317"/>
                <a:gd name="connsiteX8" fmla="*/ 241544 w 3700733"/>
                <a:gd name="connsiteY8" fmla="*/ 1449238 h 1449317"/>
                <a:gd name="connsiteX9" fmla="*/ 0 w 3700733"/>
                <a:gd name="connsiteY9" fmla="*/ 1323449 h 1449317"/>
                <a:gd name="connsiteX10" fmla="*/ 0 w 3700733"/>
                <a:gd name="connsiteY10" fmla="*/ 167882 h 1449317"/>
                <a:gd name="connsiteX11" fmla="*/ 241544 w 3700733"/>
                <a:gd name="connsiteY11" fmla="*/ 0 h 14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317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456850"/>
                    <a:pt x="0" y="1323449"/>
                  </a:cubicBezTo>
                  <a:lnTo>
                    <a:pt x="0" y="167882"/>
                  </a:lnTo>
                  <a:cubicBezTo>
                    <a:pt x="0" y="34481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11" name="Freeform: Shape 55"/>
            <p:cNvSpPr/>
            <p:nvPr/>
          </p:nvSpPr>
          <p:spPr>
            <a:xfrm>
              <a:off x="771452" y="4072675"/>
              <a:ext cx="5540090" cy="15736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6286 w 3700733"/>
                <a:gd name="connsiteY10" fmla="*/ 163773 h 1449238"/>
                <a:gd name="connsiteX11" fmla="*/ 241544 w 3700733"/>
                <a:gd name="connsiteY11" fmla="*/ 0 h 1449238"/>
                <a:gd name="connsiteX0" fmla="*/ 235258 w 3694447"/>
                <a:gd name="connsiteY0" fmla="*/ 0 h 1449347"/>
                <a:gd name="connsiteX1" fmla="*/ 3694447 w 3694447"/>
                <a:gd name="connsiteY1" fmla="*/ 0 h 1449347"/>
                <a:gd name="connsiteX2" fmla="*/ 3694447 w 3694447"/>
                <a:gd name="connsiteY2" fmla="*/ 255819 h 1449347"/>
                <a:gd name="connsiteX3" fmla="*/ 3608292 w 3694447"/>
                <a:gd name="connsiteY3" fmla="*/ 302582 h 1449347"/>
                <a:gd name="connsiteX4" fmla="*/ 3383896 w 3694447"/>
                <a:gd name="connsiteY4" fmla="*/ 724619 h 1449347"/>
                <a:gd name="connsiteX5" fmla="*/ 3608292 w 3694447"/>
                <a:gd name="connsiteY5" fmla="*/ 1146656 h 1449347"/>
                <a:gd name="connsiteX6" fmla="*/ 3694447 w 3694447"/>
                <a:gd name="connsiteY6" fmla="*/ 1193420 h 1449347"/>
                <a:gd name="connsiteX7" fmla="*/ 3694447 w 3694447"/>
                <a:gd name="connsiteY7" fmla="*/ 1449238 h 1449347"/>
                <a:gd name="connsiteX8" fmla="*/ 235258 w 3694447"/>
                <a:gd name="connsiteY8" fmla="*/ 1449238 h 1449347"/>
                <a:gd name="connsiteX9" fmla="*/ 0 w 3694447"/>
                <a:gd name="connsiteY9" fmla="*/ 1324351 h 1449347"/>
                <a:gd name="connsiteX10" fmla="*/ 0 w 3694447"/>
                <a:gd name="connsiteY10" fmla="*/ 163773 h 1449347"/>
                <a:gd name="connsiteX11" fmla="*/ 235258 w 3694447"/>
                <a:gd name="connsiteY11" fmla="*/ 0 h 144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447" h="1449347">
                  <a:moveTo>
                    <a:pt x="235258" y="0"/>
                  </a:moveTo>
                  <a:lnTo>
                    <a:pt x="3694447" y="0"/>
                  </a:lnTo>
                  <a:lnTo>
                    <a:pt x="3694447" y="255819"/>
                  </a:lnTo>
                  <a:lnTo>
                    <a:pt x="3608292" y="302582"/>
                  </a:lnTo>
                  <a:cubicBezTo>
                    <a:pt x="3472908" y="394046"/>
                    <a:pt x="3383896" y="548938"/>
                    <a:pt x="3383896" y="724619"/>
                  </a:cubicBezTo>
                  <a:cubicBezTo>
                    <a:pt x="3383896" y="900300"/>
                    <a:pt x="3472908" y="1055192"/>
                    <a:pt x="3608292" y="1146656"/>
                  </a:cubicBezTo>
                  <a:lnTo>
                    <a:pt x="3694447" y="1193420"/>
                  </a:lnTo>
                  <a:lnTo>
                    <a:pt x="3694447" y="1449238"/>
                  </a:lnTo>
                  <a:lnTo>
                    <a:pt x="235258" y="1449238"/>
                  </a:lnTo>
                  <a:cubicBezTo>
                    <a:pt x="101857" y="1449238"/>
                    <a:pt x="0" y="1457752"/>
                    <a:pt x="0" y="1324351"/>
                  </a:cubicBezTo>
                  <a:lnTo>
                    <a:pt x="0" y="163773"/>
                  </a:lnTo>
                  <a:cubicBezTo>
                    <a:pt x="0" y="30372"/>
                    <a:pt x="101857" y="0"/>
                    <a:pt x="235258" y="0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chemeClr val="accent2"/>
                </a:gs>
                <a:gs pos="0">
                  <a:schemeClr val="accent2">
                    <a:lumMod val="77000"/>
                    <a:lumOff val="23000"/>
                  </a:schemeClr>
                </a:gs>
                <a:gs pos="100000">
                  <a:schemeClr val="accent2">
                    <a:lumMod val="72000"/>
                  </a:schemeClr>
                </a:gs>
                <a:gs pos="94000">
                  <a:schemeClr val="accent2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12" name="Group 56"/>
          <p:cNvGrpSpPr/>
          <p:nvPr/>
        </p:nvGrpSpPr>
        <p:grpSpPr>
          <a:xfrm flipH="1">
            <a:off x="5031351" y="4602529"/>
            <a:ext cx="3788519" cy="931430"/>
            <a:chOff x="1205155" y="1050604"/>
            <a:chExt cx="5051358" cy="1362063"/>
          </a:xfrm>
        </p:grpSpPr>
        <p:sp>
          <p:nvSpPr>
            <p:cNvPr id="113" name="TextBox 57"/>
            <p:cNvSpPr txBox="1"/>
            <p:nvPr/>
          </p:nvSpPr>
          <p:spPr>
            <a:xfrm>
              <a:off x="1205155" y="1050604"/>
              <a:ext cx="10566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6000" b="1" dirty="0" smtClean="0">
                  <a:solidFill>
                    <a:prstClr val="white"/>
                  </a:solidFill>
                </a:rPr>
                <a:t>        </a:t>
              </a:r>
              <a:endParaRPr lang="en-US" sz="6000" b="1" dirty="0">
                <a:solidFill>
                  <a:prstClr val="white"/>
                </a:solidFill>
              </a:endParaRPr>
            </a:p>
          </p:txBody>
        </p:sp>
        <p:cxnSp>
          <p:nvCxnSpPr>
            <p:cNvPr id="114" name="Straight Connector 58"/>
            <p:cNvCxnSpPr/>
            <p:nvPr/>
          </p:nvCxnSpPr>
          <p:spPr>
            <a:xfrm>
              <a:off x="2272271" y="1265315"/>
              <a:ext cx="0" cy="1147352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59"/>
            <p:cNvSpPr txBox="1"/>
            <p:nvPr/>
          </p:nvSpPr>
          <p:spPr>
            <a:xfrm>
              <a:off x="2569872" y="1094503"/>
              <a:ext cx="3686641" cy="1272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/>
              <a:r>
                <a:rPr lang="en-US" sz="2800" b="1" dirty="0">
                  <a:solidFill>
                    <a:prstClr val="white"/>
                  </a:solidFill>
                </a:rPr>
                <a:t>BUSINESS </a:t>
              </a:r>
              <a:r>
                <a:rPr lang="en-US" sz="2800" b="1" dirty="0" smtClean="0">
                  <a:solidFill>
                    <a:prstClr val="white"/>
                  </a:solidFill>
                </a:rPr>
                <a:t>ANALYST</a:t>
              </a:r>
              <a:endParaRPr lang="en-US" sz="2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16" name="TextBox 57"/>
          <p:cNvSpPr txBox="1"/>
          <p:nvPr/>
        </p:nvSpPr>
        <p:spPr>
          <a:xfrm rot="5400000">
            <a:off x="7762045" y="4851468"/>
            <a:ext cx="1134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 smtClean="0">
                <a:solidFill>
                  <a:prstClr val="white"/>
                </a:solidFill>
              </a:rPr>
              <a:t>PMI</a:t>
            </a:r>
            <a:endParaRPr lang="en-US" sz="3200" b="1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2475" y="48256"/>
            <a:ext cx="4928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fr-CA" b="1" dirty="0" smtClean="0">
                <a:solidFill>
                  <a:srgbClr val="003C71"/>
                </a:solidFill>
                <a:latin typeface="+mj-lt"/>
              </a:rPr>
              <a:t>INTRODUCTION À L’ANALYSE D’AFFAIRES</a:t>
            </a:r>
            <a:endParaRPr lang="fr-CA" b="1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68" name="Tableau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7480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Modèle de</a:t>
                      </a:r>
                      <a:r>
                        <a:rPr lang="fr-CA" sz="900" b="1" kern="12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maturité</a:t>
                      </a:r>
                      <a:endParaRPr lang="fr-CA" sz="900" b="1" kern="12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41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437 3.7037E-6 L -1.04167E-6 3.703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3.7037E-6 L -3.125E-6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1" y="1565244"/>
            <a:ext cx="8266113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926541" y="4289451"/>
            <a:ext cx="46257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fr-CA" sz="1050" b="1" dirty="0" smtClean="0">
                <a:solidFill>
                  <a:srgbClr val="000000"/>
                </a:solidFill>
              </a:rPr>
              <a:t>Source:</a:t>
            </a:r>
            <a:r>
              <a:rPr lang="fr-CA" sz="1050" dirty="0" smtClean="0">
                <a:solidFill>
                  <a:srgbClr val="000000"/>
                </a:solidFill>
              </a:rPr>
              <a:t> http</a:t>
            </a:r>
            <a:r>
              <a:rPr lang="fr-CA" sz="1050" dirty="0">
                <a:solidFill>
                  <a:srgbClr val="000000"/>
                </a:solidFill>
              </a:rPr>
              <a:t>://www.watermarklearning.com/blog/pba-cbap-side-by-side/</a:t>
            </a:r>
          </a:p>
        </p:txBody>
      </p:sp>
      <p:sp>
        <p:nvSpPr>
          <p:cNvPr id="7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551863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08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/>
          <p:cNvCxnSpPr/>
          <p:nvPr/>
        </p:nvCxnSpPr>
        <p:spPr>
          <a:xfrm flipV="1">
            <a:off x="107594" y="4673449"/>
            <a:ext cx="8475925" cy="84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24747" y="4245879"/>
            <a:ext cx="1287416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Évaluation des besoins</a:t>
            </a: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cxnSp>
        <p:nvCxnSpPr>
          <p:cNvPr id="14" name="Connecteur droit 13"/>
          <p:cNvCxnSpPr/>
          <p:nvPr/>
        </p:nvCxnSpPr>
        <p:spPr>
          <a:xfrm>
            <a:off x="1361360" y="4224721"/>
            <a:ext cx="1" cy="1753815"/>
          </a:xfrm>
          <a:prstGeom prst="line">
            <a:avLst/>
          </a:prstGeom>
          <a:ln w="6350" cap="sq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2800694" y="4224720"/>
            <a:ext cx="1" cy="1753816"/>
          </a:xfrm>
          <a:prstGeom prst="line">
            <a:avLst/>
          </a:prstGeom>
          <a:ln w="6350" cap="sq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244504" y="4275524"/>
            <a:ext cx="15275" cy="1703012"/>
          </a:xfrm>
          <a:prstGeom prst="line">
            <a:avLst/>
          </a:prstGeom>
          <a:ln w="6350" cap="sq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687826" y="4245879"/>
            <a:ext cx="34255" cy="1732657"/>
          </a:xfrm>
          <a:prstGeom prst="line">
            <a:avLst/>
          </a:prstGeom>
          <a:ln w="6350" cap="sq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7140102" y="4271285"/>
            <a:ext cx="18797" cy="1707251"/>
          </a:xfrm>
          <a:prstGeom prst="line">
            <a:avLst/>
          </a:prstGeom>
          <a:ln w="6350" cap="sq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437075" y="4262813"/>
            <a:ext cx="1287416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Planification</a:t>
            </a: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2800694" y="4258587"/>
            <a:ext cx="1449560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Analyse</a:t>
            </a: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4259779" y="4250123"/>
            <a:ext cx="1449560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Conception Réalisation</a:t>
            </a: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709339" y="4262837"/>
            <a:ext cx="1449560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Évaluation de la solution</a:t>
            </a: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7133959" y="4271307"/>
            <a:ext cx="1449560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Déploiement de la solution</a:t>
            </a: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237688" y="3263720"/>
            <a:ext cx="6700233" cy="79167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dirty="0" smtClean="0">
                <a:solidFill>
                  <a:srgbClr val="000000"/>
                </a:solidFill>
                <a:latin typeface="Arial"/>
                <a:cs typeface="Times"/>
              </a:rPr>
              <a:t>Cycle de développement générique (PMI-PBA)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dirty="0" smtClean="0">
                <a:solidFill>
                  <a:srgbClr val="000000"/>
                </a:solidFill>
                <a:latin typeface="Arial"/>
                <a:cs typeface="Times"/>
              </a:rPr>
              <a:t>(</a:t>
            </a:r>
            <a:r>
              <a:rPr lang="fr-CA" sz="1100" dirty="0" err="1" smtClean="0">
                <a:solidFill>
                  <a:srgbClr val="000000"/>
                </a:solidFill>
                <a:latin typeface="Arial"/>
                <a:cs typeface="Times"/>
              </a:rPr>
              <a:t>Ref</a:t>
            </a:r>
            <a:r>
              <a:rPr lang="fr-CA" sz="1100" dirty="0" smtClean="0">
                <a:solidFill>
                  <a:srgbClr val="000000"/>
                </a:solidFill>
                <a:latin typeface="Arial"/>
                <a:cs typeface="Times"/>
              </a:rPr>
              <a:t>.:</a:t>
            </a:r>
            <a:r>
              <a:rPr lang="fr-CA" sz="1100" dirty="0" err="1" smtClean="0">
                <a:solidFill>
                  <a:srgbClr val="000000"/>
                </a:solidFill>
                <a:latin typeface="Arial"/>
                <a:cs typeface="Times"/>
              </a:rPr>
              <a:t>Carkenord</a:t>
            </a:r>
            <a:r>
              <a:rPr lang="fr-CA" sz="1100" dirty="0" smtClean="0">
                <a:solidFill>
                  <a:srgbClr val="000000"/>
                </a:solidFill>
                <a:latin typeface="Arial"/>
                <a:cs typeface="Times"/>
              </a:rPr>
              <a:t>, </a:t>
            </a:r>
            <a:r>
              <a:rPr lang="fr-CA" sz="1100" dirty="0" err="1" smtClean="0">
                <a:solidFill>
                  <a:srgbClr val="000000"/>
                </a:solidFill>
                <a:latin typeface="Arial"/>
                <a:cs typeface="Times"/>
              </a:rPr>
              <a:t>Barabra</a:t>
            </a:r>
            <a:r>
              <a:rPr lang="fr-CA" sz="1100" dirty="0" smtClean="0">
                <a:solidFill>
                  <a:srgbClr val="000000"/>
                </a:solidFill>
                <a:latin typeface="Arial"/>
                <a:cs typeface="Times"/>
              </a:rPr>
              <a:t> A.,</a:t>
            </a:r>
            <a:r>
              <a:rPr lang="fr-CA" sz="1100" dirty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1100" b="1" i="1" dirty="0" smtClean="0">
                <a:solidFill>
                  <a:srgbClr val="000000"/>
                </a:solidFill>
                <a:latin typeface="Arial"/>
                <a:cs typeface="Times"/>
              </a:rPr>
              <a:t>PMI-PBA</a:t>
            </a:r>
            <a:r>
              <a:rPr lang="fr-CA" sz="1100" i="1" dirty="0" smtClean="0">
                <a:solidFill>
                  <a:srgbClr val="000000"/>
                </a:solidFill>
                <a:latin typeface="Arial"/>
                <a:cs typeface="Times"/>
              </a:rPr>
              <a:t> Exam </a:t>
            </a:r>
            <a:r>
              <a:rPr lang="fr-CA" sz="1100" i="1" dirty="0" err="1" smtClean="0">
                <a:solidFill>
                  <a:srgbClr val="000000"/>
                </a:solidFill>
                <a:latin typeface="Arial"/>
                <a:cs typeface="Times"/>
              </a:rPr>
              <a:t>Prep</a:t>
            </a:r>
            <a:r>
              <a:rPr lang="fr-CA" sz="1100" dirty="0" smtClean="0">
                <a:solidFill>
                  <a:srgbClr val="000000"/>
                </a:solidFill>
                <a:latin typeface="Arial"/>
                <a:cs typeface="Times"/>
              </a:rPr>
              <a:t>., page 35)</a:t>
            </a:r>
            <a:endParaRPr lang="fr-CA" sz="105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3944" y="4845151"/>
            <a:ext cx="1287416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(Sélection de projet, initiation)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361361" y="4845151"/>
            <a:ext cx="1439334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(Planification de projet, vision du produit)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810920" y="4845151"/>
            <a:ext cx="1439334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(Définition et élaboration des exigences )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270005" y="4845151"/>
            <a:ext cx="1439334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(Construction et développement)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7158899" y="4845151"/>
            <a:ext cx="1439334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(version, implantation)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94164" y="4845151"/>
            <a:ext cx="1439334" cy="21166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(Test, assurance qualité)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cxnSp>
        <p:nvCxnSpPr>
          <p:cNvPr id="33" name="Connecteur droit 32"/>
          <p:cNvCxnSpPr/>
          <p:nvPr/>
        </p:nvCxnSpPr>
        <p:spPr>
          <a:xfrm>
            <a:off x="8586224" y="4258590"/>
            <a:ext cx="6005" cy="1719946"/>
          </a:xfrm>
          <a:prstGeom prst="line">
            <a:avLst/>
          </a:prstGeom>
          <a:ln w="22225" cap="sq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8598234" y="4563795"/>
            <a:ext cx="452632" cy="35141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b="1" dirty="0" smtClean="0">
                <a:solidFill>
                  <a:srgbClr val="005EB8">
                    <a:lumMod val="75000"/>
                  </a:srgbClr>
                </a:solidFill>
                <a:latin typeface="Arial"/>
                <a:cs typeface="Times"/>
              </a:rPr>
              <a:t>Fin</a:t>
            </a:r>
            <a:endParaRPr lang="fr-CA" sz="2000" b="1" dirty="0">
              <a:solidFill>
                <a:srgbClr val="005EB8">
                  <a:lumMod val="75000"/>
                </a:srgbClr>
              </a:solidFill>
              <a:latin typeface="Arial"/>
              <a:cs typeface="Time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4747" y="5187878"/>
            <a:ext cx="1211213" cy="317559"/>
          </a:xfrm>
          <a:prstGeom prst="rect">
            <a:avLst/>
          </a:prstGeom>
          <a:solidFill>
            <a:srgbClr val="92D05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fr-CA" sz="1400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90210" y="5187878"/>
            <a:ext cx="1404000" cy="317559"/>
          </a:xfrm>
          <a:prstGeom prst="rect">
            <a:avLst/>
          </a:prstGeom>
          <a:solidFill>
            <a:schemeClr val="accent2">
              <a:lumMod val="40000"/>
              <a:lumOff val="60000"/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fr-CA" sz="1400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829578" y="5187878"/>
            <a:ext cx="1404000" cy="317559"/>
          </a:xfrm>
          <a:prstGeom prst="rect">
            <a:avLst/>
          </a:prstGeom>
          <a:solidFill>
            <a:schemeClr val="accent5">
              <a:lumMod val="40000"/>
              <a:lumOff val="6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fr-CA" sz="1400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24746" y="5546766"/>
            <a:ext cx="8926119" cy="317559"/>
          </a:xfrm>
          <a:prstGeom prst="rect">
            <a:avLst/>
          </a:prstGeom>
          <a:solidFill>
            <a:srgbClr val="FFC000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fr-CA" sz="1400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722081" y="5187878"/>
            <a:ext cx="3320318" cy="317559"/>
          </a:xfrm>
          <a:prstGeom prst="rect">
            <a:avLst/>
          </a:prstGeom>
          <a:solidFill>
            <a:schemeClr val="accent3">
              <a:lumMod val="75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fr-CA" sz="1400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980179" y="1163325"/>
            <a:ext cx="2633472" cy="280903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1148429" y="1017022"/>
            <a:ext cx="4213555" cy="396483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650767" y="1891936"/>
            <a:ext cx="2849614" cy="255915"/>
          </a:xfrm>
          <a:prstGeom prst="rect">
            <a:avLst/>
          </a:prstGeom>
          <a:solidFill>
            <a:srgbClr val="92D05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CA" sz="1200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Évaluation </a:t>
            </a:r>
            <a:r>
              <a:rPr lang="fr-CA" sz="1200" dirty="0">
                <a:solidFill>
                  <a:srgbClr val="005EB8">
                    <a:lumMod val="50000"/>
                  </a:srgbClr>
                </a:solidFill>
                <a:latin typeface="Arial"/>
              </a:rPr>
              <a:t>des besoins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650767" y="2212708"/>
            <a:ext cx="2849614" cy="255915"/>
          </a:xfrm>
          <a:prstGeom prst="rect">
            <a:avLst/>
          </a:prstGeom>
          <a:solidFill>
            <a:schemeClr val="accent2">
              <a:lumMod val="40000"/>
              <a:lumOff val="60000"/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CA" sz="1200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Planification de l’analyse d’affaires </a:t>
            </a:r>
            <a:endParaRPr lang="fr-CA" sz="1200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650767" y="2525013"/>
            <a:ext cx="2849614" cy="255915"/>
          </a:xfrm>
          <a:prstGeom prst="rect">
            <a:avLst/>
          </a:prstGeom>
          <a:solidFill>
            <a:schemeClr val="accent5">
              <a:lumMod val="40000"/>
              <a:lumOff val="6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CA" sz="1200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« </a:t>
            </a:r>
            <a:r>
              <a:rPr lang="fr-CA" sz="1200" dirty="0" err="1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Élicitation</a:t>
            </a:r>
            <a:r>
              <a:rPr lang="fr-CA" sz="1200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 » des exigences et analyse</a:t>
            </a:r>
            <a:endParaRPr lang="fr-CA" sz="1200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794308" y="2232489"/>
            <a:ext cx="2849614" cy="255915"/>
          </a:xfrm>
          <a:prstGeom prst="rect">
            <a:avLst/>
          </a:prstGeom>
          <a:solidFill>
            <a:schemeClr val="accent3">
              <a:lumMod val="75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CA" sz="1200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Évaluation de la solution </a:t>
            </a:r>
            <a:endParaRPr lang="fr-CA" sz="1200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794307" y="1911717"/>
            <a:ext cx="2849615" cy="255915"/>
          </a:xfrm>
          <a:prstGeom prst="rect">
            <a:avLst/>
          </a:prstGeom>
          <a:solidFill>
            <a:srgbClr val="FFC000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CA" sz="1200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Traçabilité et surveillance</a:t>
            </a:r>
            <a:endParaRPr lang="fr-CA" sz="1200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864064" y="846182"/>
            <a:ext cx="7408245" cy="94204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2400" dirty="0" smtClean="0">
                <a:solidFill>
                  <a:srgbClr val="000000"/>
                </a:solidFill>
                <a:latin typeface="Arial"/>
                <a:cs typeface="Times"/>
              </a:rPr>
              <a:t>Les cinq (5) domaines de connaissance 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dirty="0" smtClean="0">
                <a:solidFill>
                  <a:srgbClr val="000000"/>
                </a:solidFill>
                <a:latin typeface="Arial"/>
                <a:cs typeface="Times"/>
              </a:rPr>
              <a:t>de l’analyse d’affaires  (IIBA-CBAP)</a:t>
            </a: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aphicFrame>
        <p:nvGraphicFramePr>
          <p:cNvPr id="59" name="Tableau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228769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Flèche vers le haut 1"/>
          <p:cNvSpPr/>
          <p:nvPr/>
        </p:nvSpPr>
        <p:spPr>
          <a:xfrm>
            <a:off x="4452960" y="5505437"/>
            <a:ext cx="1083213" cy="956614"/>
          </a:xfrm>
          <a:prstGeom prst="up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 smtClean="0"/>
              <a:t>?</a:t>
            </a:r>
            <a:endParaRPr lang="fr-CA" sz="2400" b="1" dirty="0"/>
          </a:p>
        </p:txBody>
      </p:sp>
    </p:spTree>
    <p:extLst>
      <p:ext uri="{BB962C8B-B14F-4D97-AF65-F5344CB8AC3E}">
        <p14:creationId xmlns:p14="http://schemas.microsoft.com/office/powerpoint/2010/main" val="1911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1026" name="Picture 2" descr="\\mvt\usr\Perso\NR\058\dhm5994\Downloads\stickman_check_marking_pc_1600_clr_12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" y="668709"/>
            <a:ext cx="1303867" cy="1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1255996" y="803688"/>
            <a:ext cx="7564476" cy="609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b="1" dirty="0" smtClean="0">
                <a:solidFill>
                  <a:srgbClr val="000000"/>
                </a:solidFill>
                <a:latin typeface="Arial"/>
                <a:cs typeface="Times"/>
              </a:rPr>
              <a:t>Consigne: 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dirty="0" smtClean="0">
                <a:solidFill>
                  <a:srgbClr val="000000"/>
                </a:solidFill>
                <a:latin typeface="Arial"/>
                <a:cs typeface="Times"/>
              </a:rPr>
              <a:t>Classer les activités de l’analyse d’affaire en contexte projet, par domaine de connaissances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400" b="1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b="1" dirty="0" smtClean="0">
                <a:solidFill>
                  <a:srgbClr val="000000"/>
                </a:solidFill>
                <a:latin typeface="Arial"/>
                <a:cs typeface="Times"/>
              </a:rPr>
              <a:t>Durée: 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dirty="0" smtClean="0">
                <a:solidFill>
                  <a:srgbClr val="000000"/>
                </a:solidFill>
                <a:latin typeface="Arial"/>
                <a:cs typeface="Times"/>
              </a:rPr>
              <a:t>15 minutes  </a:t>
            </a:r>
            <a:endParaRPr lang="fr-CA" sz="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197660" y="1824409"/>
            <a:ext cx="1024467" cy="2963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b="1" dirty="0" smtClean="0">
                <a:solidFill>
                  <a:srgbClr val="000000"/>
                </a:solidFill>
                <a:latin typeface="Arial"/>
                <a:cs typeface="Times"/>
              </a:rPr>
              <a:t>Exercice</a:t>
            </a:r>
            <a:endParaRPr lang="fr-CA" sz="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00605"/>
              </p:ext>
            </p:extLst>
          </p:nvPr>
        </p:nvGraphicFramePr>
        <p:xfrm>
          <a:off x="555420" y="2780928"/>
          <a:ext cx="2425700" cy="224980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2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Définir les besoins d'affaires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Planifier la gestion des demandes de changements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Écrire les spécifications des exigences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Définir la proposition de valeur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Planifier la traçabilité des exigences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Obtenir l'approbation des exigences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Développer les objectifs de projet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Planifier la gestion des exigences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Affecter les exigences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Gérer les changements d'exigences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893707"/>
              </p:ext>
            </p:extLst>
          </p:nvPr>
        </p:nvGraphicFramePr>
        <p:xfrm>
          <a:off x="3502399" y="2780928"/>
          <a:ext cx="2425700" cy="2249805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42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Valider les résultats de tests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Identifier les parties prenantes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Déterminer le contexte du projet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Évaluer les solutions et les capacités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Tracer les exigences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Analyser les écarts de la solution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Analyser, décomposer et élaborer les exigences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Obtenir l'approbation des parties-prenantes pour le déploiement de la solution (</a:t>
                      </a:r>
                      <a:r>
                        <a:rPr lang="fr-CA" sz="1100" b="1" u="none" strike="noStrike" dirty="0" err="1">
                          <a:effectLst/>
                          <a:latin typeface="+mj-lt"/>
                        </a:rPr>
                        <a:t>Sign</a:t>
                      </a:r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 Off)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402501"/>
              </p:ext>
            </p:extLst>
          </p:nvPr>
        </p:nvGraphicFramePr>
        <p:xfrm>
          <a:off x="6449379" y="2780928"/>
          <a:ext cx="2425700" cy="221361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42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Planifier les résultats attendus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Suivre le statut des exigences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Évaluer la performance de la solution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Mettre à jour les statuts des exigences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Vérifier et valider les exigences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Planifier la documentation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>
                          <a:effectLst/>
                          <a:latin typeface="+mj-lt"/>
                        </a:rPr>
                        <a:t>Élaborer et détailler les critères d'acceptation</a:t>
                      </a:r>
                      <a:endParaRPr lang="fr-CA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 smtClean="0">
                          <a:effectLst/>
                          <a:latin typeface="+mj-lt"/>
                        </a:rPr>
                        <a:t>Communiquer </a:t>
                      </a:r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les statuts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fr-CA" sz="1100" b="1" u="none" strike="noStrike" dirty="0">
                          <a:effectLst/>
                          <a:latin typeface="+mj-lt"/>
                        </a:rPr>
                        <a:t>Éliciter les exigences</a:t>
                      </a:r>
                      <a:endParaRPr lang="fr-CA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467544" y="2475690"/>
            <a:ext cx="7564476" cy="3776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b="1" dirty="0" smtClean="0">
                <a:solidFill>
                  <a:srgbClr val="000000"/>
                </a:solidFill>
                <a:latin typeface="Arial"/>
                <a:cs typeface="Times"/>
              </a:rPr>
              <a:t>Activités de l’analyse d’affaire en contexte projet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7964" y="5517232"/>
            <a:ext cx="2519933" cy="255915"/>
          </a:xfrm>
          <a:prstGeom prst="rect">
            <a:avLst/>
          </a:prstGeom>
          <a:solidFill>
            <a:srgbClr val="92D05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Évaluation </a:t>
            </a:r>
            <a:r>
              <a:rPr lang="fr-CA" sz="1100" b="1" dirty="0">
                <a:solidFill>
                  <a:srgbClr val="005EB8">
                    <a:lumMod val="50000"/>
                  </a:srgbClr>
                </a:solidFill>
                <a:latin typeface="Arial"/>
              </a:rPr>
              <a:t>des besoins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67544" y="5211584"/>
            <a:ext cx="7564476" cy="3776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b="1" dirty="0" smtClean="0">
                <a:solidFill>
                  <a:srgbClr val="000000"/>
                </a:solidFill>
                <a:latin typeface="Arial"/>
                <a:cs typeface="Times"/>
              </a:rPr>
              <a:t>Domaines de connaissance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7964" y="5950837"/>
            <a:ext cx="8232507" cy="206693"/>
          </a:xfrm>
          <a:prstGeom prst="rect">
            <a:avLst/>
          </a:prstGeom>
          <a:solidFill>
            <a:schemeClr val="accent2">
              <a:lumMod val="40000"/>
              <a:lumOff val="60000"/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Planification de l’analyse d’affaires </a:t>
            </a:r>
            <a:endParaRPr lang="fr-CA" sz="1100" b="1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25391" y="5517232"/>
            <a:ext cx="2519933" cy="255915"/>
          </a:xfrm>
          <a:prstGeom prst="rect">
            <a:avLst/>
          </a:prstGeom>
          <a:solidFill>
            <a:schemeClr val="accent5">
              <a:lumMod val="40000"/>
              <a:lumOff val="6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« </a:t>
            </a:r>
            <a:r>
              <a:rPr lang="fr-CA" sz="1100" b="1" dirty="0" err="1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Élicitation</a:t>
            </a:r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 » et analyse</a:t>
            </a:r>
            <a:endParaRPr lang="fr-CA" sz="1100" b="1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94772" y="5461282"/>
            <a:ext cx="2425700" cy="255915"/>
          </a:xfrm>
          <a:prstGeom prst="rect">
            <a:avLst/>
          </a:prstGeom>
          <a:solidFill>
            <a:schemeClr val="accent3">
              <a:lumMod val="75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Évaluation de la solution </a:t>
            </a:r>
            <a:endParaRPr lang="fr-CA" sz="1100" b="1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25390" y="6341437"/>
            <a:ext cx="5395081" cy="255915"/>
          </a:xfrm>
          <a:prstGeom prst="rect">
            <a:avLst/>
          </a:prstGeom>
          <a:solidFill>
            <a:srgbClr val="FFC000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Traçabilité et surveillance</a:t>
            </a:r>
            <a:endParaRPr lang="fr-CA" sz="1100" b="1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879913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37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9166" y="1772816"/>
            <a:ext cx="2519933" cy="255915"/>
          </a:xfrm>
          <a:prstGeom prst="rect">
            <a:avLst/>
          </a:prstGeom>
          <a:solidFill>
            <a:srgbClr val="92D05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Évaluation </a:t>
            </a:r>
            <a:r>
              <a:rPr lang="fr-CA" sz="1100" b="1" dirty="0">
                <a:solidFill>
                  <a:srgbClr val="005EB8">
                    <a:lumMod val="50000"/>
                  </a:srgbClr>
                </a:solidFill>
                <a:latin typeface="Arial"/>
              </a:rPr>
              <a:t>des besoins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21167" y="4365104"/>
            <a:ext cx="2519933" cy="255915"/>
          </a:xfrm>
          <a:prstGeom prst="rect">
            <a:avLst/>
          </a:prstGeom>
          <a:solidFill>
            <a:schemeClr val="accent2">
              <a:lumMod val="40000"/>
              <a:lumOff val="60000"/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Planification de l’analyse d’affaires </a:t>
            </a:r>
            <a:endParaRPr lang="fr-CA" sz="1100" b="1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87824" y="1790771"/>
            <a:ext cx="2519933" cy="255915"/>
          </a:xfrm>
          <a:prstGeom prst="rect">
            <a:avLst/>
          </a:prstGeom>
          <a:solidFill>
            <a:schemeClr val="accent5">
              <a:lumMod val="40000"/>
              <a:lumOff val="6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« </a:t>
            </a:r>
            <a:r>
              <a:rPr lang="fr-CA" sz="1100" b="1" dirty="0" err="1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Élicitation</a:t>
            </a:r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 » et analyse</a:t>
            </a:r>
            <a:endParaRPr lang="fr-CA" sz="1100" b="1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96482" y="1798298"/>
            <a:ext cx="2547926" cy="230434"/>
          </a:xfrm>
          <a:prstGeom prst="rect">
            <a:avLst/>
          </a:prstGeom>
          <a:solidFill>
            <a:schemeClr val="accent3">
              <a:lumMod val="75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Évaluation de la solution </a:t>
            </a:r>
            <a:endParaRPr lang="fr-CA" sz="1100" b="1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9166" y="4365104"/>
            <a:ext cx="2514364" cy="270527"/>
          </a:xfrm>
          <a:prstGeom prst="rect">
            <a:avLst/>
          </a:prstGeom>
          <a:solidFill>
            <a:srgbClr val="FFC000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100" b="1" dirty="0" smtClean="0">
                <a:solidFill>
                  <a:srgbClr val="005EB8">
                    <a:lumMod val="50000"/>
                  </a:srgbClr>
                </a:solidFill>
                <a:latin typeface="Arial"/>
              </a:rPr>
              <a:t>Traçabilité et surveillance</a:t>
            </a:r>
            <a:endParaRPr lang="fr-CA" sz="1100" b="1" dirty="0">
              <a:solidFill>
                <a:srgbClr val="005EB8">
                  <a:lumMod val="50000"/>
                </a:srgbClr>
              </a:solidFill>
              <a:latin typeface="Arial"/>
            </a:endParaRPr>
          </a:p>
        </p:txBody>
      </p:sp>
      <p:pic>
        <p:nvPicPr>
          <p:cNvPr id="39" name="Picture 2" descr="\\mvt\usr\Perso\NR\058\dhm5994\Downloads\stickman_check_marking_pc_1600_clr_12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" y="668709"/>
            <a:ext cx="1303867" cy="1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/>
          <p:cNvSpPr txBox="1"/>
          <p:nvPr/>
        </p:nvSpPr>
        <p:spPr>
          <a:xfrm>
            <a:off x="1121628" y="1210295"/>
            <a:ext cx="7151404" cy="2963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b="1" dirty="0" smtClean="0">
                <a:solidFill>
                  <a:srgbClr val="000000"/>
                </a:solidFill>
                <a:latin typeface="Arial"/>
                <a:cs typeface="Times"/>
              </a:rPr>
              <a:t>Grille réponse de l’étudiant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194359"/>
              </p:ext>
            </p:extLst>
          </p:nvPr>
        </p:nvGraphicFramePr>
        <p:xfrm>
          <a:off x="279166" y="2084293"/>
          <a:ext cx="2514364" cy="1986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364">
                  <a:extLst>
                    <a:ext uri="{9D8B030D-6E8A-4147-A177-3AD203B41FA5}">
                      <a16:colId xmlns:a16="http://schemas.microsoft.com/office/drawing/2014/main" val="1020956113"/>
                    </a:ext>
                  </a:extLst>
                </a:gridCol>
              </a:tblGrid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022974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50342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223087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227695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85944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122399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1813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65639"/>
                  </a:ext>
                </a:extLst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840805"/>
              </p:ext>
            </p:extLst>
          </p:nvPr>
        </p:nvGraphicFramePr>
        <p:xfrm>
          <a:off x="2987824" y="2082818"/>
          <a:ext cx="2514364" cy="1986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364">
                  <a:extLst>
                    <a:ext uri="{9D8B030D-6E8A-4147-A177-3AD203B41FA5}">
                      <a16:colId xmlns:a16="http://schemas.microsoft.com/office/drawing/2014/main" val="1020956113"/>
                    </a:ext>
                  </a:extLst>
                </a:gridCol>
              </a:tblGrid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022974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50342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223087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227695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85944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122399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1813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1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65639"/>
                  </a:ext>
                </a:extLst>
              </a:tr>
            </a:tbl>
          </a:graphicData>
        </a:graphic>
      </p:graphicFrame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091383"/>
              </p:ext>
            </p:extLst>
          </p:nvPr>
        </p:nvGraphicFramePr>
        <p:xfrm>
          <a:off x="5730044" y="2060848"/>
          <a:ext cx="2514364" cy="1986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364">
                  <a:extLst>
                    <a:ext uri="{9D8B030D-6E8A-4147-A177-3AD203B41FA5}">
                      <a16:colId xmlns:a16="http://schemas.microsoft.com/office/drawing/2014/main" val="1020956113"/>
                    </a:ext>
                  </a:extLst>
                </a:gridCol>
              </a:tblGrid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3022974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2550342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7223087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0227695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85944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122399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1813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65639"/>
                  </a:ext>
                </a:extLst>
              </a:tr>
            </a:tbl>
          </a:graphicData>
        </a:graphic>
      </p:graphicFrame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858922"/>
              </p:ext>
            </p:extLst>
          </p:nvPr>
        </p:nvGraphicFramePr>
        <p:xfrm>
          <a:off x="301787" y="4682952"/>
          <a:ext cx="2514364" cy="1986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364">
                  <a:extLst>
                    <a:ext uri="{9D8B030D-6E8A-4147-A177-3AD203B41FA5}">
                      <a16:colId xmlns:a16="http://schemas.microsoft.com/office/drawing/2014/main" val="1020956113"/>
                    </a:ext>
                  </a:extLst>
                </a:gridCol>
              </a:tblGrid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3022974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2550342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7223087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0227695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6485944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122399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1813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65639"/>
                  </a:ext>
                </a:extLst>
              </a:tr>
            </a:tbl>
          </a:graphicData>
        </a:graphic>
      </p:graphicFrame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119495"/>
              </p:ext>
            </p:extLst>
          </p:nvPr>
        </p:nvGraphicFramePr>
        <p:xfrm>
          <a:off x="5730044" y="4663456"/>
          <a:ext cx="2514364" cy="19895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364">
                  <a:extLst>
                    <a:ext uri="{9D8B030D-6E8A-4147-A177-3AD203B41FA5}">
                      <a16:colId xmlns:a16="http://schemas.microsoft.com/office/drawing/2014/main" val="1020956113"/>
                    </a:ext>
                  </a:extLst>
                </a:gridCol>
              </a:tblGrid>
              <a:tr h="248301">
                <a:tc>
                  <a:txBody>
                    <a:bodyPr/>
                    <a:lstStyle/>
                    <a:p>
                      <a:endParaRPr lang="fr-CA" sz="105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022974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2550342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7223087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0227695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6485944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pPr algn="l" fontAlgn="ctr"/>
                      <a:endParaRPr lang="fr-CA" sz="105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4122399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1813"/>
                  </a:ext>
                </a:extLst>
              </a:tr>
              <a:tr h="248301">
                <a:tc>
                  <a:txBody>
                    <a:bodyPr/>
                    <a:lstStyle/>
                    <a:p>
                      <a:endParaRPr lang="fr-C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65639"/>
                  </a:ext>
                </a:extLst>
              </a:tr>
            </a:tbl>
          </a:graphicData>
        </a:graphic>
      </p:graphicFrame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228769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85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ZoneTexte 27"/>
          <p:cNvSpPr txBox="1"/>
          <p:nvPr/>
        </p:nvSpPr>
        <p:spPr>
          <a:xfrm>
            <a:off x="1651065" y="3289738"/>
            <a:ext cx="2836414" cy="49107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algn="ctr">
              <a:spcBef>
                <a:spcPct val="20000"/>
              </a:spcBef>
              <a:buClr>
                <a:srgbClr val="003C71"/>
              </a:buClr>
              <a:buSzPct val="125000"/>
              <a:defRPr sz="2400" b="1">
                <a:solidFill>
                  <a:schemeClr val="accent6">
                    <a:lumMod val="50000"/>
                  </a:schemeClr>
                </a:solidFill>
                <a:latin typeface="Arial"/>
                <a:cs typeface="Times"/>
              </a:defRPr>
            </a:lvl1pPr>
          </a:lstStyle>
          <a:p>
            <a:pPr algn="l" defTabSz="457200"/>
            <a:r>
              <a:rPr lang="fr-CA" sz="2000" dirty="0">
                <a:solidFill>
                  <a:srgbClr val="005EB8">
                    <a:lumMod val="50000"/>
                  </a:srgbClr>
                </a:solidFill>
              </a:rPr>
              <a:t>EXIGENCE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1664411" y="5090865"/>
            <a:ext cx="2963333" cy="49107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b="1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SOLUTION</a:t>
            </a:r>
            <a:endParaRPr lang="fr-CA" sz="2000" b="1" dirty="0">
              <a:solidFill>
                <a:srgbClr val="005EB8">
                  <a:lumMod val="50000"/>
                </a:srgbClr>
              </a:solidFill>
              <a:latin typeface="Arial"/>
              <a:cs typeface="Time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3778" y="1075199"/>
            <a:ext cx="7258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fr-CA" sz="1600" dirty="0" smtClean="0">
                <a:solidFill>
                  <a:srgbClr val="000000"/>
                </a:solidFill>
                <a:latin typeface="Arial"/>
              </a:rPr>
              <a:t>État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ou une condition que doit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atteindre l’entreprise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pour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concrétiser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sa </a:t>
            </a:r>
            <a:r>
              <a:rPr lang="fr-CA" sz="1600" i="1" dirty="0">
                <a:solidFill>
                  <a:srgbClr val="000000"/>
                </a:solidFill>
                <a:latin typeface="Arial"/>
              </a:rPr>
              <a:t>vision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746368" y="5521347"/>
            <a:ext cx="7012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fr-CA" sz="1600" dirty="0" smtClean="0">
                <a:solidFill>
                  <a:srgbClr val="000000"/>
                </a:solidFill>
                <a:latin typeface="Arial"/>
              </a:rPr>
              <a:t>Réponse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a un </a:t>
            </a:r>
            <a:r>
              <a:rPr lang="fr-CA" sz="1600" i="1" dirty="0">
                <a:solidFill>
                  <a:srgbClr val="000000"/>
                </a:solidFill>
                <a:latin typeface="Arial"/>
              </a:rPr>
              <a:t>besoin d’affaires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par la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résolution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d’un problème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ou l’exploitation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d’une opportunité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qui se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présente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a l’organisation.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651065" y="1396994"/>
            <a:ext cx="2753151" cy="49107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algn="ctr">
              <a:spcBef>
                <a:spcPct val="20000"/>
              </a:spcBef>
              <a:buClr>
                <a:srgbClr val="003C71"/>
              </a:buClr>
              <a:buSzPct val="125000"/>
              <a:defRPr sz="2400" b="1">
                <a:solidFill>
                  <a:schemeClr val="accent6">
                    <a:lumMod val="50000"/>
                  </a:schemeClr>
                </a:solidFill>
                <a:latin typeface="Arial"/>
                <a:cs typeface="Times"/>
              </a:defRPr>
            </a:lvl1pPr>
          </a:lstStyle>
          <a:p>
            <a:pPr algn="l" defTabSz="457200"/>
            <a:r>
              <a:rPr lang="fr-CA" sz="2000" dirty="0" smtClean="0">
                <a:solidFill>
                  <a:srgbClr val="005EB8">
                    <a:lumMod val="50000"/>
                  </a:srgbClr>
                </a:solidFill>
              </a:rPr>
              <a:t>BESOIN D’AFFAIRES</a:t>
            </a:r>
            <a:endParaRPr lang="fr-CA" sz="2000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625664" y="736579"/>
            <a:ext cx="2753151" cy="49107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algn="ctr">
              <a:spcBef>
                <a:spcPct val="20000"/>
              </a:spcBef>
              <a:buClr>
                <a:srgbClr val="003C71"/>
              </a:buClr>
              <a:buSzPct val="125000"/>
              <a:defRPr sz="2400" b="1">
                <a:solidFill>
                  <a:schemeClr val="accent6">
                    <a:lumMod val="50000"/>
                  </a:schemeClr>
                </a:solidFill>
                <a:latin typeface="Arial"/>
                <a:cs typeface="Times"/>
              </a:defRPr>
            </a:lvl1pPr>
          </a:lstStyle>
          <a:p>
            <a:pPr algn="l" defTabSz="457200"/>
            <a:r>
              <a:rPr lang="fr-CA" sz="2000" dirty="0" smtClean="0">
                <a:solidFill>
                  <a:srgbClr val="005EB8">
                    <a:lumMod val="50000"/>
                  </a:srgbClr>
                </a:solidFill>
              </a:rPr>
              <a:t>OBJECTIFS</a:t>
            </a:r>
            <a:endParaRPr lang="fr-CA" sz="2000" dirty="0">
              <a:solidFill>
                <a:srgbClr val="005EB8">
                  <a:lumMod val="50000"/>
                </a:srgbClr>
              </a:solidFill>
            </a:endParaRPr>
          </a:p>
        </p:txBody>
      </p:sp>
      <p:cxnSp>
        <p:nvCxnSpPr>
          <p:cNvPr id="37" name="Connecteur droit 36"/>
          <p:cNvCxnSpPr/>
          <p:nvPr/>
        </p:nvCxnSpPr>
        <p:spPr>
          <a:xfrm>
            <a:off x="1743778" y="1075199"/>
            <a:ext cx="700234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743777" y="1701569"/>
            <a:ext cx="72587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fr-CA" sz="1600" dirty="0">
                <a:solidFill>
                  <a:srgbClr val="000000"/>
                </a:solidFill>
                <a:latin typeface="Arial"/>
              </a:rPr>
              <a:t>Type d’</a:t>
            </a:r>
            <a:r>
              <a:rPr lang="fr-CA" sz="1600" i="1" dirty="0">
                <a:solidFill>
                  <a:srgbClr val="000000"/>
                </a:solidFill>
                <a:latin typeface="Arial"/>
              </a:rPr>
              <a:t>exigence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de haut niveau qui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reflète un </a:t>
            </a:r>
            <a:r>
              <a:rPr lang="fr-CA" sz="1600" i="1" dirty="0" smtClean="0">
                <a:solidFill>
                  <a:srgbClr val="000000"/>
                </a:solidFill>
                <a:latin typeface="Arial"/>
              </a:rPr>
              <a:t>objectif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de l’entreprise ou une incidence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que doit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avoir la </a:t>
            </a:r>
            <a:r>
              <a:rPr lang="fr-CA" sz="1600" i="1" dirty="0">
                <a:solidFill>
                  <a:srgbClr val="000000"/>
                </a:solidFill>
                <a:latin typeface="Arial"/>
              </a:rPr>
              <a:t>solution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sur son environnement.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.</a:t>
            </a:r>
            <a:endParaRPr lang="fr-CA" sz="16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>
            <a:off x="1756319" y="1727257"/>
            <a:ext cx="700234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756313" y="3657692"/>
            <a:ext cx="738768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Condition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ou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capacités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dont a besoin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une </a:t>
            </a:r>
            <a:r>
              <a:rPr lang="fr-CA" sz="1600" i="1" dirty="0" smtClean="0">
                <a:solidFill>
                  <a:srgbClr val="000000"/>
                </a:solidFill>
                <a:latin typeface="Arial"/>
              </a:rPr>
              <a:t>partie </a:t>
            </a:r>
            <a:r>
              <a:rPr lang="fr-CA" sz="1600" i="1" dirty="0">
                <a:solidFill>
                  <a:srgbClr val="000000"/>
                </a:solidFill>
                <a:latin typeface="Arial"/>
              </a:rPr>
              <a:t>prenante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pour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résoudre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un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problème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ou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atteindre un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objectif.</a:t>
            </a:r>
          </a:p>
          <a:p>
            <a:pPr marL="342900" indent="-342900" defTabSz="457200">
              <a:buFontTx/>
              <a:buAutoNum type="arabicPeriod"/>
            </a:pPr>
            <a:r>
              <a:rPr lang="fr-CA" sz="1600" dirty="0">
                <a:solidFill>
                  <a:srgbClr val="000000"/>
                </a:solidFill>
                <a:latin typeface="Arial"/>
              </a:rPr>
              <a:t>Condition à respecter ou capacité à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acquérir qu’une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solution ou un élément de solution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doit avoir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pour être conforme à un contrat, à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une norme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, à une caractéristique ou à tout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autre document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officiellement exigé</a:t>
            </a:r>
            <a:r>
              <a:rPr lang="fr-CA" dirty="0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cxnSp>
        <p:nvCxnSpPr>
          <p:cNvPr id="44" name="Connecteur droit 43"/>
          <p:cNvCxnSpPr/>
          <p:nvPr/>
        </p:nvCxnSpPr>
        <p:spPr>
          <a:xfrm>
            <a:off x="1756313" y="3657692"/>
            <a:ext cx="700234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1756307" y="5444223"/>
            <a:ext cx="700234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\\mvt\usr\Perso\NR\058\dhm5994\Downloads\questioned_to_death_1600_clr_17894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96" y="2723032"/>
            <a:ext cx="1633860" cy="145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69179" y="2624964"/>
            <a:ext cx="72587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fr-CA" sz="1600" dirty="0">
                <a:solidFill>
                  <a:srgbClr val="000000"/>
                </a:solidFill>
                <a:latin typeface="Arial"/>
              </a:rPr>
              <a:t>Fonction d’une organisation qui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facilite la réalisation </a:t>
            </a:r>
            <a:r>
              <a:rPr lang="fr-CA" sz="1600" dirty="0">
                <a:solidFill>
                  <a:srgbClr val="000000"/>
                </a:solidFill>
                <a:latin typeface="Arial"/>
              </a:rPr>
              <a:t>d’un but ou d’un objectif </a:t>
            </a:r>
            <a:r>
              <a:rPr lang="fr-CA" sz="1600" dirty="0" smtClean="0">
                <a:solidFill>
                  <a:srgbClr val="000000"/>
                </a:solidFill>
                <a:latin typeface="Arial"/>
              </a:rPr>
              <a:t>de l’entreprise.</a:t>
            </a:r>
            <a:endParaRPr lang="fr-CA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651065" y="2286344"/>
            <a:ext cx="2753151" cy="49107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algn="ctr">
              <a:spcBef>
                <a:spcPct val="20000"/>
              </a:spcBef>
              <a:buClr>
                <a:srgbClr val="003C71"/>
              </a:buClr>
              <a:buSzPct val="125000"/>
              <a:defRPr sz="2400" b="1">
                <a:solidFill>
                  <a:schemeClr val="accent6">
                    <a:lumMod val="50000"/>
                  </a:schemeClr>
                </a:solidFill>
                <a:latin typeface="Arial"/>
                <a:cs typeface="Times"/>
              </a:defRPr>
            </a:lvl1pPr>
          </a:lstStyle>
          <a:p>
            <a:pPr algn="l" defTabSz="457200"/>
            <a:r>
              <a:rPr lang="fr-CA" sz="2000" dirty="0" smtClean="0">
                <a:solidFill>
                  <a:srgbClr val="005EB8">
                    <a:lumMod val="50000"/>
                  </a:srgbClr>
                </a:solidFill>
              </a:rPr>
              <a:t>CAPACITÉ</a:t>
            </a:r>
            <a:endParaRPr lang="fr-CA" sz="2000" dirty="0">
              <a:solidFill>
                <a:srgbClr val="005EB8">
                  <a:lumMod val="50000"/>
                </a:srgbClr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1769179" y="2624964"/>
            <a:ext cx="7002341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46941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33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39" grpId="0"/>
      <p:bldP spid="42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\\mvt\usr\Perso\NR\058\dhm5994\Downloads\questioned_to_death_1600_clr_17894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95" y="741832"/>
            <a:ext cx="1633860" cy="145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83733" y="1278467"/>
            <a:ext cx="3691467" cy="11514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55600" y="2963346"/>
            <a:ext cx="3572934" cy="1295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4800" dirty="0" smtClean="0">
                <a:solidFill>
                  <a:srgbClr val="002060"/>
                </a:solidFill>
                <a:latin typeface="Arial"/>
                <a:cs typeface="Times"/>
              </a:rPr>
              <a:t>Objectifs </a:t>
            </a:r>
            <a:endParaRPr lang="fr-CA" sz="4800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460997" y="2963346"/>
            <a:ext cx="3572934" cy="1295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4800" dirty="0" smtClean="0">
                <a:solidFill>
                  <a:srgbClr val="002060"/>
                </a:solidFill>
                <a:latin typeface="Arial"/>
                <a:cs typeface="Times"/>
              </a:rPr>
              <a:t>Exigences</a:t>
            </a:r>
            <a:endParaRPr lang="fr-CA" sz="4800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159" y="2030732"/>
            <a:ext cx="4285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fr-CA" sz="2400" dirty="0" smtClean="0">
                <a:solidFill>
                  <a:srgbClr val="000000"/>
                </a:solidFill>
                <a:latin typeface="Arial"/>
              </a:rPr>
              <a:t>Bénéfices que l’organisation tente de réaliser</a:t>
            </a:r>
            <a:endParaRPr lang="fr-CA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Double flèche horizontale 5"/>
          <p:cNvSpPr/>
          <p:nvPr/>
        </p:nvSpPr>
        <p:spPr>
          <a:xfrm>
            <a:off x="3840591" y="3141145"/>
            <a:ext cx="1532463" cy="626533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40263" y="2073115"/>
            <a:ext cx="43174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fr-CA" sz="2400" dirty="0" smtClean="0">
                <a:solidFill>
                  <a:srgbClr val="000000"/>
                </a:solidFill>
                <a:latin typeface="Arial"/>
              </a:rPr>
              <a:t>Comment les bénéfices vont se réaliser</a:t>
            </a:r>
            <a:endParaRPr lang="fr-CA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6333" y="4364334"/>
            <a:ext cx="373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fr-CA" i="1" dirty="0" smtClean="0">
                <a:solidFill>
                  <a:srgbClr val="000000"/>
                </a:solidFill>
                <a:latin typeface="Arial"/>
              </a:rPr>
              <a:t>Améliorer la planification des rendez-vous de façon à diminuer de </a:t>
            </a:r>
            <a:r>
              <a:rPr lang="fr-CA" i="1" dirty="0" smtClean="0">
                <a:solidFill>
                  <a:srgbClr val="003C71">
                    <a:lumMod val="60000"/>
                    <a:lumOff val="40000"/>
                  </a:srgbClr>
                </a:solidFill>
                <a:latin typeface="Arial"/>
              </a:rPr>
              <a:t>10% </a:t>
            </a:r>
            <a:r>
              <a:rPr lang="fr-CA" i="1" dirty="0" smtClean="0">
                <a:solidFill>
                  <a:srgbClr val="000000"/>
                </a:solidFill>
                <a:latin typeface="Arial"/>
              </a:rPr>
              <a:t>le temps d’attente d’ici les </a:t>
            </a:r>
            <a:r>
              <a:rPr lang="fr-CA" i="1" dirty="0" smtClean="0">
                <a:solidFill>
                  <a:srgbClr val="003C71">
                    <a:lumMod val="60000"/>
                    <a:lumOff val="40000"/>
                  </a:srgbClr>
                </a:solidFill>
                <a:latin typeface="Arial"/>
              </a:rPr>
              <a:t>12 prochains mois.</a:t>
            </a:r>
            <a:endParaRPr lang="fr-CA" i="1" dirty="0">
              <a:solidFill>
                <a:srgbClr val="003C71">
                  <a:lumMod val="60000"/>
                  <a:lumOff val="40000"/>
                </a:srgbClr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32098" y="4372794"/>
            <a:ext cx="373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fr-CA" i="1" dirty="0" smtClean="0">
                <a:solidFill>
                  <a:srgbClr val="000000"/>
                </a:solidFill>
                <a:latin typeface="Arial"/>
              </a:rPr>
              <a:t>Offrir aux patients la possibilité de planifier un rendez-vous à partir d’un appareil mobile.</a:t>
            </a:r>
            <a:endParaRPr lang="fr-CA" i="1" dirty="0">
              <a:solidFill>
                <a:srgbClr val="003C71">
                  <a:lumMod val="60000"/>
                  <a:lumOff val="40000"/>
                </a:srgbClr>
              </a:solidFill>
              <a:latin typeface="Arial"/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\\mvt\usr\Perso\NR\058\dhm5994\Downloads\questioned_to_death_1600_clr_17894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95" y="741832"/>
            <a:ext cx="1633860" cy="145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83733" y="1278467"/>
            <a:ext cx="3691467" cy="115146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55600" y="2624666"/>
            <a:ext cx="3572934" cy="1295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4800" dirty="0" smtClean="0">
                <a:solidFill>
                  <a:srgbClr val="002060"/>
                </a:solidFill>
                <a:latin typeface="Arial"/>
                <a:cs typeface="Times"/>
              </a:rPr>
              <a:t>Système </a:t>
            </a:r>
            <a:endParaRPr lang="fr-CA" sz="4800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460997" y="2624666"/>
            <a:ext cx="3572934" cy="1295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4800" dirty="0" smtClean="0">
                <a:solidFill>
                  <a:srgbClr val="002060"/>
                </a:solidFill>
                <a:latin typeface="Arial"/>
                <a:cs typeface="Times"/>
              </a:rPr>
              <a:t>Technologie </a:t>
            </a:r>
            <a:endParaRPr lang="fr-CA" sz="4800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668997" y="1103896"/>
            <a:ext cx="1190870" cy="11345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3900" dirty="0" smtClean="0">
                <a:solidFill>
                  <a:srgbClr val="002060"/>
                </a:solidFill>
                <a:latin typeface="Arial"/>
                <a:cs typeface="Times"/>
              </a:rPr>
              <a:t>&gt;</a:t>
            </a:r>
            <a:endParaRPr lang="fr-CA" sz="23900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0740" y="4359295"/>
            <a:ext cx="844973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fr-CA" b="1" i="1" dirty="0">
                <a:solidFill>
                  <a:schemeClr val="accent6"/>
                </a:solidFill>
              </a:rPr>
              <a:t>É</a:t>
            </a:r>
            <a:r>
              <a:rPr lang="fr-CA" b="1" i="1" dirty="0" smtClean="0">
                <a:solidFill>
                  <a:schemeClr val="accent6"/>
                </a:solidFill>
              </a:rPr>
              <a:t>léments </a:t>
            </a:r>
            <a:r>
              <a:rPr lang="fr-CA" b="1" i="1" dirty="0">
                <a:solidFill>
                  <a:schemeClr val="accent6"/>
                </a:solidFill>
              </a:rPr>
              <a:t>en interaction </a:t>
            </a:r>
            <a:r>
              <a:rPr lang="fr-CA" i="1" dirty="0" smtClean="0">
                <a:solidFill>
                  <a:srgbClr val="000000"/>
                </a:solidFill>
              </a:rPr>
              <a:t>pour atteindre </a:t>
            </a:r>
            <a:r>
              <a:rPr lang="fr-CA" i="1" dirty="0">
                <a:solidFill>
                  <a:srgbClr val="000000"/>
                </a:solidFill>
              </a:rPr>
              <a:t>un objectif. </a:t>
            </a:r>
            <a:endParaRPr lang="fr-CA" i="1" dirty="0" smtClean="0">
              <a:solidFill>
                <a:srgbClr val="000000"/>
              </a:solidFill>
            </a:endParaRPr>
          </a:p>
          <a:p>
            <a:pPr algn="ctr" defTabSz="457200"/>
            <a:r>
              <a:rPr lang="fr-CA" i="1" dirty="0" smtClean="0">
                <a:solidFill>
                  <a:srgbClr val="000000"/>
                </a:solidFill>
              </a:rPr>
              <a:t>Les </a:t>
            </a:r>
            <a:r>
              <a:rPr lang="fr-CA" i="1" dirty="0">
                <a:solidFill>
                  <a:srgbClr val="000000"/>
                </a:solidFill>
              </a:rPr>
              <a:t>é</a:t>
            </a:r>
            <a:r>
              <a:rPr lang="fr-CA" i="1" dirty="0" smtClean="0">
                <a:solidFill>
                  <a:srgbClr val="000000"/>
                </a:solidFill>
              </a:rPr>
              <a:t>léments du système </a:t>
            </a:r>
            <a:r>
              <a:rPr lang="fr-CA" i="1" dirty="0">
                <a:solidFill>
                  <a:srgbClr val="000000"/>
                </a:solidFill>
              </a:rPr>
              <a:t>peuvent inclure le </a:t>
            </a:r>
            <a:r>
              <a:rPr lang="fr-CA" b="1" i="1" dirty="0" smtClean="0">
                <a:solidFill>
                  <a:srgbClr val="005EB8">
                    <a:lumMod val="60000"/>
                    <a:lumOff val="40000"/>
                  </a:srgbClr>
                </a:solidFill>
              </a:rPr>
              <a:t>matériel</a:t>
            </a:r>
            <a:r>
              <a:rPr lang="fr-CA" b="1" i="1" dirty="0">
                <a:solidFill>
                  <a:srgbClr val="000000"/>
                </a:solidFill>
              </a:rPr>
              <a:t>, </a:t>
            </a:r>
            <a:r>
              <a:rPr lang="fr-CA" i="1" dirty="0" smtClean="0">
                <a:solidFill>
                  <a:srgbClr val="000000"/>
                </a:solidFill>
              </a:rPr>
              <a:t>les </a:t>
            </a:r>
            <a:r>
              <a:rPr lang="fr-CA" b="1" i="1" dirty="0" smtClean="0">
                <a:solidFill>
                  <a:srgbClr val="005EB8">
                    <a:lumMod val="60000"/>
                    <a:lumOff val="40000"/>
                  </a:srgbClr>
                </a:solidFill>
              </a:rPr>
              <a:t>logiciels</a:t>
            </a:r>
            <a:r>
              <a:rPr lang="fr-CA" i="1" dirty="0" smtClean="0">
                <a:solidFill>
                  <a:srgbClr val="000000"/>
                </a:solidFill>
              </a:rPr>
              <a:t> </a:t>
            </a:r>
            <a:r>
              <a:rPr lang="fr-CA" i="1" dirty="0">
                <a:solidFill>
                  <a:srgbClr val="000000"/>
                </a:solidFill>
              </a:rPr>
              <a:t>et les </a:t>
            </a:r>
            <a:r>
              <a:rPr lang="fr-CA" b="1" i="1" dirty="0">
                <a:solidFill>
                  <a:srgbClr val="005EB8">
                    <a:lumMod val="60000"/>
                    <a:lumOff val="40000"/>
                  </a:srgbClr>
                </a:solidFill>
              </a:rPr>
              <a:t>personnes</a:t>
            </a:r>
            <a:r>
              <a:rPr lang="fr-CA" i="1" dirty="0">
                <a:solidFill>
                  <a:srgbClr val="000000"/>
                </a:solidFill>
              </a:rPr>
              <a:t>. </a:t>
            </a:r>
            <a:endParaRPr lang="fr-CA" i="1" dirty="0" smtClean="0">
              <a:solidFill>
                <a:srgbClr val="000000"/>
              </a:solidFill>
            </a:endParaRPr>
          </a:p>
          <a:p>
            <a:pPr algn="ctr" defTabSz="457200"/>
            <a:r>
              <a:rPr lang="fr-CA" i="1" dirty="0" smtClean="0">
                <a:solidFill>
                  <a:srgbClr val="000000"/>
                </a:solidFill>
              </a:rPr>
              <a:t>Un système peut </a:t>
            </a:r>
            <a:r>
              <a:rPr lang="fr-CA" i="1" dirty="0">
                <a:solidFill>
                  <a:srgbClr val="000000"/>
                </a:solidFill>
              </a:rPr>
              <a:t>ê</a:t>
            </a:r>
            <a:r>
              <a:rPr lang="fr-CA" i="1" dirty="0" smtClean="0">
                <a:solidFill>
                  <a:srgbClr val="000000"/>
                </a:solidFill>
              </a:rPr>
              <a:t>tre </a:t>
            </a:r>
            <a:r>
              <a:rPr lang="fr-CA" i="1" dirty="0">
                <a:solidFill>
                  <a:srgbClr val="000000"/>
                </a:solidFill>
              </a:rPr>
              <a:t>un </a:t>
            </a:r>
            <a:r>
              <a:rPr lang="fr-CA" i="1" dirty="0" smtClean="0">
                <a:solidFill>
                  <a:srgbClr val="000000"/>
                </a:solidFill>
              </a:rPr>
              <a:t>sous-élément </a:t>
            </a:r>
            <a:r>
              <a:rPr lang="fr-CA" i="1" dirty="0">
                <a:solidFill>
                  <a:srgbClr val="000000"/>
                </a:solidFill>
              </a:rPr>
              <a:t>ou un </a:t>
            </a:r>
            <a:r>
              <a:rPr lang="fr-CA" i="1" dirty="0" smtClean="0">
                <a:solidFill>
                  <a:srgbClr val="000000"/>
                </a:solidFill>
              </a:rPr>
              <a:t>sous-système d’un </a:t>
            </a:r>
            <a:r>
              <a:rPr lang="fr-CA" i="1" dirty="0">
                <a:solidFill>
                  <a:srgbClr val="000000"/>
                </a:solidFill>
              </a:rPr>
              <a:t>autre </a:t>
            </a:r>
            <a:r>
              <a:rPr lang="fr-CA" i="1" dirty="0" smtClean="0">
                <a:solidFill>
                  <a:srgbClr val="000000"/>
                </a:solidFill>
              </a:rPr>
              <a:t>système.</a:t>
            </a:r>
          </a:p>
          <a:p>
            <a:pPr algn="r" defTabSz="457200"/>
            <a:endParaRPr lang="fr-CA" sz="1600" dirty="0" smtClean="0">
              <a:solidFill>
                <a:srgbClr val="000000"/>
              </a:solidFill>
            </a:endParaRPr>
          </a:p>
          <a:p>
            <a:pPr algn="r" defTabSz="457200"/>
            <a:endParaRPr lang="fr-CA" sz="1600" dirty="0">
              <a:solidFill>
                <a:srgbClr val="000000"/>
              </a:solidFill>
            </a:endParaRPr>
          </a:p>
          <a:p>
            <a:pPr algn="r" defTabSz="457200"/>
            <a:r>
              <a:rPr lang="fr-CA" sz="1600" dirty="0" smtClean="0">
                <a:solidFill>
                  <a:srgbClr val="000000"/>
                </a:solidFill>
              </a:rPr>
              <a:t>BABOK V3.0</a:t>
            </a:r>
            <a:endParaRPr lang="fr-CA" sz="1600" dirty="0">
              <a:solidFill>
                <a:srgbClr val="000000"/>
              </a:solidFill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8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21" name="Diagramme 20"/>
          <p:cNvGraphicFramePr/>
          <p:nvPr>
            <p:extLst/>
          </p:nvPr>
        </p:nvGraphicFramePr>
        <p:xfrm>
          <a:off x="35146" y="1674262"/>
          <a:ext cx="6340982" cy="393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1162203" y="803304"/>
            <a:ext cx="4059252" cy="43583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Objectifs d’affaires</a:t>
            </a:r>
            <a:endParaRPr lang="fr-CA" sz="2000" dirty="0">
              <a:solidFill>
                <a:srgbClr val="005EB8">
                  <a:lumMod val="50000"/>
                </a:srgbClr>
              </a:solidFill>
              <a:latin typeface="Arial"/>
              <a:cs typeface="Times"/>
            </a:endParaRPr>
          </a:p>
        </p:txBody>
      </p:sp>
      <p:cxnSp>
        <p:nvCxnSpPr>
          <p:cNvPr id="4" name="Connecteur droit avec flèche 3"/>
          <p:cNvCxnSpPr>
            <a:stCxn id="2" idx="2"/>
            <a:endCxn id="21" idx="0"/>
          </p:cNvCxnSpPr>
          <p:nvPr/>
        </p:nvCxnSpPr>
        <p:spPr>
          <a:xfrm>
            <a:off x="3191829" y="1239140"/>
            <a:ext cx="13808" cy="435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2606437" y="2273180"/>
            <a:ext cx="1240119" cy="6323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dirty="0" smtClean="0">
                <a:solidFill>
                  <a:prstClr val="white"/>
                </a:solidFill>
                <a:latin typeface="Arial"/>
                <a:cs typeface="Times"/>
              </a:rPr>
              <a:t>Besoins d’affaires</a:t>
            </a:r>
            <a:endParaRPr lang="fr-CA" dirty="0">
              <a:solidFill>
                <a:prstClr val="white"/>
              </a:solidFill>
              <a:latin typeface="Arial"/>
              <a:cs typeface="Times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144963" y="3023785"/>
            <a:ext cx="2162086" cy="118074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dirty="0" smtClean="0">
                <a:solidFill>
                  <a:prstClr val="white"/>
                </a:solidFill>
                <a:latin typeface="Arial"/>
                <a:cs typeface="Times"/>
              </a:rPr>
              <a:t>Exigences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prstClr val="white"/>
                </a:solidFill>
                <a:latin typeface="Arial"/>
                <a:cs typeface="Times"/>
              </a:rPr>
              <a:t>Partie-prenantes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prstClr val="white"/>
                </a:solidFill>
                <a:latin typeface="Arial"/>
                <a:cs typeface="Times"/>
              </a:rPr>
              <a:t>Fonctionnelles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prstClr val="white"/>
                </a:solidFill>
                <a:latin typeface="Arial"/>
                <a:cs typeface="Times"/>
              </a:rPr>
              <a:t>Non-Fonctionnelles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prstClr val="white"/>
                </a:solidFill>
                <a:latin typeface="Arial"/>
                <a:cs typeface="Times"/>
              </a:rPr>
              <a:t>Transition</a:t>
            </a:r>
            <a:endParaRPr lang="fr-CA" sz="1200" dirty="0">
              <a:solidFill>
                <a:prstClr val="white"/>
              </a:solidFill>
              <a:latin typeface="Arial"/>
              <a:cs typeface="Times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151865" y="4329423"/>
            <a:ext cx="2162086" cy="118074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dirty="0" smtClean="0">
                <a:solidFill>
                  <a:prstClr val="white"/>
                </a:solidFill>
                <a:latin typeface="Arial"/>
                <a:cs typeface="Times"/>
              </a:rPr>
              <a:t>Spécifications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200" dirty="0">
              <a:solidFill>
                <a:prstClr val="white"/>
              </a:solidFill>
              <a:latin typeface="Arial"/>
              <a:cs typeface="Time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846556" y="1563880"/>
            <a:ext cx="4376394" cy="134168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Le QUOI et POURQUOI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i="1" dirty="0" smtClean="0">
                <a:solidFill>
                  <a:srgbClr val="000000"/>
                </a:solidFill>
                <a:latin typeface="Arial"/>
                <a:cs typeface="Times"/>
              </a:rPr>
              <a:t>Je veux être capable de faire….pour résoudre un problème ou atteindre un objectif.</a:t>
            </a:r>
            <a:endParaRPr lang="fr-CA" sz="1400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4572000" y="2722314"/>
            <a:ext cx="4376394" cy="134168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La solution doit (verbe)…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Obligation que la solution doit respecter pour satisfaire un besoin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221455" y="3414520"/>
            <a:ext cx="4376394" cy="134168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La solution requiert…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Exigences applicatives, Règles et Principes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034753" y="4194114"/>
            <a:ext cx="3231258" cy="134168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Le COMMENT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Le détail des spécification à implanter dans la solution pour répondre aux exigences </a:t>
            </a: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85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hm5994\Downloads\too_many_ways_1600_clr_1954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16" y="1106952"/>
            <a:ext cx="4547618" cy="412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994437" y="5228231"/>
            <a:ext cx="5159884" cy="49523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C00000"/>
                </a:solidFill>
                <a:latin typeface="Arial"/>
                <a:cs typeface="Times"/>
              </a:rPr>
              <a:t>Que fait l’analyste d’affaires?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2000" dirty="0">
              <a:solidFill>
                <a:srgbClr val="C00000"/>
              </a:solidFill>
              <a:latin typeface="Arial"/>
              <a:cs typeface="Times"/>
            </a:endParaRPr>
          </a:p>
        </p:txBody>
      </p:sp>
      <p:sp>
        <p:nvSpPr>
          <p:cNvPr id="11" name="Titre 23"/>
          <p:cNvSpPr>
            <a:spLocks noGrp="1"/>
          </p:cNvSpPr>
          <p:nvPr>
            <p:ph type="title"/>
          </p:nvPr>
        </p:nvSpPr>
        <p:spPr>
          <a:xfrm>
            <a:off x="18411" y="58818"/>
            <a:ext cx="8159375" cy="322180"/>
          </a:xfrm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92862"/>
              </p:ext>
            </p:extLst>
          </p:nvPr>
        </p:nvGraphicFramePr>
        <p:xfrm>
          <a:off x="93976" y="361057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Études et 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Évolution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Influenceurs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latin typeface="+mj-lt"/>
                        </a:rPr>
                        <a:t> de maturité</a:t>
                      </a:r>
                      <a:r>
                        <a:rPr lang="fr-CA" sz="900" dirty="0" smtClean="0">
                          <a:latin typeface="+mj-lt"/>
                        </a:rPr>
                        <a:t> 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18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ésultats de recherche d'images pour « ligne de départ dessin 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5" y="2069790"/>
            <a:ext cx="1167625" cy="9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9947" y="983411"/>
            <a:ext cx="2044461" cy="35368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449366" y="1316943"/>
            <a:ext cx="4331358" cy="42809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b="1" dirty="0" smtClean="0">
                <a:solidFill>
                  <a:srgbClr val="000000"/>
                </a:solidFill>
                <a:latin typeface="+mj-lt"/>
                <a:cs typeface="Times"/>
              </a:rPr>
              <a:t>HIÉRARCHISATION DES EXIGENCES</a:t>
            </a:r>
            <a:endParaRPr lang="fr-CA" b="1" dirty="0">
              <a:solidFill>
                <a:srgbClr val="000000"/>
              </a:solidFill>
              <a:latin typeface="+mj-lt"/>
              <a:cs typeface="Times"/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4499992" y="2276872"/>
            <a:ext cx="2088000" cy="577849"/>
            <a:chOff x="1334529" y="406796"/>
            <a:chExt cx="1734887" cy="577849"/>
          </a:xfrm>
          <a:noFill/>
        </p:grpSpPr>
        <p:sp>
          <p:nvSpPr>
            <p:cNvPr id="17" name="Rectangle à coins arrondis 16"/>
            <p:cNvSpPr/>
            <p:nvPr/>
          </p:nvSpPr>
          <p:spPr>
            <a:xfrm>
              <a:off x="1334529" y="406796"/>
              <a:ext cx="1734887" cy="577849"/>
            </a:xfrm>
            <a:prstGeom prst="round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1362737" y="435004"/>
              <a:ext cx="1678471" cy="521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Besoins 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d’affaires</a:t>
              </a:r>
              <a:endParaRPr lang="fr-CA" sz="15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1104022" y="2865465"/>
            <a:ext cx="2088287" cy="577849"/>
            <a:chOff x="1334529" y="406796"/>
            <a:chExt cx="1734887" cy="577849"/>
          </a:xfrm>
          <a:noFill/>
        </p:grpSpPr>
        <p:sp>
          <p:nvSpPr>
            <p:cNvPr id="22" name="Rectangle à coins arrondis 21"/>
            <p:cNvSpPr/>
            <p:nvPr/>
          </p:nvSpPr>
          <p:spPr>
            <a:xfrm>
              <a:off x="1334529" y="406796"/>
              <a:ext cx="1734887" cy="577849"/>
            </a:xfrm>
            <a:prstGeom prst="round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1362737" y="435004"/>
              <a:ext cx="1678471" cy="521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Exigences des 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parties prenantes</a:t>
              </a:r>
              <a:endParaRPr lang="fr-CA" sz="15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3456312" y="3334445"/>
            <a:ext cx="2088000" cy="577849"/>
            <a:chOff x="1334529" y="406796"/>
            <a:chExt cx="1734887" cy="577849"/>
          </a:xfrm>
          <a:noFill/>
        </p:grpSpPr>
        <p:sp>
          <p:nvSpPr>
            <p:cNvPr id="25" name="Rectangle à coins arrondis 24"/>
            <p:cNvSpPr/>
            <p:nvPr/>
          </p:nvSpPr>
          <p:spPr>
            <a:xfrm>
              <a:off x="1334529" y="406796"/>
              <a:ext cx="1734887" cy="577849"/>
            </a:xfrm>
            <a:prstGeom prst="round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1362737" y="435004"/>
              <a:ext cx="1678471" cy="521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Exigences 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de la solution</a:t>
              </a:r>
              <a:endParaRPr lang="fr-CA" sz="15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endParaRP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5610000" y="3337823"/>
            <a:ext cx="2088000" cy="577849"/>
            <a:chOff x="1334529" y="406796"/>
            <a:chExt cx="1734887" cy="577849"/>
          </a:xfrm>
          <a:noFill/>
        </p:grpSpPr>
        <p:sp>
          <p:nvSpPr>
            <p:cNvPr id="29" name="Rectangle à coins arrondis 28"/>
            <p:cNvSpPr/>
            <p:nvPr/>
          </p:nvSpPr>
          <p:spPr>
            <a:xfrm>
              <a:off x="1334529" y="406796"/>
              <a:ext cx="1734887" cy="577849"/>
            </a:xfrm>
            <a:prstGeom prst="round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362737" y="435004"/>
              <a:ext cx="1678471" cy="521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Exigences 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de transition</a:t>
              </a:r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2445641" y="4468344"/>
            <a:ext cx="2083344" cy="577849"/>
            <a:chOff x="1334529" y="406796"/>
            <a:chExt cx="1734887" cy="577849"/>
          </a:xfrm>
          <a:noFill/>
        </p:grpSpPr>
        <p:sp>
          <p:nvSpPr>
            <p:cNvPr id="35" name="Rectangle à coins arrondis 34"/>
            <p:cNvSpPr/>
            <p:nvPr/>
          </p:nvSpPr>
          <p:spPr>
            <a:xfrm>
              <a:off x="1334529" y="406796"/>
              <a:ext cx="1734887" cy="577849"/>
            </a:xfrm>
            <a:prstGeom prst="round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ectangle 35"/>
            <p:cNvSpPr/>
            <p:nvPr/>
          </p:nvSpPr>
          <p:spPr>
            <a:xfrm>
              <a:off x="1362737" y="435004"/>
              <a:ext cx="1678471" cy="521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Exigences fonctionnelles</a:t>
              </a:r>
              <a:endParaRPr lang="fr-CA" sz="15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endParaRP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4630154" y="4476402"/>
            <a:ext cx="2083344" cy="577849"/>
            <a:chOff x="1334529" y="406796"/>
            <a:chExt cx="1734887" cy="577849"/>
          </a:xfrm>
          <a:noFill/>
        </p:grpSpPr>
        <p:sp>
          <p:nvSpPr>
            <p:cNvPr id="38" name="Rectangle à coins arrondis 37"/>
            <p:cNvSpPr/>
            <p:nvPr/>
          </p:nvSpPr>
          <p:spPr>
            <a:xfrm>
              <a:off x="1334529" y="406796"/>
              <a:ext cx="1734887" cy="577849"/>
            </a:xfrm>
            <a:prstGeom prst="round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1362737" y="435004"/>
              <a:ext cx="1678471" cy="521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Exigences 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non-fonctionnelles </a:t>
              </a:r>
              <a:endParaRPr lang="fr-CA" sz="15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608478" y="5248297"/>
            <a:ext cx="1872000" cy="577849"/>
            <a:chOff x="1334529" y="406796"/>
            <a:chExt cx="1734887" cy="577849"/>
          </a:xfrm>
          <a:noFill/>
        </p:grpSpPr>
        <p:sp>
          <p:nvSpPr>
            <p:cNvPr id="47" name="Rectangle à coins arrondis 46"/>
            <p:cNvSpPr/>
            <p:nvPr/>
          </p:nvSpPr>
          <p:spPr>
            <a:xfrm>
              <a:off x="1334529" y="406796"/>
              <a:ext cx="1734887" cy="577849"/>
            </a:xfrm>
            <a:prstGeom prst="roundRect">
              <a:avLst/>
            </a:prstGeom>
            <a:grpFill/>
            <a:ln w="12700">
              <a:prstDash val="solid"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1362737" y="435004"/>
              <a:ext cx="1678471" cy="521433"/>
            </a:xfrm>
            <a:prstGeom prst="rect">
              <a:avLst/>
            </a:prstGeom>
            <a:grpFill/>
            <a:ln w="12700"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Les règles d’affaires</a:t>
              </a:r>
              <a:endParaRPr lang="fr-CA" sz="15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672493" y="5248296"/>
            <a:ext cx="1872000" cy="577849"/>
            <a:chOff x="1334530" y="406796"/>
            <a:chExt cx="1558891" cy="577849"/>
          </a:xfrm>
          <a:noFill/>
        </p:grpSpPr>
        <p:sp>
          <p:nvSpPr>
            <p:cNvPr id="50" name="Rectangle à coins arrondis 49"/>
            <p:cNvSpPr/>
            <p:nvPr/>
          </p:nvSpPr>
          <p:spPr>
            <a:xfrm>
              <a:off x="1334530" y="406796"/>
              <a:ext cx="1558891" cy="577849"/>
            </a:xfrm>
            <a:prstGeom prst="roundRect">
              <a:avLst/>
            </a:prstGeom>
            <a:grpFill/>
            <a:ln w="12700">
              <a:prstDash val="solid"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Rectangle 50"/>
            <p:cNvSpPr/>
            <p:nvPr/>
          </p:nvSpPr>
          <p:spPr>
            <a:xfrm>
              <a:off x="1341584" y="435004"/>
              <a:ext cx="1551837" cy="521433"/>
            </a:xfrm>
            <a:prstGeom prst="rect">
              <a:avLst/>
            </a:prstGeom>
            <a:grpFill/>
            <a:ln w="12700"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Hypothèses 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CA" sz="1500" b="1" dirty="0" smtClean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et contraintes</a:t>
              </a:r>
              <a:endParaRPr lang="fr-CA" sz="15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endParaRPr>
            </a:p>
          </p:txBody>
        </p:sp>
      </p:grpSp>
      <p:cxnSp>
        <p:nvCxnSpPr>
          <p:cNvPr id="40" name="Connecteur en angle 39"/>
          <p:cNvCxnSpPr>
            <a:stCxn id="22" idx="0"/>
            <a:endCxn id="17" idx="1"/>
          </p:cNvCxnSpPr>
          <p:nvPr/>
        </p:nvCxnSpPr>
        <p:spPr>
          <a:xfrm rot="5400000" flipH="1" flipV="1">
            <a:off x="3174245" y="1539718"/>
            <a:ext cx="299668" cy="235182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en angle 41"/>
          <p:cNvCxnSpPr>
            <a:stCxn id="22" idx="2"/>
            <a:endCxn id="25" idx="1"/>
          </p:cNvCxnSpPr>
          <p:nvPr/>
        </p:nvCxnSpPr>
        <p:spPr>
          <a:xfrm rot="16200000" flipH="1">
            <a:off x="2712211" y="2879269"/>
            <a:ext cx="180056" cy="130814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e 56"/>
          <p:cNvGrpSpPr/>
          <p:nvPr/>
        </p:nvGrpSpPr>
        <p:grpSpPr>
          <a:xfrm>
            <a:off x="2445641" y="5174012"/>
            <a:ext cx="4267858" cy="726415"/>
            <a:chOff x="1334529" y="406796"/>
            <a:chExt cx="1734887" cy="577849"/>
          </a:xfrm>
          <a:noFill/>
        </p:grpSpPr>
        <p:sp>
          <p:nvSpPr>
            <p:cNvPr id="58" name="Rectangle à coins arrondis 57"/>
            <p:cNvSpPr/>
            <p:nvPr/>
          </p:nvSpPr>
          <p:spPr>
            <a:xfrm>
              <a:off x="1334529" y="406796"/>
              <a:ext cx="1734887" cy="577849"/>
            </a:xfrm>
            <a:prstGeom prst="roundRect">
              <a:avLst/>
            </a:prstGeom>
            <a:grpFill/>
            <a:ln>
              <a:prstDash val="dash"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Rectangle 58"/>
            <p:cNvSpPr/>
            <p:nvPr/>
          </p:nvSpPr>
          <p:spPr>
            <a:xfrm>
              <a:off x="1362737" y="435004"/>
              <a:ext cx="1678471" cy="521433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CA" sz="15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endParaRPr>
            </a:p>
          </p:txBody>
        </p:sp>
      </p:grpSp>
      <p:cxnSp>
        <p:nvCxnSpPr>
          <p:cNvPr id="9" name="Connecteur en angle 8"/>
          <p:cNvCxnSpPr>
            <a:stCxn id="35" idx="0"/>
            <a:endCxn id="39" idx="0"/>
          </p:cNvCxnSpPr>
          <p:nvPr/>
        </p:nvCxnSpPr>
        <p:spPr>
          <a:xfrm rot="16200000" flipH="1">
            <a:off x="4561437" y="3394220"/>
            <a:ext cx="36266" cy="2184514"/>
          </a:xfrm>
          <a:prstGeom prst="bentConnector3">
            <a:avLst>
              <a:gd name="adj1" fmla="val -630342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26" idx="2"/>
          </p:cNvCxnSpPr>
          <p:nvPr/>
        </p:nvCxnSpPr>
        <p:spPr>
          <a:xfrm>
            <a:off x="4500312" y="3884086"/>
            <a:ext cx="28673" cy="337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ngle 32"/>
          <p:cNvCxnSpPr>
            <a:stCxn id="26" idx="0"/>
            <a:endCxn id="29" idx="0"/>
          </p:cNvCxnSpPr>
          <p:nvPr/>
        </p:nvCxnSpPr>
        <p:spPr>
          <a:xfrm rot="5400000" flipH="1" flipV="1">
            <a:off x="5564741" y="2273394"/>
            <a:ext cx="24830" cy="2153688"/>
          </a:xfrm>
          <a:prstGeom prst="bentConnector3">
            <a:avLst>
              <a:gd name="adj1" fmla="val 102066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20" idx="2"/>
          </p:cNvCxnSpPr>
          <p:nvPr/>
        </p:nvCxnSpPr>
        <p:spPr>
          <a:xfrm>
            <a:off x="5543992" y="2826513"/>
            <a:ext cx="320" cy="242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au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0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36430" y="879894"/>
            <a:ext cx="8514272" cy="54432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defTabSz="457200"/>
            <a:r>
              <a:rPr lang="fr-CA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</a:p>
          <a:p>
            <a:pPr defTabSz="457200"/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40" name="Rectangle 39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811778" y="692696"/>
            <a:ext cx="3951221" cy="3574216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Exemple</a:t>
            </a:r>
            <a:r>
              <a:rPr lang="fr-CA" sz="1600" b="1" baseline="30000" dirty="0" smtClean="0">
                <a:solidFill>
                  <a:srgbClr val="0070C0"/>
                </a:solidFill>
                <a:latin typeface="Arial"/>
              </a:rPr>
              <a:t>2</a:t>
            </a:r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:</a:t>
            </a:r>
            <a:endParaRPr lang="fr-CA" sz="1600" i="1" dirty="0" smtClean="0">
              <a:solidFill>
                <a:srgbClr val="000000"/>
              </a:solidFill>
              <a:latin typeface="Arial"/>
            </a:endParaRPr>
          </a:p>
          <a:p>
            <a:pPr marL="285750" indent="-2857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Nous avons besoin d’une nouvelle maison  pour remplacer celle qui a brulée, elle doit avoir :</a:t>
            </a:r>
          </a:p>
          <a:p>
            <a:pPr marL="742950" lvl="1" indent="-2857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Un garage afin que les parents garent leur 2 voitures ; ;.</a:t>
            </a:r>
            <a:endParaRPr lang="fr-CA" sz="1400" dirty="0">
              <a:solidFill>
                <a:srgbClr val="000000"/>
              </a:solidFill>
              <a:latin typeface="Arial"/>
            </a:endParaRPr>
          </a:p>
          <a:p>
            <a:pPr marL="742950" lvl="1" indent="-2857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Quatre chambres afin que chaque enfant et les parents possèdent leur  propre chambre.</a:t>
            </a:r>
          </a:p>
          <a:p>
            <a:pPr marL="742950" lvl="1" indent="-2857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Deux salles de bain de façon à ce que les parents et les enfants aient chacun leur propre salle de bain</a:t>
            </a:r>
          </a:p>
          <a:p>
            <a:pPr marL="742950" lvl="1" indent="-2857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Une protection contre les incendie afin de ne pas perdre à nouveau notre maison.</a:t>
            </a:r>
            <a:endParaRPr lang="fr-FR" sz="1400" dirty="0">
              <a:solidFill>
                <a:srgbClr val="000000"/>
              </a:solidFill>
              <a:latin typeface="Arial"/>
            </a:endParaRPr>
          </a:p>
          <a:p>
            <a:pPr marL="285750" indent="-285750" defTabSz="457200">
              <a:buFontTx/>
              <a:buChar char="-"/>
            </a:pPr>
            <a:endParaRPr lang="fr-FR" sz="1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458120" y="6182444"/>
            <a:ext cx="4224867" cy="7535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 smtClean="0">
                <a:solidFill>
                  <a:srgbClr val="000000"/>
                </a:solidFill>
                <a:latin typeface="Arial"/>
                <a:cs typeface="Times"/>
              </a:rPr>
              <a:t>1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BABOK V3.O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>
                <a:solidFill>
                  <a:srgbClr val="000000"/>
                </a:solidFill>
                <a:latin typeface="Arial"/>
                <a:cs typeface="Times"/>
              </a:rPr>
              <a:t>2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http://business-analysis-excellence.com/types-of-requirements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/</a:t>
            </a:r>
            <a:endParaRPr lang="fr-CA" sz="9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36430" y="3687141"/>
            <a:ext cx="5628218" cy="2952328"/>
            <a:chOff x="1104022" y="2276872"/>
            <a:chExt cx="6593978" cy="3623555"/>
          </a:xfrm>
        </p:grpSpPr>
        <p:grpSp>
          <p:nvGrpSpPr>
            <p:cNvPr id="10" name="Groupe 9"/>
            <p:cNvGrpSpPr/>
            <p:nvPr/>
          </p:nvGrpSpPr>
          <p:grpSpPr>
            <a:xfrm>
              <a:off x="4499992" y="2276872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1" name="Rectangle à coins arrondis 1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Rectangle 1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/ besoins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3" name="Groupe 12"/>
            <p:cNvGrpSpPr/>
            <p:nvPr/>
          </p:nvGrpSpPr>
          <p:grpSpPr>
            <a:xfrm>
              <a:off x="1104022" y="2865465"/>
              <a:ext cx="2088287" cy="577849"/>
              <a:chOff x="1334529" y="406796"/>
              <a:chExt cx="1734887" cy="577849"/>
            </a:xfrm>
            <a:noFill/>
          </p:grpSpPr>
          <p:sp>
            <p:nvSpPr>
              <p:cNvPr id="14" name="Rectangle à coins arrondis 13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Rectangle 14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des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parties prenantes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3456312" y="3334445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7" name="Rectangle à coins arrondis 16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Rectangle 19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la solution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5610000" y="3337823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 22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transition</a:t>
                </a: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2445641" y="4468344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Rectangle 25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fonctionnelles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7" name="Groupe 26"/>
            <p:cNvGrpSpPr/>
            <p:nvPr/>
          </p:nvGrpSpPr>
          <p:grpSpPr>
            <a:xfrm>
              <a:off x="4630154" y="4476402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ectangle 28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non-fonctionnelles 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2608478" y="5248297"/>
              <a:ext cx="1872000" cy="577849"/>
              <a:chOff x="1334529" y="406796"/>
              <a:chExt cx="1734887" cy="577849"/>
            </a:xfrm>
            <a:noFill/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Rectangle 3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Les règles 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4672493" y="5248296"/>
              <a:ext cx="1872000" cy="577849"/>
              <a:chOff x="1334530" y="406796"/>
              <a:chExt cx="1558891" cy="577849"/>
            </a:xfrm>
            <a:noFill/>
          </p:grpSpPr>
          <p:sp>
            <p:nvSpPr>
              <p:cNvPr id="34" name="Rectangle à coins arrondis 33"/>
              <p:cNvSpPr/>
              <p:nvPr/>
            </p:nvSpPr>
            <p:spPr>
              <a:xfrm>
                <a:off x="1334530" y="406796"/>
                <a:ext cx="1558891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ectangle 34"/>
              <p:cNvSpPr/>
              <p:nvPr/>
            </p:nvSpPr>
            <p:spPr>
              <a:xfrm>
                <a:off x="1341584" y="435004"/>
                <a:ext cx="1551837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Hypothèses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et contraintes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36" name="Connecteur en angle 35"/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3174245" y="1539718"/>
              <a:ext cx="299668" cy="235182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/>
            <p:cNvCxnSpPr>
              <a:stCxn id="14" idx="2"/>
              <a:endCxn id="17" idx="1"/>
            </p:cNvCxnSpPr>
            <p:nvPr/>
          </p:nvCxnSpPr>
          <p:spPr>
            <a:xfrm rot="16200000" flipH="1">
              <a:off x="2712211" y="2879269"/>
              <a:ext cx="180056" cy="130814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 37"/>
            <p:cNvGrpSpPr/>
            <p:nvPr/>
          </p:nvGrpSpPr>
          <p:grpSpPr>
            <a:xfrm>
              <a:off x="2445641" y="5174012"/>
              <a:ext cx="4267858" cy="726415"/>
              <a:chOff x="1334529" y="406796"/>
              <a:chExt cx="1734887" cy="577849"/>
            </a:xfrm>
            <a:noFill/>
          </p:grpSpPr>
          <p:sp>
            <p:nvSpPr>
              <p:cNvPr id="39" name="Rectangle à coins arrondis 38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 40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42" name="Connecteur en angle 41"/>
            <p:cNvCxnSpPr>
              <a:stCxn id="25" idx="0"/>
              <a:endCxn id="29" idx="0"/>
            </p:cNvCxnSpPr>
            <p:nvPr/>
          </p:nvCxnSpPr>
          <p:spPr>
            <a:xfrm rot="16200000" flipH="1">
              <a:off x="4561437" y="3394220"/>
              <a:ext cx="36266" cy="2184514"/>
            </a:xfrm>
            <a:prstGeom prst="bentConnector3">
              <a:avLst>
                <a:gd name="adj1" fmla="val -630342"/>
              </a:avLst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>
              <a:stCxn id="20" idx="2"/>
            </p:cNvCxnSpPr>
            <p:nvPr/>
          </p:nvCxnSpPr>
          <p:spPr>
            <a:xfrm>
              <a:off x="4500312" y="3884086"/>
              <a:ext cx="28673" cy="3370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en angle 43"/>
            <p:cNvCxnSpPr>
              <a:stCxn id="20" idx="0"/>
              <a:endCxn id="22" idx="0"/>
            </p:cNvCxnSpPr>
            <p:nvPr/>
          </p:nvCxnSpPr>
          <p:spPr>
            <a:xfrm rot="5400000" flipH="1" flipV="1">
              <a:off x="5564741" y="2273394"/>
              <a:ext cx="24830" cy="2153688"/>
            </a:xfrm>
            <a:prstGeom prst="bentConnector3">
              <a:avLst>
                <a:gd name="adj1" fmla="val 102066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>
              <a:stCxn id="12" idx="2"/>
            </p:cNvCxnSpPr>
            <p:nvPr/>
          </p:nvCxnSpPr>
          <p:spPr>
            <a:xfrm>
              <a:off x="5543992" y="2826513"/>
              <a:ext cx="320" cy="242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39552" y="692696"/>
            <a:ext cx="3951221" cy="2449307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FR" sz="1600" b="1" dirty="0" smtClean="0">
                <a:solidFill>
                  <a:srgbClr val="0070C0"/>
                </a:solidFill>
                <a:latin typeface="Arial"/>
              </a:rPr>
              <a:t>Exigences des parties prenantes</a:t>
            </a:r>
            <a:r>
              <a:rPr lang="fr-FR" sz="1600" b="1" baseline="30000" dirty="0" smtClean="0">
                <a:solidFill>
                  <a:srgbClr val="0070C0"/>
                </a:solidFill>
                <a:latin typeface="Arial"/>
              </a:rPr>
              <a:t>1</a:t>
            </a:r>
            <a:r>
              <a:rPr lang="fr-FR" sz="1600" b="1" dirty="0" smtClean="0">
                <a:solidFill>
                  <a:srgbClr val="0070C0"/>
                </a:solidFill>
                <a:latin typeface="Arial"/>
              </a:rPr>
              <a:t>:</a:t>
            </a:r>
            <a:endParaRPr lang="fr-FR" sz="1600" b="1" dirty="0">
              <a:solidFill>
                <a:srgbClr val="000000"/>
              </a:solidFill>
              <a:latin typeface="Arial"/>
            </a:endParaRP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Énoncé précisant les besoins d’une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partie prenante ou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d’une classe de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parties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prenantes;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Décrit les besoins d’une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partie prenante et sa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façon d’interagir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avec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la solution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;</a:t>
            </a:r>
            <a:endParaRPr lang="fr-CA" sz="1400" dirty="0" smtClean="0">
              <a:solidFill>
                <a:srgbClr val="000000"/>
              </a:solidFill>
              <a:latin typeface="Arial"/>
            </a:endParaRP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Fait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le lien entre les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exigences / besoins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d’affaires et les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diverses catégories d’exigences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de la solution.</a:t>
            </a:r>
            <a:endParaRPr lang="fr-CA" sz="1400" dirty="0" smtClean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CA" sz="12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3287301"/>
            <a:ext cx="3809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>
                <a:solidFill>
                  <a:srgbClr val="0070C0"/>
                </a:solidFill>
                <a:latin typeface="+mj-lt"/>
                <a:cs typeface="Times"/>
              </a:rPr>
              <a:t>HIÉRARCHISATION DES EXIGENCES</a:t>
            </a:r>
          </a:p>
        </p:txBody>
      </p:sp>
      <p:graphicFrame>
        <p:nvGraphicFramePr>
          <p:cNvPr id="48" name="Tableau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78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36430" y="879894"/>
            <a:ext cx="8514272" cy="54432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defTabSz="457200"/>
            <a:r>
              <a:rPr lang="fr-CA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</a:p>
          <a:p>
            <a:pPr defTabSz="457200"/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40" name="Rectangle 39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811778" y="692696"/>
            <a:ext cx="3951221" cy="3574216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Exemple</a:t>
            </a:r>
            <a:r>
              <a:rPr lang="fr-CA" sz="1600" b="1" baseline="30000" dirty="0" smtClean="0">
                <a:solidFill>
                  <a:srgbClr val="0070C0"/>
                </a:solidFill>
                <a:latin typeface="Arial"/>
              </a:rPr>
              <a:t>2</a:t>
            </a:r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:</a:t>
            </a:r>
            <a:endParaRPr lang="fr-CA" sz="1600" i="1" dirty="0" smtClean="0">
              <a:solidFill>
                <a:srgbClr val="000000"/>
              </a:solidFill>
              <a:latin typeface="Arial"/>
            </a:endParaRPr>
          </a:p>
          <a:p>
            <a:pPr marL="285750" indent="-2857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Bâtir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une maison familiale avec un garage pour remplacer la maison qui a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brûlée.</a:t>
            </a:r>
            <a:endParaRPr lang="fr-CA" sz="1400" dirty="0">
              <a:solidFill>
                <a:srgbClr val="000000"/>
              </a:solidFill>
              <a:latin typeface="Arial"/>
            </a:endParaRPr>
          </a:p>
          <a:p>
            <a:pPr marL="285750" indent="-285750" defTabSz="457200">
              <a:buFontTx/>
              <a:buChar char="-"/>
            </a:pPr>
            <a:endParaRPr lang="fr-FR" sz="1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458120" y="6182444"/>
            <a:ext cx="4224867" cy="7535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 smtClean="0">
                <a:solidFill>
                  <a:srgbClr val="000000"/>
                </a:solidFill>
                <a:latin typeface="Arial"/>
                <a:cs typeface="Times"/>
              </a:rPr>
              <a:t>1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BABOK V3.O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>
                <a:solidFill>
                  <a:srgbClr val="000000"/>
                </a:solidFill>
                <a:latin typeface="Arial"/>
                <a:cs typeface="Times"/>
              </a:rPr>
              <a:t>2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http://business-analysis-excellence.com/types-of-requirements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/</a:t>
            </a:r>
            <a:endParaRPr lang="fr-CA" sz="9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36430" y="3687141"/>
            <a:ext cx="5628218" cy="2952328"/>
            <a:chOff x="1104022" y="2276872"/>
            <a:chExt cx="6593978" cy="3623555"/>
          </a:xfrm>
        </p:grpSpPr>
        <p:grpSp>
          <p:nvGrpSpPr>
            <p:cNvPr id="10" name="Groupe 9"/>
            <p:cNvGrpSpPr/>
            <p:nvPr/>
          </p:nvGrpSpPr>
          <p:grpSpPr>
            <a:xfrm>
              <a:off x="4499992" y="2276872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1" name="Rectangle à coins arrondis 1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Rectangle 1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/ besoins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3" name="Groupe 12"/>
            <p:cNvGrpSpPr/>
            <p:nvPr/>
          </p:nvGrpSpPr>
          <p:grpSpPr>
            <a:xfrm>
              <a:off x="1104022" y="2865465"/>
              <a:ext cx="2088287" cy="577849"/>
              <a:chOff x="1334529" y="406796"/>
              <a:chExt cx="1734887" cy="577849"/>
            </a:xfrm>
            <a:noFill/>
          </p:grpSpPr>
          <p:sp>
            <p:nvSpPr>
              <p:cNvPr id="14" name="Rectangle à coins arrondis 13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Rectangle 14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des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parties prenantes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3456312" y="3334445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7" name="Rectangle à coins arrondis 16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Rectangle 19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la solution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5610000" y="3337823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 22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transition</a:t>
                </a: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2445641" y="4468344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Rectangle 25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fonctionnelles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7" name="Groupe 26"/>
            <p:cNvGrpSpPr/>
            <p:nvPr/>
          </p:nvGrpSpPr>
          <p:grpSpPr>
            <a:xfrm>
              <a:off x="4630154" y="4476402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ectangle 28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non-fonctionnelles 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2608478" y="5248297"/>
              <a:ext cx="1872000" cy="577849"/>
              <a:chOff x="1334529" y="406796"/>
              <a:chExt cx="1734887" cy="577849"/>
            </a:xfrm>
            <a:noFill/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Rectangle 3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Les règles 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4672493" y="5248296"/>
              <a:ext cx="1872000" cy="577849"/>
              <a:chOff x="1334530" y="406796"/>
              <a:chExt cx="1558891" cy="577849"/>
            </a:xfrm>
            <a:noFill/>
          </p:grpSpPr>
          <p:sp>
            <p:nvSpPr>
              <p:cNvPr id="34" name="Rectangle à coins arrondis 33"/>
              <p:cNvSpPr/>
              <p:nvPr/>
            </p:nvSpPr>
            <p:spPr>
              <a:xfrm>
                <a:off x="1334530" y="406796"/>
                <a:ext cx="1558891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ectangle 34"/>
              <p:cNvSpPr/>
              <p:nvPr/>
            </p:nvSpPr>
            <p:spPr>
              <a:xfrm>
                <a:off x="1341584" y="435004"/>
                <a:ext cx="1551837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Hypothèses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et contraintes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36" name="Connecteur en angle 35"/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3174245" y="1539718"/>
              <a:ext cx="299668" cy="235182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/>
            <p:cNvCxnSpPr>
              <a:stCxn id="14" idx="2"/>
              <a:endCxn id="17" idx="1"/>
            </p:cNvCxnSpPr>
            <p:nvPr/>
          </p:nvCxnSpPr>
          <p:spPr>
            <a:xfrm rot="16200000" flipH="1">
              <a:off x="2712211" y="2879269"/>
              <a:ext cx="180056" cy="130814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 37"/>
            <p:cNvGrpSpPr/>
            <p:nvPr/>
          </p:nvGrpSpPr>
          <p:grpSpPr>
            <a:xfrm>
              <a:off x="2445641" y="5174012"/>
              <a:ext cx="4267858" cy="726415"/>
              <a:chOff x="1334529" y="406796"/>
              <a:chExt cx="1734887" cy="577849"/>
            </a:xfrm>
            <a:noFill/>
          </p:grpSpPr>
          <p:sp>
            <p:nvSpPr>
              <p:cNvPr id="39" name="Rectangle à coins arrondis 38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 40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42" name="Connecteur en angle 41"/>
            <p:cNvCxnSpPr>
              <a:stCxn id="25" idx="0"/>
              <a:endCxn id="29" idx="0"/>
            </p:cNvCxnSpPr>
            <p:nvPr/>
          </p:nvCxnSpPr>
          <p:spPr>
            <a:xfrm rot="16200000" flipH="1">
              <a:off x="4561437" y="3394220"/>
              <a:ext cx="36266" cy="2184514"/>
            </a:xfrm>
            <a:prstGeom prst="bentConnector3">
              <a:avLst>
                <a:gd name="adj1" fmla="val -630342"/>
              </a:avLst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>
              <a:stCxn id="20" idx="2"/>
            </p:cNvCxnSpPr>
            <p:nvPr/>
          </p:nvCxnSpPr>
          <p:spPr>
            <a:xfrm>
              <a:off x="4500312" y="3884086"/>
              <a:ext cx="28673" cy="3370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en angle 43"/>
            <p:cNvCxnSpPr>
              <a:stCxn id="20" idx="0"/>
              <a:endCxn id="22" idx="0"/>
            </p:cNvCxnSpPr>
            <p:nvPr/>
          </p:nvCxnSpPr>
          <p:spPr>
            <a:xfrm rot="5400000" flipH="1" flipV="1">
              <a:off x="5564741" y="2273394"/>
              <a:ext cx="24830" cy="2153688"/>
            </a:xfrm>
            <a:prstGeom prst="bentConnector3">
              <a:avLst>
                <a:gd name="adj1" fmla="val 102066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>
              <a:stCxn id="12" idx="2"/>
            </p:cNvCxnSpPr>
            <p:nvPr/>
          </p:nvCxnSpPr>
          <p:spPr>
            <a:xfrm>
              <a:off x="5543992" y="2826513"/>
              <a:ext cx="320" cy="242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39552" y="692696"/>
            <a:ext cx="3951221" cy="2449307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FR" sz="1600" b="1" dirty="0">
                <a:solidFill>
                  <a:srgbClr val="0070C0"/>
                </a:solidFill>
                <a:latin typeface="Arial"/>
              </a:rPr>
              <a:t>Besoins d’affaires</a:t>
            </a:r>
            <a:r>
              <a:rPr lang="fr-FR" sz="1600" b="1" baseline="30000" dirty="0">
                <a:solidFill>
                  <a:srgbClr val="0070C0"/>
                </a:solidFill>
                <a:latin typeface="Arial"/>
              </a:rPr>
              <a:t>1</a:t>
            </a:r>
            <a:r>
              <a:rPr lang="fr-FR" sz="1600" b="1" dirty="0" smtClean="0">
                <a:solidFill>
                  <a:srgbClr val="0070C0"/>
                </a:solidFill>
                <a:latin typeface="Arial"/>
              </a:rPr>
              <a:t>:</a:t>
            </a:r>
            <a:endParaRPr lang="fr-FR" sz="1600" b="1" dirty="0">
              <a:solidFill>
                <a:srgbClr val="0070C0"/>
              </a:solidFill>
              <a:latin typeface="Arial"/>
            </a:endParaRP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Exigence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de haut niveau qui reflète un objectif de l’entreprise ou une incidence que doit avoir la solution sur son environnement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.</a:t>
            </a:r>
            <a:endParaRPr lang="fr-CA" sz="1400" dirty="0">
              <a:solidFill>
                <a:srgbClr val="000000"/>
              </a:solidFill>
              <a:latin typeface="Arial"/>
            </a:endParaRP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Justification opérationnelle de haut niveau qui,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lorsque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résolue, permettra a l’organisation d’accroitre son chiffre d’affaires, d’éviter des frais, d’améliorer ses services ou de respecter des exigences règlementaires.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endParaRPr lang="fr-CA" sz="1400" dirty="0" smtClean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CA" sz="12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3287301"/>
            <a:ext cx="3809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>
                <a:solidFill>
                  <a:srgbClr val="0070C0"/>
                </a:solidFill>
                <a:latin typeface="+mj-lt"/>
                <a:cs typeface="Times"/>
              </a:rPr>
              <a:t>HIÉRARCHISATION DES EXIGENCES</a:t>
            </a:r>
          </a:p>
        </p:txBody>
      </p:sp>
      <p:graphicFrame>
        <p:nvGraphicFramePr>
          <p:cNvPr id="48" name="Tableau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8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36430" y="879894"/>
            <a:ext cx="8514272" cy="54432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defTabSz="457200"/>
            <a:r>
              <a:rPr lang="fr-CA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</a:p>
          <a:p>
            <a:pPr defTabSz="457200"/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40" name="Rectangle 39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811778" y="692696"/>
            <a:ext cx="3951221" cy="2698791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Exemple</a:t>
            </a:r>
            <a:r>
              <a:rPr lang="fr-CA" sz="1600" b="1" baseline="30000" dirty="0" smtClean="0">
                <a:solidFill>
                  <a:srgbClr val="0070C0"/>
                </a:solidFill>
                <a:latin typeface="Arial"/>
              </a:rPr>
              <a:t>2</a:t>
            </a:r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:</a:t>
            </a:r>
            <a:endParaRPr lang="fr-CA" sz="1400" i="1" dirty="0" smtClean="0">
              <a:solidFill>
                <a:srgbClr val="000000"/>
              </a:solidFill>
              <a:latin typeface="Arial"/>
            </a:endParaRPr>
          </a:p>
          <a:p>
            <a:pPr marL="285750" indent="-2857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Je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veux que ma chambre soit peint en rose afin que tout le monde sache que c’est la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mienne.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- Jeune fille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enfant</a:t>
            </a:r>
            <a:endParaRPr lang="fr-CA" sz="1400" dirty="0">
              <a:solidFill>
                <a:srgbClr val="000000"/>
              </a:solidFill>
              <a:latin typeface="Arial"/>
            </a:endParaRPr>
          </a:p>
          <a:p>
            <a:pPr marL="285750" indent="-2857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Je veux que ma chambre soit d’une superficie de 30 mètres carré afin que je puisse pratiquer des trucs et astuces avec ma planche à roulettes. – Adolescent </a:t>
            </a:r>
          </a:p>
          <a:p>
            <a:pPr marL="285750" indent="-2857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La maison doit être muni d’un système d’air climatisé afin que la famille puisse bénéficier d’une température tempérée durant la saison estivale. – Père de famille </a:t>
            </a:r>
            <a:endParaRPr lang="fr-FR" sz="1400" dirty="0">
              <a:solidFill>
                <a:srgbClr val="000000"/>
              </a:solidFill>
              <a:latin typeface="Arial"/>
            </a:endParaRPr>
          </a:p>
          <a:p>
            <a:pPr marL="285750" indent="-285750" defTabSz="457200">
              <a:buFontTx/>
              <a:buChar char="-"/>
            </a:pPr>
            <a:endParaRPr lang="fr-FR" sz="1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458120" y="6182444"/>
            <a:ext cx="4224867" cy="7535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 smtClean="0">
                <a:solidFill>
                  <a:srgbClr val="000000"/>
                </a:solidFill>
                <a:latin typeface="Arial"/>
                <a:cs typeface="Times"/>
              </a:rPr>
              <a:t>1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BABOK V3.O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>
                <a:solidFill>
                  <a:srgbClr val="000000"/>
                </a:solidFill>
                <a:latin typeface="Arial"/>
                <a:cs typeface="Times"/>
              </a:rPr>
              <a:t>2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http://business-analysis-excellence.com/types-of-requirements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/</a:t>
            </a:r>
            <a:endParaRPr lang="fr-CA" sz="9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36430" y="3687141"/>
            <a:ext cx="5628218" cy="2952328"/>
            <a:chOff x="1104022" y="2276872"/>
            <a:chExt cx="6593978" cy="3623555"/>
          </a:xfrm>
        </p:grpSpPr>
        <p:grpSp>
          <p:nvGrpSpPr>
            <p:cNvPr id="10" name="Groupe 9"/>
            <p:cNvGrpSpPr/>
            <p:nvPr/>
          </p:nvGrpSpPr>
          <p:grpSpPr>
            <a:xfrm>
              <a:off x="4499992" y="2276872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1" name="Rectangle à coins arrondis 1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Rectangle 1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/ besoins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3" name="Groupe 12"/>
            <p:cNvGrpSpPr/>
            <p:nvPr/>
          </p:nvGrpSpPr>
          <p:grpSpPr>
            <a:xfrm>
              <a:off x="1104022" y="2865465"/>
              <a:ext cx="2088287" cy="577849"/>
              <a:chOff x="1334529" y="406796"/>
              <a:chExt cx="1734887" cy="577849"/>
            </a:xfrm>
            <a:noFill/>
          </p:grpSpPr>
          <p:sp>
            <p:nvSpPr>
              <p:cNvPr id="14" name="Rectangle à coins arrondis 13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Rectangle 14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des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parties prenantes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3456312" y="3334445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7" name="Rectangle à coins arrondis 16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Rectangle 19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la solution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5610000" y="3337823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 22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transition</a:t>
                </a: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2445641" y="4468344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Rectangle 25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fonctionnelles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7" name="Groupe 26"/>
            <p:cNvGrpSpPr/>
            <p:nvPr/>
          </p:nvGrpSpPr>
          <p:grpSpPr>
            <a:xfrm>
              <a:off x="4630154" y="4476402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ectangle 28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non-fonctionnelles 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2608478" y="5248297"/>
              <a:ext cx="1872000" cy="577849"/>
              <a:chOff x="1334529" y="406796"/>
              <a:chExt cx="1734887" cy="577849"/>
            </a:xfrm>
            <a:noFill/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Rectangle 3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Les règles 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4672493" y="5248296"/>
              <a:ext cx="1872000" cy="577849"/>
              <a:chOff x="1334530" y="406796"/>
              <a:chExt cx="1558891" cy="577849"/>
            </a:xfrm>
            <a:noFill/>
          </p:grpSpPr>
          <p:sp>
            <p:nvSpPr>
              <p:cNvPr id="34" name="Rectangle à coins arrondis 33"/>
              <p:cNvSpPr/>
              <p:nvPr/>
            </p:nvSpPr>
            <p:spPr>
              <a:xfrm>
                <a:off x="1334530" y="406796"/>
                <a:ext cx="1558891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ectangle 34"/>
              <p:cNvSpPr/>
              <p:nvPr/>
            </p:nvSpPr>
            <p:spPr>
              <a:xfrm>
                <a:off x="1341584" y="435004"/>
                <a:ext cx="1551837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Hypothèses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et contraintes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36" name="Connecteur en angle 35"/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3174245" y="1539718"/>
              <a:ext cx="299668" cy="235182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/>
            <p:cNvCxnSpPr>
              <a:stCxn id="14" idx="2"/>
              <a:endCxn id="17" idx="1"/>
            </p:cNvCxnSpPr>
            <p:nvPr/>
          </p:nvCxnSpPr>
          <p:spPr>
            <a:xfrm rot="16200000" flipH="1">
              <a:off x="2712211" y="2879269"/>
              <a:ext cx="180056" cy="130814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 37"/>
            <p:cNvGrpSpPr/>
            <p:nvPr/>
          </p:nvGrpSpPr>
          <p:grpSpPr>
            <a:xfrm>
              <a:off x="2445641" y="5174012"/>
              <a:ext cx="4267858" cy="726415"/>
              <a:chOff x="1334529" y="406796"/>
              <a:chExt cx="1734887" cy="577849"/>
            </a:xfrm>
            <a:noFill/>
          </p:grpSpPr>
          <p:sp>
            <p:nvSpPr>
              <p:cNvPr id="39" name="Rectangle à coins arrondis 38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 40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42" name="Connecteur en angle 41"/>
            <p:cNvCxnSpPr>
              <a:stCxn id="25" idx="0"/>
              <a:endCxn id="29" idx="0"/>
            </p:cNvCxnSpPr>
            <p:nvPr/>
          </p:nvCxnSpPr>
          <p:spPr>
            <a:xfrm rot="16200000" flipH="1">
              <a:off x="4561437" y="3394220"/>
              <a:ext cx="36266" cy="2184514"/>
            </a:xfrm>
            <a:prstGeom prst="bentConnector3">
              <a:avLst>
                <a:gd name="adj1" fmla="val -630342"/>
              </a:avLst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>
              <a:stCxn id="20" idx="2"/>
            </p:cNvCxnSpPr>
            <p:nvPr/>
          </p:nvCxnSpPr>
          <p:spPr>
            <a:xfrm>
              <a:off x="4500312" y="3884086"/>
              <a:ext cx="28673" cy="3370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en angle 43"/>
            <p:cNvCxnSpPr>
              <a:stCxn id="20" idx="0"/>
              <a:endCxn id="22" idx="0"/>
            </p:cNvCxnSpPr>
            <p:nvPr/>
          </p:nvCxnSpPr>
          <p:spPr>
            <a:xfrm rot="5400000" flipH="1" flipV="1">
              <a:off x="5564741" y="2273394"/>
              <a:ext cx="24830" cy="2153688"/>
            </a:xfrm>
            <a:prstGeom prst="bentConnector3">
              <a:avLst>
                <a:gd name="adj1" fmla="val 102066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>
              <a:stCxn id="12" idx="2"/>
            </p:cNvCxnSpPr>
            <p:nvPr/>
          </p:nvCxnSpPr>
          <p:spPr>
            <a:xfrm>
              <a:off x="5543992" y="2826513"/>
              <a:ext cx="320" cy="242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39552" y="692696"/>
            <a:ext cx="3951221" cy="2449307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FR" sz="1600" b="1" dirty="0">
                <a:solidFill>
                  <a:srgbClr val="0070C0"/>
                </a:solidFill>
                <a:latin typeface="Arial"/>
              </a:rPr>
              <a:t>Exigences de la solution</a:t>
            </a:r>
            <a:r>
              <a:rPr lang="fr-FR" sz="1600" b="1" baseline="30000" dirty="0">
                <a:solidFill>
                  <a:srgbClr val="0070C0"/>
                </a:solidFill>
                <a:latin typeface="Arial"/>
              </a:rPr>
              <a:t>1</a:t>
            </a:r>
            <a:r>
              <a:rPr lang="fr-FR" sz="1600" b="1" dirty="0" smtClean="0">
                <a:solidFill>
                  <a:srgbClr val="0070C0"/>
                </a:solidFill>
                <a:latin typeface="Arial"/>
              </a:rPr>
              <a:t>:</a:t>
            </a:r>
            <a:endParaRPr lang="fr-FR" sz="1400" b="1" dirty="0">
              <a:solidFill>
                <a:srgbClr val="0070C0"/>
              </a:solidFill>
              <a:latin typeface="Arial"/>
            </a:endParaRP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Caractéristiques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d’une solution qui répond aux exigences d’affaires </a:t>
            </a:r>
            <a:r>
              <a:rPr lang="fr-CA" sz="1400" u="sng" dirty="0" smtClean="0">
                <a:solidFill>
                  <a:srgbClr val="000000"/>
                </a:solidFill>
                <a:latin typeface="Arial"/>
              </a:rPr>
              <a:t>et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 a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celles des parties prenantes.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Les exigences peuvent être fonctionnelles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ou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non fonctionnelles.</a:t>
            </a:r>
            <a:endParaRPr lang="fr-FR" sz="1400" dirty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FR" b="1" dirty="0" smtClean="0">
              <a:solidFill>
                <a:srgbClr val="000000"/>
              </a:solidFill>
              <a:latin typeface="Arial"/>
            </a:endParaRPr>
          </a:p>
          <a:p>
            <a:pPr defTabSz="457200"/>
            <a:r>
              <a:rPr lang="fr-FR" sz="1600" b="1" dirty="0" smtClean="0">
                <a:solidFill>
                  <a:srgbClr val="0070C0"/>
                </a:solidFill>
                <a:latin typeface="Arial"/>
              </a:rPr>
              <a:t>Exigences fonctionnelles:</a:t>
            </a:r>
            <a:endParaRPr lang="fr-FR" sz="1600" b="1" dirty="0">
              <a:solidFill>
                <a:srgbClr val="0070C0"/>
              </a:solidFill>
              <a:latin typeface="Arial"/>
            </a:endParaRP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Capacités du </a:t>
            </a:r>
            <a:r>
              <a:rPr lang="fr-CA" sz="1400" u="sng" dirty="0">
                <a:solidFill>
                  <a:srgbClr val="000000"/>
                </a:solidFill>
                <a:latin typeface="Arial"/>
              </a:rPr>
              <a:t>produit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 ou utilité qu’il doit avoir pour ses utilisateurs.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endParaRPr lang="fr-CA" sz="1400" dirty="0" smtClean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CA" sz="12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3287301"/>
            <a:ext cx="3809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>
                <a:solidFill>
                  <a:srgbClr val="0070C0"/>
                </a:solidFill>
                <a:latin typeface="+mj-lt"/>
                <a:cs typeface="Times"/>
              </a:rPr>
              <a:t>HIÉRARCHISATION DES EXIGENCES</a:t>
            </a:r>
          </a:p>
        </p:txBody>
      </p:sp>
      <p:graphicFrame>
        <p:nvGraphicFramePr>
          <p:cNvPr id="48" name="Tableau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4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36430" y="879894"/>
            <a:ext cx="8514272" cy="54432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defTabSz="457200"/>
            <a:r>
              <a:rPr lang="fr-CA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</a:p>
          <a:p>
            <a:pPr defTabSz="457200"/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40" name="Rectangle 39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811778" y="692696"/>
            <a:ext cx="3951221" cy="2698791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Exemple</a:t>
            </a:r>
            <a:r>
              <a:rPr lang="fr-CA" sz="1600" b="1" baseline="30000" dirty="0" smtClean="0">
                <a:solidFill>
                  <a:srgbClr val="0070C0"/>
                </a:solidFill>
                <a:latin typeface="Arial"/>
              </a:rPr>
              <a:t>2</a:t>
            </a:r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:</a:t>
            </a:r>
            <a:endParaRPr lang="fr-CA" sz="1400" i="1" dirty="0" smtClean="0">
              <a:solidFill>
                <a:srgbClr val="000000"/>
              </a:solidFill>
              <a:latin typeface="Arial"/>
            </a:endParaRPr>
          </a:p>
          <a:p>
            <a:pPr marL="285750" indent="-2857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La maison doit être munie d’un mur coupe feu pour prévenir  et limiter les pertes et les dommages suite à un incendie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. - Le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contracteur qui doit adhérer à des exigences régie par le code du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bâtiment.</a:t>
            </a:r>
            <a:endParaRPr lang="fr-FR" sz="1600" dirty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FR" sz="1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458120" y="6182444"/>
            <a:ext cx="4224867" cy="7535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 smtClean="0">
                <a:solidFill>
                  <a:srgbClr val="000000"/>
                </a:solidFill>
                <a:latin typeface="Arial"/>
                <a:cs typeface="Times"/>
              </a:rPr>
              <a:t>1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BABOK V3.O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>
                <a:solidFill>
                  <a:srgbClr val="000000"/>
                </a:solidFill>
                <a:latin typeface="Arial"/>
                <a:cs typeface="Times"/>
              </a:rPr>
              <a:t>2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http://business-analysis-excellence.com/types-of-requirements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/</a:t>
            </a:r>
            <a:endParaRPr lang="fr-CA" sz="9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36430" y="3687141"/>
            <a:ext cx="5628218" cy="2952328"/>
            <a:chOff x="1104022" y="2276872"/>
            <a:chExt cx="6593978" cy="3623555"/>
          </a:xfrm>
        </p:grpSpPr>
        <p:grpSp>
          <p:nvGrpSpPr>
            <p:cNvPr id="10" name="Groupe 9"/>
            <p:cNvGrpSpPr/>
            <p:nvPr/>
          </p:nvGrpSpPr>
          <p:grpSpPr>
            <a:xfrm>
              <a:off x="4499992" y="2276872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1" name="Rectangle à coins arrondis 1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Rectangle 1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/ besoins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3" name="Groupe 12"/>
            <p:cNvGrpSpPr/>
            <p:nvPr/>
          </p:nvGrpSpPr>
          <p:grpSpPr>
            <a:xfrm>
              <a:off x="1104022" y="2865465"/>
              <a:ext cx="2088287" cy="577849"/>
              <a:chOff x="1334529" y="406796"/>
              <a:chExt cx="1734887" cy="577849"/>
            </a:xfrm>
            <a:noFill/>
          </p:grpSpPr>
          <p:sp>
            <p:nvSpPr>
              <p:cNvPr id="14" name="Rectangle à coins arrondis 13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Rectangle 14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des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parties prenantes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3456312" y="3334445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7" name="Rectangle à coins arrondis 16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Rectangle 19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la solution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5610000" y="3337823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 22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transition</a:t>
                </a: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2445641" y="4468344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Rectangle 25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fonctionnelles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7" name="Groupe 26"/>
            <p:cNvGrpSpPr/>
            <p:nvPr/>
          </p:nvGrpSpPr>
          <p:grpSpPr>
            <a:xfrm>
              <a:off x="4630154" y="4476402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ectangle 28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non-fonctionnelles 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2608478" y="5248297"/>
              <a:ext cx="1872000" cy="577849"/>
              <a:chOff x="1334529" y="406796"/>
              <a:chExt cx="1734887" cy="577849"/>
            </a:xfrm>
            <a:noFill/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Rectangle 3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Les règles 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4672493" y="5248296"/>
              <a:ext cx="1872000" cy="577849"/>
              <a:chOff x="1334530" y="406796"/>
              <a:chExt cx="1558891" cy="577849"/>
            </a:xfrm>
            <a:noFill/>
          </p:grpSpPr>
          <p:sp>
            <p:nvSpPr>
              <p:cNvPr id="34" name="Rectangle à coins arrondis 33"/>
              <p:cNvSpPr/>
              <p:nvPr/>
            </p:nvSpPr>
            <p:spPr>
              <a:xfrm>
                <a:off x="1334530" y="406796"/>
                <a:ext cx="1558891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ectangle 34"/>
              <p:cNvSpPr/>
              <p:nvPr/>
            </p:nvSpPr>
            <p:spPr>
              <a:xfrm>
                <a:off x="1341584" y="435004"/>
                <a:ext cx="1551837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Hypothèses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et contraintes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36" name="Connecteur en angle 35"/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3174245" y="1539718"/>
              <a:ext cx="299668" cy="235182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/>
            <p:cNvCxnSpPr>
              <a:stCxn id="14" idx="2"/>
              <a:endCxn id="17" idx="1"/>
            </p:cNvCxnSpPr>
            <p:nvPr/>
          </p:nvCxnSpPr>
          <p:spPr>
            <a:xfrm rot="16200000" flipH="1">
              <a:off x="2712211" y="2879269"/>
              <a:ext cx="180056" cy="130814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 37"/>
            <p:cNvGrpSpPr/>
            <p:nvPr/>
          </p:nvGrpSpPr>
          <p:grpSpPr>
            <a:xfrm>
              <a:off x="2445641" y="5174012"/>
              <a:ext cx="4267858" cy="726415"/>
              <a:chOff x="1334529" y="406796"/>
              <a:chExt cx="1734887" cy="577849"/>
            </a:xfrm>
            <a:noFill/>
          </p:grpSpPr>
          <p:sp>
            <p:nvSpPr>
              <p:cNvPr id="39" name="Rectangle à coins arrondis 38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 40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42" name="Connecteur en angle 41"/>
            <p:cNvCxnSpPr>
              <a:stCxn id="25" idx="0"/>
              <a:endCxn id="29" idx="0"/>
            </p:cNvCxnSpPr>
            <p:nvPr/>
          </p:nvCxnSpPr>
          <p:spPr>
            <a:xfrm rot="16200000" flipH="1">
              <a:off x="4561437" y="3394220"/>
              <a:ext cx="36266" cy="2184514"/>
            </a:xfrm>
            <a:prstGeom prst="bentConnector3">
              <a:avLst>
                <a:gd name="adj1" fmla="val -630342"/>
              </a:avLst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>
              <a:stCxn id="20" idx="2"/>
            </p:cNvCxnSpPr>
            <p:nvPr/>
          </p:nvCxnSpPr>
          <p:spPr>
            <a:xfrm>
              <a:off x="4500312" y="3884086"/>
              <a:ext cx="28673" cy="3370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en angle 43"/>
            <p:cNvCxnSpPr>
              <a:stCxn id="20" idx="0"/>
              <a:endCxn id="22" idx="0"/>
            </p:cNvCxnSpPr>
            <p:nvPr/>
          </p:nvCxnSpPr>
          <p:spPr>
            <a:xfrm rot="5400000" flipH="1" flipV="1">
              <a:off x="5564741" y="2273394"/>
              <a:ext cx="24830" cy="2153688"/>
            </a:xfrm>
            <a:prstGeom prst="bentConnector3">
              <a:avLst>
                <a:gd name="adj1" fmla="val 102066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>
              <a:stCxn id="12" idx="2"/>
            </p:cNvCxnSpPr>
            <p:nvPr/>
          </p:nvCxnSpPr>
          <p:spPr>
            <a:xfrm>
              <a:off x="5543992" y="2826513"/>
              <a:ext cx="320" cy="242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39552" y="692696"/>
            <a:ext cx="3951221" cy="2449307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FR" sz="1600" b="1" dirty="0">
                <a:solidFill>
                  <a:srgbClr val="0070C0"/>
                </a:solidFill>
                <a:latin typeface="Arial"/>
              </a:rPr>
              <a:t>Exigences de la solution</a:t>
            </a:r>
            <a:r>
              <a:rPr lang="fr-FR" sz="1600" b="1" baseline="30000" dirty="0">
                <a:solidFill>
                  <a:srgbClr val="0070C0"/>
                </a:solidFill>
                <a:latin typeface="Arial"/>
              </a:rPr>
              <a:t>1</a:t>
            </a:r>
            <a:r>
              <a:rPr lang="fr-FR" sz="1600" b="1" dirty="0" smtClean="0">
                <a:solidFill>
                  <a:srgbClr val="0070C0"/>
                </a:solidFill>
                <a:latin typeface="Arial"/>
              </a:rPr>
              <a:t>:</a:t>
            </a:r>
            <a:endParaRPr lang="fr-FR" sz="1400" b="1" dirty="0">
              <a:solidFill>
                <a:srgbClr val="0070C0"/>
              </a:solidFill>
              <a:latin typeface="Arial"/>
            </a:endParaRP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Caractéristiques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d’une solution qui répond aux exigences d’affaires </a:t>
            </a:r>
            <a:r>
              <a:rPr lang="fr-CA" sz="1400" u="sng" dirty="0" smtClean="0">
                <a:solidFill>
                  <a:srgbClr val="000000"/>
                </a:solidFill>
                <a:latin typeface="Arial"/>
              </a:rPr>
              <a:t>et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 a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celles des parties prenantes.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Les exigences peuvent être fonctionnelles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ou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non fonctionnelles.</a:t>
            </a:r>
            <a:endParaRPr lang="fr-FR" sz="1400" dirty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FR" b="1" dirty="0" smtClean="0">
              <a:solidFill>
                <a:srgbClr val="000000"/>
              </a:solidFill>
              <a:latin typeface="Arial"/>
            </a:endParaRPr>
          </a:p>
          <a:p>
            <a:pPr defTabSz="457200"/>
            <a:r>
              <a:rPr lang="fr-FR" sz="1600" b="1" dirty="0" smtClean="0">
                <a:solidFill>
                  <a:srgbClr val="0070C0"/>
                </a:solidFill>
                <a:latin typeface="Arial"/>
              </a:rPr>
              <a:t>Exigences non-fonctionnelles:</a:t>
            </a:r>
            <a:endParaRPr lang="fr-FR" sz="1600" b="1" dirty="0">
              <a:solidFill>
                <a:srgbClr val="0070C0"/>
              </a:solidFill>
              <a:latin typeface="Arial"/>
            </a:endParaRP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Attributs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de qualité, contraintes de conception et de mise en œuvre, et interfaces externes que doit avoir le </a:t>
            </a:r>
            <a:r>
              <a:rPr lang="fr-CA" sz="1400" u="sng" dirty="0">
                <a:solidFill>
                  <a:srgbClr val="000000"/>
                </a:solidFill>
                <a:latin typeface="Arial"/>
              </a:rPr>
              <a:t>produit.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endParaRPr lang="fr-CA" sz="1400" dirty="0" smtClean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CA" sz="12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3287301"/>
            <a:ext cx="3809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>
                <a:solidFill>
                  <a:srgbClr val="0070C0"/>
                </a:solidFill>
                <a:latin typeface="+mj-lt"/>
                <a:cs typeface="Times"/>
              </a:rPr>
              <a:t>HIÉRARCHISATION DES EXIGENCES</a:t>
            </a:r>
          </a:p>
        </p:txBody>
      </p:sp>
      <p:graphicFrame>
        <p:nvGraphicFramePr>
          <p:cNvPr id="48" name="Tableau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36430" y="879894"/>
            <a:ext cx="8514272" cy="54432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defTabSz="457200"/>
            <a:r>
              <a:rPr lang="fr-CA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</a:p>
          <a:p>
            <a:pPr defTabSz="457200"/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40" name="Rectangle 39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811778" y="692696"/>
            <a:ext cx="3951221" cy="2698791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Exemple</a:t>
            </a:r>
            <a:r>
              <a:rPr lang="fr-CA" sz="1600" b="1" baseline="30000" dirty="0" smtClean="0">
                <a:solidFill>
                  <a:srgbClr val="0070C0"/>
                </a:solidFill>
                <a:latin typeface="Arial"/>
              </a:rPr>
              <a:t>2</a:t>
            </a:r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:</a:t>
            </a:r>
            <a:endParaRPr lang="fr-CA" sz="1400" i="1" dirty="0" smtClean="0">
              <a:solidFill>
                <a:srgbClr val="000000"/>
              </a:solidFill>
              <a:latin typeface="Arial"/>
            </a:endParaRPr>
          </a:p>
          <a:p>
            <a:pPr marL="285750" indent="-2857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Les planchers doivent êtres recouverts d’une pellicule protectrice lorsque les meubles seront transférés dans la maison. – 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Le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père de famille </a:t>
            </a:r>
            <a:endParaRPr lang="fr-FR" sz="1400" dirty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FR" sz="1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458120" y="6182444"/>
            <a:ext cx="4224867" cy="7535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 smtClean="0">
                <a:solidFill>
                  <a:srgbClr val="000000"/>
                </a:solidFill>
                <a:latin typeface="Arial"/>
                <a:cs typeface="Times"/>
              </a:rPr>
              <a:t>1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BABOK V3.O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>
                <a:solidFill>
                  <a:srgbClr val="000000"/>
                </a:solidFill>
                <a:latin typeface="Arial"/>
                <a:cs typeface="Times"/>
              </a:rPr>
              <a:t>2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http://business-analysis-excellence.com/types-of-requirements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/</a:t>
            </a:r>
            <a:endParaRPr lang="fr-CA" sz="9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36430" y="3687141"/>
            <a:ext cx="5628218" cy="2952328"/>
            <a:chOff x="1104022" y="2276872"/>
            <a:chExt cx="6593978" cy="3623555"/>
          </a:xfrm>
        </p:grpSpPr>
        <p:grpSp>
          <p:nvGrpSpPr>
            <p:cNvPr id="10" name="Groupe 9"/>
            <p:cNvGrpSpPr/>
            <p:nvPr/>
          </p:nvGrpSpPr>
          <p:grpSpPr>
            <a:xfrm>
              <a:off x="4499992" y="2276872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1" name="Rectangle à coins arrondis 1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Rectangle 1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/ besoins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3" name="Groupe 12"/>
            <p:cNvGrpSpPr/>
            <p:nvPr/>
          </p:nvGrpSpPr>
          <p:grpSpPr>
            <a:xfrm>
              <a:off x="1104022" y="2865465"/>
              <a:ext cx="2088287" cy="577849"/>
              <a:chOff x="1334529" y="406796"/>
              <a:chExt cx="1734887" cy="577849"/>
            </a:xfrm>
            <a:noFill/>
          </p:grpSpPr>
          <p:sp>
            <p:nvSpPr>
              <p:cNvPr id="14" name="Rectangle à coins arrondis 13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Rectangle 14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des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parties prenantes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3456312" y="3334445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7" name="Rectangle à coins arrondis 16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CC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Rectangle 19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la solution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5610000" y="3337823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 22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transition</a:t>
                </a: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2445641" y="4468344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Rectangle 25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fonctionnelles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7" name="Groupe 26"/>
            <p:cNvGrpSpPr/>
            <p:nvPr/>
          </p:nvGrpSpPr>
          <p:grpSpPr>
            <a:xfrm>
              <a:off x="4630154" y="4476402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ectangle 28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non-fonctionnelles 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2608478" y="5248297"/>
              <a:ext cx="1872000" cy="577849"/>
              <a:chOff x="1334529" y="406796"/>
              <a:chExt cx="1734887" cy="577849"/>
            </a:xfrm>
            <a:noFill/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Rectangle 3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Les règles 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4672493" y="5248296"/>
              <a:ext cx="1872000" cy="577849"/>
              <a:chOff x="1334530" y="406796"/>
              <a:chExt cx="1558891" cy="577849"/>
            </a:xfrm>
            <a:noFill/>
          </p:grpSpPr>
          <p:sp>
            <p:nvSpPr>
              <p:cNvPr id="34" name="Rectangle à coins arrondis 33"/>
              <p:cNvSpPr/>
              <p:nvPr/>
            </p:nvSpPr>
            <p:spPr>
              <a:xfrm>
                <a:off x="1334530" y="406796"/>
                <a:ext cx="1558891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ectangle 34"/>
              <p:cNvSpPr/>
              <p:nvPr/>
            </p:nvSpPr>
            <p:spPr>
              <a:xfrm>
                <a:off x="1341584" y="435004"/>
                <a:ext cx="1551837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Hypothèses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et contraintes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36" name="Connecteur en angle 35"/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3174245" y="1539718"/>
              <a:ext cx="299668" cy="235182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/>
            <p:cNvCxnSpPr>
              <a:stCxn id="14" idx="2"/>
              <a:endCxn id="17" idx="1"/>
            </p:cNvCxnSpPr>
            <p:nvPr/>
          </p:nvCxnSpPr>
          <p:spPr>
            <a:xfrm rot="16200000" flipH="1">
              <a:off x="2712211" y="2879269"/>
              <a:ext cx="180056" cy="130814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 37"/>
            <p:cNvGrpSpPr/>
            <p:nvPr/>
          </p:nvGrpSpPr>
          <p:grpSpPr>
            <a:xfrm>
              <a:off x="2445641" y="5174012"/>
              <a:ext cx="4267858" cy="726415"/>
              <a:chOff x="1334529" y="406796"/>
              <a:chExt cx="1734887" cy="577849"/>
            </a:xfrm>
            <a:noFill/>
          </p:grpSpPr>
          <p:sp>
            <p:nvSpPr>
              <p:cNvPr id="39" name="Rectangle à coins arrondis 38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 40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42" name="Connecteur en angle 41"/>
            <p:cNvCxnSpPr>
              <a:stCxn id="25" idx="0"/>
              <a:endCxn id="29" idx="0"/>
            </p:cNvCxnSpPr>
            <p:nvPr/>
          </p:nvCxnSpPr>
          <p:spPr>
            <a:xfrm rot="16200000" flipH="1">
              <a:off x="4561437" y="3394220"/>
              <a:ext cx="36266" cy="2184514"/>
            </a:xfrm>
            <a:prstGeom prst="bentConnector3">
              <a:avLst>
                <a:gd name="adj1" fmla="val -630342"/>
              </a:avLst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>
              <a:stCxn id="20" idx="2"/>
            </p:cNvCxnSpPr>
            <p:nvPr/>
          </p:nvCxnSpPr>
          <p:spPr>
            <a:xfrm>
              <a:off x="4500312" y="3884086"/>
              <a:ext cx="28673" cy="3370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en angle 43"/>
            <p:cNvCxnSpPr>
              <a:stCxn id="20" idx="0"/>
              <a:endCxn id="22" idx="0"/>
            </p:cNvCxnSpPr>
            <p:nvPr/>
          </p:nvCxnSpPr>
          <p:spPr>
            <a:xfrm rot="5400000" flipH="1" flipV="1">
              <a:off x="5564741" y="2273394"/>
              <a:ext cx="24830" cy="2153688"/>
            </a:xfrm>
            <a:prstGeom prst="bentConnector3">
              <a:avLst>
                <a:gd name="adj1" fmla="val 102066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>
              <a:stCxn id="12" idx="2"/>
            </p:cNvCxnSpPr>
            <p:nvPr/>
          </p:nvCxnSpPr>
          <p:spPr>
            <a:xfrm>
              <a:off x="5543992" y="2826513"/>
              <a:ext cx="320" cy="242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39552" y="692696"/>
            <a:ext cx="3951221" cy="2449307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FR" sz="1600" b="1" dirty="0">
                <a:solidFill>
                  <a:srgbClr val="0070C0"/>
                </a:solidFill>
                <a:latin typeface="Arial"/>
              </a:rPr>
              <a:t>Exigences transition</a:t>
            </a:r>
            <a:r>
              <a:rPr lang="fr-FR" sz="1600" b="1" baseline="30000" dirty="0">
                <a:solidFill>
                  <a:srgbClr val="0070C0"/>
                </a:solidFill>
                <a:latin typeface="Arial"/>
              </a:rPr>
              <a:t>1</a:t>
            </a:r>
            <a:r>
              <a:rPr lang="fr-FR" sz="1600" b="1" dirty="0">
                <a:solidFill>
                  <a:srgbClr val="0070C0"/>
                </a:solidFill>
                <a:latin typeface="Arial"/>
              </a:rPr>
              <a:t>: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Classification des exigences qui décrit les capacités que la solution doit avoir pour faciliter la transition de l’état actuel de l’entreprise à l’état futur souhaité, mais qui ne seront plus nécessaires une fois la transition réalisée.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endParaRPr lang="fr-CA" sz="1400" dirty="0" smtClean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CA" sz="12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3287301"/>
            <a:ext cx="3809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>
                <a:solidFill>
                  <a:srgbClr val="0070C0"/>
                </a:solidFill>
                <a:latin typeface="+mj-lt"/>
                <a:cs typeface="Times"/>
              </a:rPr>
              <a:t>HIÉRARCHISATION DES EXIGENCES</a:t>
            </a:r>
          </a:p>
        </p:txBody>
      </p:sp>
      <p:graphicFrame>
        <p:nvGraphicFramePr>
          <p:cNvPr id="48" name="Tableau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25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36430" y="879894"/>
            <a:ext cx="8514272" cy="54432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defTabSz="457200"/>
            <a:r>
              <a:rPr lang="fr-CA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</a:p>
          <a:p>
            <a:pPr defTabSz="457200"/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40" name="Rectangle 39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811778" y="692696"/>
            <a:ext cx="3951221" cy="2210607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Exemple:</a:t>
            </a:r>
            <a:endParaRPr lang="fr-CA" sz="1400" i="1" dirty="0" smtClean="0">
              <a:solidFill>
                <a:srgbClr val="000000"/>
              </a:solidFill>
              <a:latin typeface="Arial"/>
            </a:endParaRPr>
          </a:p>
          <a:p>
            <a:pPr marL="285750" indent="-2857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Politiques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internes:</a:t>
            </a:r>
          </a:p>
          <a:p>
            <a:pPr marL="742950" lvl="1" indent="-2857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La limite d’un retrait d’un compte bancaire à partir d’un guichet s’élève à 500$ par jour.</a:t>
            </a:r>
          </a:p>
          <a:p>
            <a:pPr marL="285750" indent="-2857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Lois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et réglementations:</a:t>
            </a:r>
          </a:p>
          <a:p>
            <a:pPr marL="742950" lvl="1" indent="-2857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Application de la TPS et TVQ sur les transactions au détail.</a:t>
            </a:r>
          </a:p>
          <a:p>
            <a:pPr defTabSz="457200"/>
            <a:endParaRPr lang="fr-FR" sz="1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458120" y="6182444"/>
            <a:ext cx="4224867" cy="7535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 smtClean="0">
                <a:solidFill>
                  <a:srgbClr val="000000"/>
                </a:solidFill>
                <a:latin typeface="Arial"/>
                <a:cs typeface="Times"/>
              </a:rPr>
              <a:t>1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BABOK V3.O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>
                <a:solidFill>
                  <a:srgbClr val="000000"/>
                </a:solidFill>
                <a:latin typeface="Arial"/>
                <a:cs typeface="Times"/>
              </a:rPr>
              <a:t>2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http://business-analysis-excellence.com/types-of-requirements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/</a:t>
            </a:r>
            <a:endParaRPr lang="fr-CA" sz="9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36430" y="3687141"/>
            <a:ext cx="5628218" cy="2952328"/>
            <a:chOff x="1104022" y="2276872"/>
            <a:chExt cx="6593978" cy="3623555"/>
          </a:xfrm>
        </p:grpSpPr>
        <p:grpSp>
          <p:nvGrpSpPr>
            <p:cNvPr id="10" name="Groupe 9"/>
            <p:cNvGrpSpPr/>
            <p:nvPr/>
          </p:nvGrpSpPr>
          <p:grpSpPr>
            <a:xfrm>
              <a:off x="4499992" y="2276872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1" name="Rectangle à coins arrondis 1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Rectangle 1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/ besoins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3" name="Groupe 12"/>
            <p:cNvGrpSpPr/>
            <p:nvPr/>
          </p:nvGrpSpPr>
          <p:grpSpPr>
            <a:xfrm>
              <a:off x="1104022" y="2865465"/>
              <a:ext cx="2088287" cy="577849"/>
              <a:chOff x="1334529" y="406796"/>
              <a:chExt cx="1734887" cy="577849"/>
            </a:xfrm>
            <a:noFill/>
          </p:grpSpPr>
          <p:sp>
            <p:nvSpPr>
              <p:cNvPr id="14" name="Rectangle à coins arrondis 13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Rectangle 14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des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parties prenantes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3456312" y="3334445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7" name="Rectangle à coins arrondis 16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CC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Rectangle 19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la solution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5610000" y="3337823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 22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transition</a:t>
                </a: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2445641" y="4468344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Rectangle 25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fonctionnelles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7" name="Groupe 26"/>
            <p:cNvGrpSpPr/>
            <p:nvPr/>
          </p:nvGrpSpPr>
          <p:grpSpPr>
            <a:xfrm>
              <a:off x="4630154" y="4476402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ectangle 28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non-fonctionnelles 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2608478" y="5248297"/>
              <a:ext cx="1872000" cy="577849"/>
              <a:chOff x="1334529" y="406796"/>
              <a:chExt cx="1734887" cy="577849"/>
            </a:xfrm>
            <a:noFill/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Rectangle 3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00"/>
              </a:solidFill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Les règles 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4672493" y="5248296"/>
              <a:ext cx="1872000" cy="577849"/>
              <a:chOff x="1334530" y="406796"/>
              <a:chExt cx="1558891" cy="577849"/>
            </a:xfrm>
            <a:noFill/>
          </p:grpSpPr>
          <p:sp>
            <p:nvSpPr>
              <p:cNvPr id="34" name="Rectangle à coins arrondis 33"/>
              <p:cNvSpPr/>
              <p:nvPr/>
            </p:nvSpPr>
            <p:spPr>
              <a:xfrm>
                <a:off x="1334530" y="406796"/>
                <a:ext cx="1558891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ectangle 34"/>
              <p:cNvSpPr/>
              <p:nvPr/>
            </p:nvSpPr>
            <p:spPr>
              <a:xfrm>
                <a:off x="1341584" y="435004"/>
                <a:ext cx="1551837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Hypothèses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et contraintes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36" name="Connecteur en angle 35"/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3174245" y="1539718"/>
              <a:ext cx="299668" cy="235182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/>
            <p:cNvCxnSpPr>
              <a:stCxn id="14" idx="2"/>
              <a:endCxn id="17" idx="1"/>
            </p:cNvCxnSpPr>
            <p:nvPr/>
          </p:nvCxnSpPr>
          <p:spPr>
            <a:xfrm rot="16200000" flipH="1">
              <a:off x="2712211" y="2879269"/>
              <a:ext cx="180056" cy="130814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 37"/>
            <p:cNvGrpSpPr/>
            <p:nvPr/>
          </p:nvGrpSpPr>
          <p:grpSpPr>
            <a:xfrm>
              <a:off x="2445641" y="5174012"/>
              <a:ext cx="4267858" cy="726415"/>
              <a:chOff x="1334529" y="406796"/>
              <a:chExt cx="1734887" cy="577849"/>
            </a:xfrm>
            <a:noFill/>
          </p:grpSpPr>
          <p:sp>
            <p:nvSpPr>
              <p:cNvPr id="39" name="Rectangle à coins arrondis 38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 40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42" name="Connecteur en angle 41"/>
            <p:cNvCxnSpPr>
              <a:stCxn id="25" idx="0"/>
              <a:endCxn id="29" idx="0"/>
            </p:cNvCxnSpPr>
            <p:nvPr/>
          </p:nvCxnSpPr>
          <p:spPr>
            <a:xfrm rot="16200000" flipH="1">
              <a:off x="4561437" y="3394220"/>
              <a:ext cx="36266" cy="2184514"/>
            </a:xfrm>
            <a:prstGeom prst="bentConnector3">
              <a:avLst>
                <a:gd name="adj1" fmla="val -630342"/>
              </a:avLst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>
              <a:stCxn id="20" idx="2"/>
            </p:cNvCxnSpPr>
            <p:nvPr/>
          </p:nvCxnSpPr>
          <p:spPr>
            <a:xfrm>
              <a:off x="4500312" y="3884086"/>
              <a:ext cx="28673" cy="3370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en angle 43"/>
            <p:cNvCxnSpPr>
              <a:stCxn id="20" idx="0"/>
              <a:endCxn id="22" idx="0"/>
            </p:cNvCxnSpPr>
            <p:nvPr/>
          </p:nvCxnSpPr>
          <p:spPr>
            <a:xfrm rot="5400000" flipH="1" flipV="1">
              <a:off x="5564741" y="2273394"/>
              <a:ext cx="24830" cy="2153688"/>
            </a:xfrm>
            <a:prstGeom prst="bentConnector3">
              <a:avLst>
                <a:gd name="adj1" fmla="val 102066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>
              <a:stCxn id="12" idx="2"/>
            </p:cNvCxnSpPr>
            <p:nvPr/>
          </p:nvCxnSpPr>
          <p:spPr>
            <a:xfrm>
              <a:off x="5543992" y="2826513"/>
              <a:ext cx="320" cy="242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39552" y="692697"/>
            <a:ext cx="3951221" cy="2210606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FR" sz="1600" b="1" dirty="0">
                <a:solidFill>
                  <a:srgbClr val="0070C0"/>
                </a:solidFill>
                <a:latin typeface="Arial"/>
              </a:rPr>
              <a:t>Les règles d’affaires</a:t>
            </a:r>
            <a:r>
              <a:rPr lang="fr-FR" sz="1600" b="1" baseline="30000" dirty="0">
                <a:solidFill>
                  <a:srgbClr val="0070C0"/>
                </a:solidFill>
              </a:rPr>
              <a:t>1</a:t>
            </a:r>
            <a:r>
              <a:rPr lang="fr-FR" sz="1600" b="1" dirty="0">
                <a:solidFill>
                  <a:srgbClr val="0070C0"/>
                </a:solidFill>
                <a:latin typeface="Arial"/>
              </a:rPr>
              <a:t>: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Son des directives précises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qui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donnent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lieu à une action, qui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peut être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mise à l’essai, qui relève d’une organisation et qui appuie la politique de l’entreprise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.</a:t>
            </a:r>
            <a:endParaRPr lang="fr-CA" sz="1400" dirty="0">
              <a:solidFill>
                <a:srgbClr val="000000"/>
              </a:solidFill>
              <a:latin typeface="Arial"/>
            </a:endParaRP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Affectent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les exigences fonctionnelles et non fonctionnelles reliées;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Doivent être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regroupées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et conservées.</a:t>
            </a:r>
          </a:p>
          <a:p>
            <a:pPr defTabSz="457200"/>
            <a:endParaRPr lang="fr-CA" sz="12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3287301"/>
            <a:ext cx="3809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>
                <a:solidFill>
                  <a:srgbClr val="0070C0"/>
                </a:solidFill>
                <a:latin typeface="+mj-lt"/>
                <a:cs typeface="Times"/>
              </a:rPr>
              <a:t>HIÉRARCHISATION DES EXIGENCES</a:t>
            </a:r>
          </a:p>
        </p:txBody>
      </p:sp>
      <p:graphicFrame>
        <p:nvGraphicFramePr>
          <p:cNvPr id="48" name="Tableau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72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36430" y="879894"/>
            <a:ext cx="8514272" cy="54432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defTabSz="457200"/>
            <a:r>
              <a:rPr lang="fr-CA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</a:p>
          <a:p>
            <a:pPr defTabSz="457200"/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sp>
        <p:nvSpPr>
          <p:cNvPr id="40" name="Rectangle 39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811778" y="692696"/>
            <a:ext cx="3951221" cy="2210607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Exemple d’hypothèse:</a:t>
            </a:r>
            <a:endParaRPr lang="fr-CA" sz="1400" i="1" dirty="0" smtClean="0">
              <a:solidFill>
                <a:srgbClr val="000000"/>
              </a:solidFill>
              <a:latin typeface="Arial"/>
            </a:endParaRPr>
          </a:p>
          <a:p>
            <a:pPr marL="285750" indent="-2857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Le développement des composants du système se fera par un sous-traitant de Montréal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.</a:t>
            </a:r>
          </a:p>
          <a:p>
            <a:pPr defTabSz="457200"/>
            <a:endParaRPr lang="fr-CA" sz="1400" dirty="0">
              <a:solidFill>
                <a:srgbClr val="000000"/>
              </a:solidFill>
              <a:latin typeface="Arial"/>
            </a:endParaRPr>
          </a:p>
          <a:p>
            <a:pPr defTabSz="457200"/>
            <a:r>
              <a:rPr lang="fr-CA" sz="1600" b="1" dirty="0">
                <a:solidFill>
                  <a:srgbClr val="0070C0"/>
                </a:solidFill>
                <a:latin typeface="Arial"/>
              </a:rPr>
              <a:t>Exemple </a:t>
            </a:r>
            <a:r>
              <a:rPr lang="fr-CA" sz="1600" b="1" dirty="0" smtClean="0">
                <a:solidFill>
                  <a:srgbClr val="0070C0"/>
                </a:solidFill>
                <a:latin typeface="Arial"/>
              </a:rPr>
              <a:t>de contrainte: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La solution doit fonctionner avec le système d’exploitation XP de </a:t>
            </a:r>
            <a:r>
              <a:rPr lang="fr-CA" sz="1400" dirty="0" err="1">
                <a:solidFill>
                  <a:srgbClr val="000000"/>
                </a:solidFill>
                <a:latin typeface="Arial"/>
              </a:rPr>
              <a:t>Window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.</a:t>
            </a:r>
          </a:p>
          <a:p>
            <a:pPr defTabSz="457200"/>
            <a:endParaRPr lang="fr-CA" sz="1400" dirty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CA" sz="1600" i="1" dirty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CA" sz="1400" dirty="0">
              <a:solidFill>
                <a:srgbClr val="000000"/>
              </a:solidFill>
              <a:latin typeface="Arial"/>
            </a:endParaRPr>
          </a:p>
          <a:p>
            <a:pPr defTabSz="457200"/>
            <a:endParaRPr lang="fr-FR" sz="1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458120" y="6182444"/>
            <a:ext cx="4224867" cy="7535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 smtClean="0">
                <a:solidFill>
                  <a:srgbClr val="000000"/>
                </a:solidFill>
                <a:latin typeface="Arial"/>
                <a:cs typeface="Times"/>
              </a:rPr>
              <a:t>1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</a:rPr>
              <a:t>BABOK V3.O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00" baseline="30000" dirty="0">
                <a:solidFill>
                  <a:srgbClr val="000000"/>
                </a:solidFill>
                <a:latin typeface="Arial"/>
                <a:cs typeface="Times"/>
              </a:rPr>
              <a:t>2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r>
              <a:rPr lang="fr-CA" sz="900" dirty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http://business-analysis-excellence.com/types-of-requirements</a:t>
            </a:r>
            <a:r>
              <a:rPr lang="fr-CA" sz="900" dirty="0" smtClean="0">
                <a:solidFill>
                  <a:srgbClr val="000000"/>
                </a:solidFill>
                <a:latin typeface="Arial"/>
                <a:cs typeface="Times"/>
                <a:hlinkClick r:id="rId5"/>
              </a:rPr>
              <a:t>/</a:t>
            </a:r>
            <a:endParaRPr lang="fr-CA" sz="9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336430" y="3687141"/>
            <a:ext cx="5628218" cy="2952328"/>
            <a:chOff x="1104022" y="2276872"/>
            <a:chExt cx="6593978" cy="3623555"/>
          </a:xfrm>
        </p:grpSpPr>
        <p:grpSp>
          <p:nvGrpSpPr>
            <p:cNvPr id="10" name="Groupe 9"/>
            <p:cNvGrpSpPr/>
            <p:nvPr/>
          </p:nvGrpSpPr>
          <p:grpSpPr>
            <a:xfrm>
              <a:off x="4499992" y="2276872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1" name="Rectangle à coins arrondis 1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Rectangle 1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/ besoins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3" name="Groupe 12"/>
            <p:cNvGrpSpPr/>
            <p:nvPr/>
          </p:nvGrpSpPr>
          <p:grpSpPr>
            <a:xfrm>
              <a:off x="1104022" y="2865465"/>
              <a:ext cx="2088287" cy="577849"/>
              <a:chOff x="1334529" y="406796"/>
              <a:chExt cx="1734887" cy="577849"/>
            </a:xfrm>
            <a:noFill/>
          </p:grpSpPr>
          <p:sp>
            <p:nvSpPr>
              <p:cNvPr id="14" name="Rectangle à coins arrondis 13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Rectangle 14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des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parties prenantes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3456312" y="3334445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17" name="Rectangle à coins arrondis 16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solidFill>
                <a:srgbClr val="FFFFCC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Rectangle 19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la solution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5610000" y="3337823"/>
              <a:ext cx="2088000" cy="577849"/>
              <a:chOff x="1334529" y="406796"/>
              <a:chExt cx="1734887" cy="577849"/>
            </a:xfrm>
            <a:noFill/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 22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de transition</a:t>
                </a: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2445641" y="4468344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Rectangle 25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fonctionnelles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27" name="Groupe 26"/>
            <p:cNvGrpSpPr/>
            <p:nvPr/>
          </p:nvGrpSpPr>
          <p:grpSpPr>
            <a:xfrm>
              <a:off x="4630154" y="4476402"/>
              <a:ext cx="2083344" cy="577849"/>
              <a:chOff x="1334529" y="406796"/>
              <a:chExt cx="1734887" cy="577849"/>
            </a:xfrm>
            <a:noFill/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ectangle 28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Exigences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non-fonctionnelles 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2608478" y="5248297"/>
              <a:ext cx="1872000" cy="577849"/>
              <a:chOff x="1334529" y="406796"/>
              <a:chExt cx="1734887" cy="577849"/>
            </a:xfrm>
            <a:noFill/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Rectangle 31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solidFill>
                <a:srgbClr val="FFFFCC"/>
              </a:solidFill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Les règles d’affaires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4672493" y="5248296"/>
              <a:ext cx="1872000" cy="577849"/>
              <a:chOff x="1334530" y="406796"/>
              <a:chExt cx="1558891" cy="577849"/>
            </a:xfrm>
            <a:noFill/>
          </p:grpSpPr>
          <p:sp>
            <p:nvSpPr>
              <p:cNvPr id="34" name="Rectangle à coins arrondis 33"/>
              <p:cNvSpPr/>
              <p:nvPr/>
            </p:nvSpPr>
            <p:spPr>
              <a:xfrm>
                <a:off x="1334530" y="406796"/>
                <a:ext cx="1558891" cy="577849"/>
              </a:xfrm>
              <a:prstGeom prst="roundRect">
                <a:avLst/>
              </a:prstGeom>
              <a:solidFill>
                <a:srgbClr val="FFFF00"/>
              </a:solidFill>
              <a:ln w="12700">
                <a:prstDash val="solid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ectangle 34"/>
              <p:cNvSpPr/>
              <p:nvPr/>
            </p:nvSpPr>
            <p:spPr>
              <a:xfrm>
                <a:off x="1341584" y="435004"/>
                <a:ext cx="1551837" cy="521433"/>
              </a:xfrm>
              <a:prstGeom prst="rect">
                <a:avLst/>
              </a:prstGeom>
              <a:grpFill/>
              <a:ln w="12700"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Hypothèses </a:t>
                </a:r>
              </a:p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CA" sz="1500" b="1" dirty="0" smtClean="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rPr>
                  <a:t>et contraintes</a:t>
                </a: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36" name="Connecteur en angle 35"/>
            <p:cNvCxnSpPr>
              <a:stCxn id="14" idx="0"/>
              <a:endCxn id="11" idx="1"/>
            </p:cNvCxnSpPr>
            <p:nvPr/>
          </p:nvCxnSpPr>
          <p:spPr>
            <a:xfrm rot="5400000" flipH="1" flipV="1">
              <a:off x="3174245" y="1539718"/>
              <a:ext cx="299668" cy="235182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/>
            <p:cNvCxnSpPr>
              <a:stCxn id="14" idx="2"/>
              <a:endCxn id="17" idx="1"/>
            </p:cNvCxnSpPr>
            <p:nvPr/>
          </p:nvCxnSpPr>
          <p:spPr>
            <a:xfrm rot="16200000" flipH="1">
              <a:off x="2712211" y="2879269"/>
              <a:ext cx="180056" cy="130814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 37"/>
            <p:cNvGrpSpPr/>
            <p:nvPr/>
          </p:nvGrpSpPr>
          <p:grpSpPr>
            <a:xfrm>
              <a:off x="2445641" y="5174012"/>
              <a:ext cx="4267858" cy="726415"/>
              <a:chOff x="1334529" y="406796"/>
              <a:chExt cx="1734887" cy="577849"/>
            </a:xfrm>
            <a:noFill/>
          </p:grpSpPr>
          <p:sp>
            <p:nvSpPr>
              <p:cNvPr id="39" name="Rectangle à coins arrondis 38"/>
              <p:cNvSpPr/>
              <p:nvPr/>
            </p:nvSpPr>
            <p:spPr>
              <a:xfrm>
                <a:off x="1334529" y="406796"/>
                <a:ext cx="1734887" cy="577849"/>
              </a:xfrm>
              <a:prstGeom prst="roundRect">
                <a:avLst/>
              </a:prstGeom>
              <a:grpFill/>
              <a:ln>
                <a:prstDash val="dash"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 40"/>
              <p:cNvSpPr/>
              <p:nvPr/>
            </p:nvSpPr>
            <p:spPr>
              <a:xfrm>
                <a:off x="1362737" y="435004"/>
                <a:ext cx="1678471" cy="521433"/>
              </a:xfrm>
              <a:prstGeom prst="rect">
                <a:avLst/>
              </a:prstGeom>
              <a:grpFill/>
              <a:ln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CA" sz="15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endParaRPr>
              </a:p>
            </p:txBody>
          </p:sp>
        </p:grpSp>
        <p:cxnSp>
          <p:nvCxnSpPr>
            <p:cNvPr id="42" name="Connecteur en angle 41"/>
            <p:cNvCxnSpPr>
              <a:stCxn id="25" idx="0"/>
              <a:endCxn id="29" idx="0"/>
            </p:cNvCxnSpPr>
            <p:nvPr/>
          </p:nvCxnSpPr>
          <p:spPr>
            <a:xfrm rot="16200000" flipH="1">
              <a:off x="4561437" y="3394220"/>
              <a:ext cx="36266" cy="2184514"/>
            </a:xfrm>
            <a:prstGeom prst="bentConnector3">
              <a:avLst>
                <a:gd name="adj1" fmla="val -630342"/>
              </a:avLst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>
              <a:stCxn id="20" idx="2"/>
            </p:cNvCxnSpPr>
            <p:nvPr/>
          </p:nvCxnSpPr>
          <p:spPr>
            <a:xfrm>
              <a:off x="4500312" y="3884086"/>
              <a:ext cx="28673" cy="3370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en angle 43"/>
            <p:cNvCxnSpPr>
              <a:stCxn id="20" idx="0"/>
              <a:endCxn id="22" idx="0"/>
            </p:cNvCxnSpPr>
            <p:nvPr/>
          </p:nvCxnSpPr>
          <p:spPr>
            <a:xfrm rot="5400000" flipH="1" flipV="1">
              <a:off x="5564741" y="2273394"/>
              <a:ext cx="24830" cy="2153688"/>
            </a:xfrm>
            <a:prstGeom prst="bentConnector3">
              <a:avLst>
                <a:gd name="adj1" fmla="val 1020660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/>
            <p:cNvCxnSpPr>
              <a:stCxn id="12" idx="2"/>
            </p:cNvCxnSpPr>
            <p:nvPr/>
          </p:nvCxnSpPr>
          <p:spPr>
            <a:xfrm>
              <a:off x="5543992" y="2826513"/>
              <a:ext cx="320" cy="2424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539552" y="692697"/>
            <a:ext cx="3951221" cy="2210606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/>
            <a:r>
              <a:rPr lang="fr-FR" sz="1600" b="1" dirty="0" smtClean="0">
                <a:solidFill>
                  <a:srgbClr val="0070C0"/>
                </a:solidFill>
                <a:latin typeface="Arial"/>
              </a:rPr>
              <a:t>Les hypothèses</a:t>
            </a:r>
            <a:r>
              <a:rPr lang="fr-FR" sz="1600" b="1" baseline="30000" dirty="0" smtClean="0">
                <a:solidFill>
                  <a:srgbClr val="0070C0"/>
                </a:solidFill>
              </a:rPr>
              <a:t>1</a:t>
            </a:r>
            <a:r>
              <a:rPr lang="fr-FR" sz="1600" b="1" dirty="0">
                <a:solidFill>
                  <a:srgbClr val="0070C0"/>
                </a:solidFill>
                <a:latin typeface="Arial"/>
              </a:rPr>
              <a:t>: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Sont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des facteurs qu’on soupçonne vrais, mais qui n’ont pas été confirmés. Elles peuvent influencer tous les aspects du projet et présenter un certain risque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si fausses.</a:t>
            </a:r>
          </a:p>
          <a:p>
            <a:pPr marL="285750" indent="-285750" defTabSz="457200">
              <a:buFont typeface="Wingdings" panose="05000000000000000000" pitchFamily="2" charset="2"/>
              <a:buChar char="§"/>
            </a:pPr>
            <a:endParaRPr lang="fr-CA" sz="1100" i="1" dirty="0">
              <a:solidFill>
                <a:srgbClr val="000000"/>
              </a:solidFill>
              <a:latin typeface="Arial"/>
            </a:endParaRPr>
          </a:p>
          <a:p>
            <a:pPr defTabSz="457200"/>
            <a:r>
              <a:rPr lang="fr-FR" sz="1600" b="1" dirty="0" smtClean="0">
                <a:solidFill>
                  <a:srgbClr val="0070C0"/>
                </a:solidFill>
                <a:latin typeface="Arial"/>
              </a:rPr>
              <a:t>Les contraintes</a:t>
            </a:r>
            <a:r>
              <a:rPr lang="fr-FR" sz="1600" b="1" baseline="30000" dirty="0" smtClean="0">
                <a:solidFill>
                  <a:srgbClr val="0070C0"/>
                </a:solidFill>
              </a:rPr>
              <a:t>1</a:t>
            </a:r>
            <a:r>
              <a:rPr lang="fr-FR" sz="1600" b="1" dirty="0">
                <a:solidFill>
                  <a:srgbClr val="0070C0"/>
                </a:solidFill>
                <a:latin typeface="Arial"/>
              </a:rPr>
              <a:t>: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>
                <a:solidFill>
                  <a:srgbClr val="000000"/>
                </a:solidFill>
                <a:latin typeface="Arial"/>
              </a:rPr>
              <a:t>S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ont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des </a:t>
            </a: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restrictions/limitations aux solutions. 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r>
              <a:rPr lang="fr-CA" sz="1400" dirty="0" smtClean="0">
                <a:solidFill>
                  <a:srgbClr val="000000"/>
                </a:solidFill>
                <a:latin typeface="Arial"/>
              </a:rPr>
              <a:t>Elles décrivent 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des aspects de la situation courante ou de l’état futur souhaité qui </a:t>
            </a:r>
            <a:r>
              <a:rPr lang="fr-CA" sz="1400" u="sng" dirty="0">
                <a:solidFill>
                  <a:srgbClr val="000000"/>
                </a:solidFill>
                <a:latin typeface="Arial"/>
              </a:rPr>
              <a:t>ne peuvent pas</a:t>
            </a:r>
            <a:r>
              <a:rPr lang="fr-CA" sz="1400" dirty="0">
                <a:solidFill>
                  <a:srgbClr val="000000"/>
                </a:solidFill>
                <a:latin typeface="Arial"/>
              </a:rPr>
              <a:t> être changés.</a:t>
            </a:r>
          </a:p>
          <a:p>
            <a:pPr marL="171450" indent="-171450" defTabSz="457200">
              <a:buFont typeface="Wingdings" panose="05000000000000000000" pitchFamily="2" charset="2"/>
              <a:buChar char="§"/>
            </a:pPr>
            <a:endParaRPr lang="fr-CA" sz="11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3287301"/>
            <a:ext cx="3809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>
                <a:solidFill>
                  <a:srgbClr val="0070C0"/>
                </a:solidFill>
                <a:latin typeface="+mj-lt"/>
                <a:cs typeface="Times"/>
              </a:rPr>
              <a:t>HIÉRARCHISATION DES EXIGENCES</a:t>
            </a:r>
          </a:p>
        </p:txBody>
      </p:sp>
      <p:graphicFrame>
        <p:nvGraphicFramePr>
          <p:cNvPr id="48" name="Tableau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39947" y="983411"/>
            <a:ext cx="2044461" cy="35368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36430" y="879894"/>
            <a:ext cx="8514272" cy="54432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defTabSz="457200"/>
            <a:r>
              <a:rPr lang="fr-CA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</a:p>
          <a:p>
            <a:pPr defTabSz="457200"/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/>
          </p:nvPr>
        </p:nvGraphicFramePr>
        <p:xfrm>
          <a:off x="276886" y="2677368"/>
          <a:ext cx="306941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/>
          </p:nvPr>
        </p:nvGraphicFramePr>
        <p:xfrm>
          <a:off x="3563888" y="1818213"/>
          <a:ext cx="5350933" cy="4923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28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>
                          <a:latin typeface="+mj-lt"/>
                        </a:rPr>
                        <a:t>#</a:t>
                      </a:r>
                      <a:endParaRPr lang="fr-CA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100" dirty="0" smtClean="0">
                          <a:latin typeface="+mj-lt"/>
                        </a:rPr>
                        <a:t>Description</a:t>
                      </a:r>
                      <a:r>
                        <a:rPr lang="fr-CA" sz="1100" baseline="0" dirty="0" smtClean="0">
                          <a:latin typeface="+mj-lt"/>
                        </a:rPr>
                        <a:t> de l’exigence</a:t>
                      </a:r>
                      <a:endParaRPr lang="fr-CA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 smtClean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L'entreprise doit se conformer à la nouvelle réglementation du ministère du revenu du </a:t>
                      </a:r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Québec.</a:t>
                      </a:r>
                      <a:endParaRPr lang="fr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 plan de gestion du changement doit être préparé au début du projet.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Toutes les données doivent de l'ancienne base de données doivent être transférées à la nouvelle base de données lors de la mise en service du nouveau système d'affaire.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L'entreprise doit augmenter sa part de marché de 10% avec l'introduction de nouveaux services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 client peut </a:t>
                      </a:r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déposer </a:t>
                      </a:r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 chèques dans son compte bancaire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Les utilisateurs doivent suivre une formation de 3 heures avant d'utiliser le nouveau </a:t>
                      </a:r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système</a:t>
                      </a:r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L'entreprise doit réduire les coûts d'exploitation de son centre de service de 5%.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 système doit confisquer la carte de guichet suite à trois essais infructueux d'entrées du NIP du client.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 client peut transférer des fonds entre ses comptes bancaires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 disponibilité du système doit être supérieure à 0.999.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 client peut retirer de l'argent comptant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Suite à l'identification de l'utilisateur, le </a:t>
                      </a:r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systèmes </a:t>
                      </a:r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doit afficher le menu des opérations bancaires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Ellipse 6"/>
          <p:cNvSpPr/>
          <p:nvPr/>
        </p:nvSpPr>
        <p:spPr>
          <a:xfrm>
            <a:off x="1331680" y="3217501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2400" b="1" dirty="0" smtClean="0">
                <a:solidFill>
                  <a:srgbClr val="005EB8">
                    <a:lumMod val="50000"/>
                  </a:srgbClr>
                </a:solidFill>
              </a:rPr>
              <a:t>1</a:t>
            </a:r>
            <a:endParaRPr lang="fr-CA" sz="2400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331680" y="3793525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2400" b="1" dirty="0">
                <a:solidFill>
                  <a:srgbClr val="005EB8">
                    <a:lumMod val="50000"/>
                  </a:srgbClr>
                </a:solidFill>
              </a:rPr>
              <a:t>2</a:t>
            </a:r>
          </a:p>
        </p:txBody>
      </p:sp>
      <p:sp>
        <p:nvSpPr>
          <p:cNvPr id="12" name="Ellipse 11"/>
          <p:cNvSpPr/>
          <p:nvPr/>
        </p:nvSpPr>
        <p:spPr>
          <a:xfrm>
            <a:off x="1331680" y="4441597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2400" b="1" dirty="0" smtClean="0">
                <a:solidFill>
                  <a:srgbClr val="005EB8">
                    <a:lumMod val="50000"/>
                  </a:srgbClr>
                </a:solidFill>
              </a:rPr>
              <a:t>3</a:t>
            </a:r>
            <a:endParaRPr lang="fr-CA" sz="2400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1331680" y="5161717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2400" b="1" dirty="0">
                <a:solidFill>
                  <a:srgbClr val="005EB8">
                    <a:lumMod val="50000"/>
                  </a:srgbClr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1331680" y="5809789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2400" b="1" dirty="0" smtClean="0">
                <a:solidFill>
                  <a:srgbClr val="005EB8">
                    <a:lumMod val="50000"/>
                  </a:srgbClr>
                </a:solidFill>
              </a:rPr>
              <a:t>5</a:t>
            </a:r>
            <a:endParaRPr lang="fr-CA" sz="2400" b="1" dirty="0">
              <a:solidFill>
                <a:srgbClr val="005EB8">
                  <a:lumMod val="50000"/>
                </a:srgbClr>
              </a:solidFill>
            </a:endParaRPr>
          </a:p>
        </p:txBody>
      </p:sp>
      <p:pic>
        <p:nvPicPr>
          <p:cNvPr id="29" name="Picture 2" descr="\\mvt\usr\Perso\NR\058\dhm5994\Downloads\stickman_check_marking_pc_1600_clr_122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" y="680528"/>
            <a:ext cx="1303867" cy="1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197660" y="1824409"/>
            <a:ext cx="1024467" cy="2963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b="1" dirty="0" smtClean="0">
                <a:solidFill>
                  <a:srgbClr val="000000"/>
                </a:solidFill>
                <a:latin typeface="Arial"/>
                <a:cs typeface="Times"/>
              </a:rPr>
              <a:t>Exercice</a:t>
            </a:r>
            <a:endParaRPr lang="fr-CA" sz="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49505" y="2440522"/>
            <a:ext cx="2124178" cy="36004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pPr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b="1" i="1" dirty="0" smtClean="0">
                <a:solidFill>
                  <a:srgbClr val="000000"/>
                </a:solidFill>
                <a:latin typeface="Arial"/>
                <a:cs typeface="Times"/>
              </a:rPr>
              <a:t>Types d’exigences</a:t>
            </a:r>
            <a:endParaRPr lang="fr-CA" sz="2000" b="1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255996" y="731727"/>
            <a:ext cx="7151404" cy="108648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Consigne</a:t>
            </a:r>
            <a:r>
              <a:rPr lang="fr-CA" sz="1200" b="1" dirty="0">
                <a:solidFill>
                  <a:srgbClr val="000000"/>
                </a:solidFill>
                <a:latin typeface="Arial"/>
                <a:cs typeface="Times"/>
              </a:rPr>
              <a:t>s</a:t>
            </a:r>
            <a:endParaRPr lang="fr-CA" sz="1200" b="1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De quel type d’exigence s’agit-il? Lisez la description de l’exigence (voir tableau de droite) et caractérisez-la, selon le type d’exigence auquel elle appartient (voir pyramide à gauche)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12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Durée: </a:t>
            </a: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10 minutes  </a:t>
            </a:r>
            <a:endParaRPr lang="fr-CA" sz="5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315326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52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39947" y="983411"/>
            <a:ext cx="2044461" cy="35368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marL="185738" indent="-185738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36430" y="879894"/>
            <a:ext cx="8514272" cy="54432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defTabSz="457200"/>
            <a:r>
              <a:rPr lang="fr-CA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</a:p>
          <a:p>
            <a:pPr defTabSz="457200"/>
            <a:r>
              <a:rPr lang="fr-CA" sz="1600" dirty="0" smtClean="0">
                <a:solidFill>
                  <a:srgbClr val="000000"/>
                </a:solidFill>
                <a:latin typeface="Arial"/>
                <a:cs typeface="Times"/>
              </a:rPr>
              <a:t> </a:t>
            </a:r>
            <a:endParaRPr lang="fr-CA" sz="1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/>
          </p:nvPr>
        </p:nvGraphicFramePr>
        <p:xfrm>
          <a:off x="276886" y="2677368"/>
          <a:ext cx="306941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/>
          </p:nvPr>
        </p:nvGraphicFramePr>
        <p:xfrm>
          <a:off x="3563888" y="1818213"/>
          <a:ext cx="5350933" cy="4923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281">
                <a:tc>
                  <a:txBody>
                    <a:bodyPr/>
                    <a:lstStyle/>
                    <a:p>
                      <a:pPr algn="ctr"/>
                      <a:r>
                        <a:rPr lang="fr-CA" sz="1100" dirty="0" smtClean="0">
                          <a:latin typeface="+mj-lt"/>
                        </a:rPr>
                        <a:t>#</a:t>
                      </a:r>
                      <a:endParaRPr lang="fr-CA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100" dirty="0" smtClean="0">
                          <a:latin typeface="+mj-lt"/>
                        </a:rPr>
                        <a:t>Description</a:t>
                      </a:r>
                      <a:r>
                        <a:rPr lang="fr-CA" sz="1100" baseline="0" dirty="0" smtClean="0">
                          <a:latin typeface="+mj-lt"/>
                        </a:rPr>
                        <a:t> de l’exigence</a:t>
                      </a:r>
                      <a:endParaRPr lang="fr-CA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 smtClean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L'entreprise doit se conformer à la nouvelle réglementation du ministère du revenu du </a:t>
                      </a:r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Québec.</a:t>
                      </a:r>
                      <a:endParaRPr lang="fr-CA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 plan de gestion du changement doit être préparé au début du projet.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Toutes les données doivent de l'ancienne base de données doivent être transférées à la nouvelle base de données lors de la mise en service du nouveau système d'affaire.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L'entreprise doit augmenter sa part de marché de 10% avec l'introduction de nouveaux services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 client peut </a:t>
                      </a:r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déposer </a:t>
                      </a:r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 chèques dans son compte bancaire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Les utilisateurs doivent suivre une formation de 3 heures avant d'utiliser le nouveau </a:t>
                      </a:r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système</a:t>
                      </a:r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L'entreprise doit réduire les coûts d'exploitation de son centre de service de 5%.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 système doit confisquer la carte de guichet suite à trois essais infructueux d'entrées du NIP du client.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 client peut transférer des fonds entre ses comptes bancaires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 disponibilité du système doit être supérieure à 0.999.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 client peut retirer de l'argent comptant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CA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Suite à l'identification de l'utilisateur, le </a:t>
                      </a:r>
                      <a:r>
                        <a:rPr lang="fr-CA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systèmes </a:t>
                      </a:r>
                      <a:r>
                        <a:rPr lang="fr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doit afficher le menu des opérations bancaires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Ellipse 6"/>
          <p:cNvSpPr/>
          <p:nvPr/>
        </p:nvSpPr>
        <p:spPr>
          <a:xfrm>
            <a:off x="1331680" y="3217501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2400" b="1" dirty="0" smtClean="0">
                <a:solidFill>
                  <a:srgbClr val="005EB8">
                    <a:lumMod val="50000"/>
                  </a:srgbClr>
                </a:solidFill>
              </a:rPr>
              <a:t>1</a:t>
            </a:r>
            <a:endParaRPr lang="fr-CA" sz="2400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331680" y="3793525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2400" b="1" dirty="0">
                <a:solidFill>
                  <a:srgbClr val="005EB8">
                    <a:lumMod val="50000"/>
                  </a:srgbClr>
                </a:solidFill>
              </a:rPr>
              <a:t>2</a:t>
            </a:r>
          </a:p>
        </p:txBody>
      </p:sp>
      <p:sp>
        <p:nvSpPr>
          <p:cNvPr id="12" name="Ellipse 11"/>
          <p:cNvSpPr/>
          <p:nvPr/>
        </p:nvSpPr>
        <p:spPr>
          <a:xfrm>
            <a:off x="1331680" y="4441597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2400" b="1" dirty="0" smtClean="0">
                <a:solidFill>
                  <a:srgbClr val="005EB8">
                    <a:lumMod val="50000"/>
                  </a:srgbClr>
                </a:solidFill>
              </a:rPr>
              <a:t>3</a:t>
            </a:r>
            <a:endParaRPr lang="fr-CA" sz="2400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1331680" y="5161717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2400" b="1" dirty="0">
                <a:solidFill>
                  <a:srgbClr val="005EB8">
                    <a:lumMod val="50000"/>
                  </a:srgbClr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1331680" y="5809789"/>
            <a:ext cx="360000" cy="36000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2400" b="1" dirty="0" smtClean="0">
                <a:solidFill>
                  <a:srgbClr val="005EB8">
                    <a:lumMod val="50000"/>
                  </a:srgbClr>
                </a:solidFill>
              </a:rPr>
              <a:t>5</a:t>
            </a:r>
            <a:endParaRPr lang="fr-CA" sz="2400" b="1" dirty="0">
              <a:solidFill>
                <a:srgbClr val="005EB8">
                  <a:lumMod val="50000"/>
                </a:srgbClr>
              </a:solidFill>
            </a:endParaRPr>
          </a:p>
        </p:txBody>
      </p:sp>
      <p:pic>
        <p:nvPicPr>
          <p:cNvPr id="29" name="Picture 2" descr="\\mvt\usr\Perso\NR\058\dhm5994\Downloads\stickman_check_marking_pc_1600_clr_122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" y="680528"/>
            <a:ext cx="1303867" cy="1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4107306" y="1340768"/>
            <a:ext cx="4120079" cy="36475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b="1" dirty="0">
                <a:solidFill>
                  <a:srgbClr val="000000"/>
                </a:solidFill>
                <a:latin typeface="Arial"/>
                <a:cs typeface="Times"/>
              </a:rPr>
              <a:t>Grille réponse de l’étudiant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97660" y="1824409"/>
            <a:ext cx="1024467" cy="2963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b="1" dirty="0" smtClean="0">
                <a:solidFill>
                  <a:srgbClr val="000000"/>
                </a:solidFill>
                <a:latin typeface="Arial"/>
                <a:cs typeface="Times"/>
              </a:rPr>
              <a:t>Exercice</a:t>
            </a:r>
            <a:endParaRPr lang="fr-CA" sz="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49505" y="2440522"/>
            <a:ext cx="2124178" cy="36004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pPr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b="1" i="1" dirty="0" smtClean="0">
                <a:solidFill>
                  <a:srgbClr val="000000"/>
                </a:solidFill>
                <a:latin typeface="Arial"/>
                <a:cs typeface="Times"/>
              </a:rPr>
              <a:t>Types d’exigences</a:t>
            </a:r>
            <a:endParaRPr lang="fr-CA" sz="2000" b="1" i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aphicFrame>
        <p:nvGraphicFramePr>
          <p:cNvPr id="20" name="Tableau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5573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83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rapèze 81"/>
          <p:cNvSpPr/>
          <p:nvPr/>
        </p:nvSpPr>
        <p:spPr>
          <a:xfrm>
            <a:off x="718915" y="2890406"/>
            <a:ext cx="7706170" cy="1483244"/>
          </a:xfrm>
          <a:prstGeom prst="trapezoid">
            <a:avLst>
              <a:gd name="adj" fmla="val 253283"/>
            </a:avLst>
          </a:prstGeom>
          <a:solidFill>
            <a:schemeClr val="bg1">
              <a:lumMod val="85000"/>
              <a:alpha val="5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3413160" y="1120754"/>
            <a:ext cx="2303252" cy="2304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1638991" y="1112858"/>
            <a:ext cx="2303252" cy="23040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0" y="1816721"/>
            <a:ext cx="1638991" cy="59522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Les affaires</a:t>
            </a:r>
            <a:endParaRPr lang="fr-CA" sz="16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5158568" y="1102965"/>
            <a:ext cx="2303252" cy="23040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7461820" y="1823226"/>
            <a:ext cx="1682180" cy="59522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Équipe(s) développement de solutions</a:t>
            </a:r>
            <a:endParaRPr lang="fr-CA" sz="16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223665" y="732018"/>
            <a:ext cx="2696497" cy="60384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Analystes d’affaires</a:t>
            </a: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grpSp>
        <p:nvGrpSpPr>
          <p:cNvPr id="48" name="Group 19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185172" y="1865175"/>
            <a:ext cx="984981" cy="607826"/>
            <a:chOff x="1566" y="1308"/>
            <a:chExt cx="585" cy="361"/>
          </a:xfrm>
          <a:solidFill>
            <a:schemeClr val="accent2"/>
          </a:solidFill>
        </p:grpSpPr>
        <p:sp>
          <p:nvSpPr>
            <p:cNvPr id="49" name="Freeform 196"/>
            <p:cNvSpPr>
              <a:spLocks/>
            </p:cNvSpPr>
            <p:nvPr/>
          </p:nvSpPr>
          <p:spPr bwMode="auto">
            <a:xfrm>
              <a:off x="1907" y="1308"/>
              <a:ext cx="156" cy="201"/>
            </a:xfrm>
            <a:custGeom>
              <a:avLst/>
              <a:gdLst>
                <a:gd name="T0" fmla="*/ 468 w 936"/>
                <a:gd name="T1" fmla="*/ 0 h 1203"/>
                <a:gd name="T2" fmla="*/ 484 w 936"/>
                <a:gd name="T3" fmla="*/ 0 h 1203"/>
                <a:gd name="T4" fmla="*/ 512 w 936"/>
                <a:gd name="T5" fmla="*/ 1 h 1203"/>
                <a:gd name="T6" fmla="*/ 549 w 936"/>
                <a:gd name="T7" fmla="*/ 5 h 1203"/>
                <a:gd name="T8" fmla="*/ 593 w 936"/>
                <a:gd name="T9" fmla="*/ 14 h 1203"/>
                <a:gd name="T10" fmla="*/ 642 w 936"/>
                <a:gd name="T11" fmla="*/ 28 h 1203"/>
                <a:gd name="T12" fmla="*/ 694 w 936"/>
                <a:gd name="T13" fmla="*/ 50 h 1203"/>
                <a:gd name="T14" fmla="*/ 746 w 936"/>
                <a:gd name="T15" fmla="*/ 81 h 1203"/>
                <a:gd name="T16" fmla="*/ 795 w 936"/>
                <a:gd name="T17" fmla="*/ 122 h 1203"/>
                <a:gd name="T18" fmla="*/ 841 w 936"/>
                <a:gd name="T19" fmla="*/ 175 h 1203"/>
                <a:gd name="T20" fmla="*/ 879 w 936"/>
                <a:gd name="T21" fmla="*/ 242 h 1203"/>
                <a:gd name="T22" fmla="*/ 910 w 936"/>
                <a:gd name="T23" fmla="*/ 323 h 1203"/>
                <a:gd name="T24" fmla="*/ 928 w 936"/>
                <a:gd name="T25" fmla="*/ 421 h 1203"/>
                <a:gd name="T26" fmla="*/ 932 w 936"/>
                <a:gd name="T27" fmla="*/ 478 h 1203"/>
                <a:gd name="T28" fmla="*/ 934 w 936"/>
                <a:gd name="T29" fmla="*/ 495 h 1203"/>
                <a:gd name="T30" fmla="*/ 935 w 936"/>
                <a:gd name="T31" fmla="*/ 526 h 1203"/>
                <a:gd name="T32" fmla="*/ 936 w 936"/>
                <a:gd name="T33" fmla="*/ 570 h 1203"/>
                <a:gd name="T34" fmla="*/ 935 w 936"/>
                <a:gd name="T35" fmla="*/ 623 h 1203"/>
                <a:gd name="T36" fmla="*/ 931 w 936"/>
                <a:gd name="T37" fmla="*/ 684 h 1203"/>
                <a:gd name="T38" fmla="*/ 922 w 936"/>
                <a:gd name="T39" fmla="*/ 751 h 1203"/>
                <a:gd name="T40" fmla="*/ 909 w 936"/>
                <a:gd name="T41" fmla="*/ 820 h 1203"/>
                <a:gd name="T42" fmla="*/ 888 w 936"/>
                <a:gd name="T43" fmla="*/ 889 h 1203"/>
                <a:gd name="T44" fmla="*/ 861 w 936"/>
                <a:gd name="T45" fmla="*/ 958 h 1203"/>
                <a:gd name="T46" fmla="*/ 825 w 936"/>
                <a:gd name="T47" fmla="*/ 1023 h 1203"/>
                <a:gd name="T48" fmla="*/ 778 w 936"/>
                <a:gd name="T49" fmla="*/ 1080 h 1203"/>
                <a:gd name="T50" fmla="*/ 720 w 936"/>
                <a:gd name="T51" fmla="*/ 1129 h 1203"/>
                <a:gd name="T52" fmla="*/ 651 w 936"/>
                <a:gd name="T53" fmla="*/ 1168 h 1203"/>
                <a:gd name="T54" fmla="*/ 568 w 936"/>
                <a:gd name="T55" fmla="*/ 1193 h 1203"/>
                <a:gd name="T56" fmla="*/ 472 w 936"/>
                <a:gd name="T57" fmla="*/ 1203 h 1203"/>
                <a:gd name="T58" fmla="*/ 416 w 936"/>
                <a:gd name="T59" fmla="*/ 1200 h 1203"/>
                <a:gd name="T60" fmla="*/ 326 w 936"/>
                <a:gd name="T61" fmla="*/ 1182 h 1203"/>
                <a:gd name="T62" fmla="*/ 250 w 936"/>
                <a:gd name="T63" fmla="*/ 1150 h 1203"/>
                <a:gd name="T64" fmla="*/ 188 w 936"/>
                <a:gd name="T65" fmla="*/ 1106 h 1203"/>
                <a:gd name="T66" fmla="*/ 135 w 936"/>
                <a:gd name="T67" fmla="*/ 1052 h 1203"/>
                <a:gd name="T68" fmla="*/ 94 w 936"/>
                <a:gd name="T69" fmla="*/ 991 h 1203"/>
                <a:gd name="T70" fmla="*/ 62 w 936"/>
                <a:gd name="T71" fmla="*/ 925 h 1203"/>
                <a:gd name="T72" fmla="*/ 38 w 936"/>
                <a:gd name="T73" fmla="*/ 855 h 1203"/>
                <a:gd name="T74" fmla="*/ 21 w 936"/>
                <a:gd name="T75" fmla="*/ 785 h 1203"/>
                <a:gd name="T76" fmla="*/ 10 w 936"/>
                <a:gd name="T77" fmla="*/ 717 h 1203"/>
                <a:gd name="T78" fmla="*/ 4 w 936"/>
                <a:gd name="T79" fmla="*/ 653 h 1203"/>
                <a:gd name="T80" fmla="*/ 0 w 936"/>
                <a:gd name="T81" fmla="*/ 595 h 1203"/>
                <a:gd name="T82" fmla="*/ 0 w 936"/>
                <a:gd name="T83" fmla="*/ 546 h 1203"/>
                <a:gd name="T84" fmla="*/ 1 w 936"/>
                <a:gd name="T85" fmla="*/ 509 h 1203"/>
                <a:gd name="T86" fmla="*/ 4 w 936"/>
                <a:gd name="T87" fmla="*/ 485 h 1203"/>
                <a:gd name="T88" fmla="*/ 4 w 936"/>
                <a:gd name="T89" fmla="*/ 476 h 1203"/>
                <a:gd name="T90" fmla="*/ 16 w 936"/>
                <a:gd name="T91" fmla="*/ 370 h 1203"/>
                <a:gd name="T92" fmla="*/ 41 w 936"/>
                <a:gd name="T93" fmla="*/ 280 h 1203"/>
                <a:gd name="T94" fmla="*/ 76 w 936"/>
                <a:gd name="T95" fmla="*/ 207 h 1203"/>
                <a:gd name="T96" fmla="*/ 117 w 936"/>
                <a:gd name="T97" fmla="*/ 147 h 1203"/>
                <a:gd name="T98" fmla="*/ 165 w 936"/>
                <a:gd name="T99" fmla="*/ 100 h 1203"/>
                <a:gd name="T100" fmla="*/ 216 w 936"/>
                <a:gd name="T101" fmla="*/ 64 h 1203"/>
                <a:gd name="T102" fmla="*/ 268 w 936"/>
                <a:gd name="T103" fmla="*/ 38 h 1203"/>
                <a:gd name="T104" fmla="*/ 319 w 936"/>
                <a:gd name="T105" fmla="*/ 20 h 1203"/>
                <a:gd name="T106" fmla="*/ 366 w 936"/>
                <a:gd name="T107" fmla="*/ 9 h 1203"/>
                <a:gd name="T108" fmla="*/ 407 w 936"/>
                <a:gd name="T109" fmla="*/ 2 h 1203"/>
                <a:gd name="T110" fmla="*/ 440 w 936"/>
                <a:gd name="T111" fmla="*/ 0 h 1203"/>
                <a:gd name="T112" fmla="*/ 462 w 936"/>
                <a:gd name="T113" fmla="*/ 0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36" h="1203">
                  <a:moveTo>
                    <a:pt x="462" y="0"/>
                  </a:moveTo>
                  <a:lnTo>
                    <a:pt x="468" y="0"/>
                  </a:lnTo>
                  <a:lnTo>
                    <a:pt x="475" y="0"/>
                  </a:lnTo>
                  <a:lnTo>
                    <a:pt x="484" y="0"/>
                  </a:lnTo>
                  <a:lnTo>
                    <a:pt x="497" y="0"/>
                  </a:lnTo>
                  <a:lnTo>
                    <a:pt x="512" y="1"/>
                  </a:lnTo>
                  <a:lnTo>
                    <a:pt x="529" y="2"/>
                  </a:lnTo>
                  <a:lnTo>
                    <a:pt x="549" y="5"/>
                  </a:lnTo>
                  <a:lnTo>
                    <a:pt x="570" y="9"/>
                  </a:lnTo>
                  <a:lnTo>
                    <a:pt x="593" y="14"/>
                  </a:lnTo>
                  <a:lnTo>
                    <a:pt x="617" y="20"/>
                  </a:lnTo>
                  <a:lnTo>
                    <a:pt x="642" y="28"/>
                  </a:lnTo>
                  <a:lnTo>
                    <a:pt x="668" y="38"/>
                  </a:lnTo>
                  <a:lnTo>
                    <a:pt x="694" y="50"/>
                  </a:lnTo>
                  <a:lnTo>
                    <a:pt x="719" y="64"/>
                  </a:lnTo>
                  <a:lnTo>
                    <a:pt x="746" y="81"/>
                  </a:lnTo>
                  <a:lnTo>
                    <a:pt x="770" y="100"/>
                  </a:lnTo>
                  <a:lnTo>
                    <a:pt x="795" y="122"/>
                  </a:lnTo>
                  <a:lnTo>
                    <a:pt x="818" y="147"/>
                  </a:lnTo>
                  <a:lnTo>
                    <a:pt x="841" y="175"/>
                  </a:lnTo>
                  <a:lnTo>
                    <a:pt x="861" y="207"/>
                  </a:lnTo>
                  <a:lnTo>
                    <a:pt x="879" y="242"/>
                  </a:lnTo>
                  <a:lnTo>
                    <a:pt x="896" y="280"/>
                  </a:lnTo>
                  <a:lnTo>
                    <a:pt x="910" y="323"/>
                  </a:lnTo>
                  <a:lnTo>
                    <a:pt x="920" y="370"/>
                  </a:lnTo>
                  <a:lnTo>
                    <a:pt x="928" y="421"/>
                  </a:lnTo>
                  <a:lnTo>
                    <a:pt x="932" y="476"/>
                  </a:lnTo>
                  <a:lnTo>
                    <a:pt x="932" y="478"/>
                  </a:lnTo>
                  <a:lnTo>
                    <a:pt x="933" y="485"/>
                  </a:lnTo>
                  <a:lnTo>
                    <a:pt x="934" y="495"/>
                  </a:lnTo>
                  <a:lnTo>
                    <a:pt x="935" y="509"/>
                  </a:lnTo>
                  <a:lnTo>
                    <a:pt x="935" y="526"/>
                  </a:lnTo>
                  <a:lnTo>
                    <a:pt x="936" y="546"/>
                  </a:lnTo>
                  <a:lnTo>
                    <a:pt x="936" y="570"/>
                  </a:lnTo>
                  <a:lnTo>
                    <a:pt x="936" y="595"/>
                  </a:lnTo>
                  <a:lnTo>
                    <a:pt x="935" y="623"/>
                  </a:lnTo>
                  <a:lnTo>
                    <a:pt x="933" y="653"/>
                  </a:lnTo>
                  <a:lnTo>
                    <a:pt x="931" y="684"/>
                  </a:lnTo>
                  <a:lnTo>
                    <a:pt x="928" y="717"/>
                  </a:lnTo>
                  <a:lnTo>
                    <a:pt x="922" y="751"/>
                  </a:lnTo>
                  <a:lnTo>
                    <a:pt x="916" y="785"/>
                  </a:lnTo>
                  <a:lnTo>
                    <a:pt x="909" y="820"/>
                  </a:lnTo>
                  <a:lnTo>
                    <a:pt x="899" y="855"/>
                  </a:lnTo>
                  <a:lnTo>
                    <a:pt x="888" y="889"/>
                  </a:lnTo>
                  <a:lnTo>
                    <a:pt x="876" y="925"/>
                  </a:lnTo>
                  <a:lnTo>
                    <a:pt x="861" y="958"/>
                  </a:lnTo>
                  <a:lnTo>
                    <a:pt x="844" y="991"/>
                  </a:lnTo>
                  <a:lnTo>
                    <a:pt x="825" y="1023"/>
                  </a:lnTo>
                  <a:lnTo>
                    <a:pt x="802" y="1052"/>
                  </a:lnTo>
                  <a:lnTo>
                    <a:pt x="778" y="1080"/>
                  </a:lnTo>
                  <a:lnTo>
                    <a:pt x="750" y="1106"/>
                  </a:lnTo>
                  <a:lnTo>
                    <a:pt x="720" y="1129"/>
                  </a:lnTo>
                  <a:lnTo>
                    <a:pt x="687" y="1150"/>
                  </a:lnTo>
                  <a:lnTo>
                    <a:pt x="651" y="1168"/>
                  </a:lnTo>
                  <a:lnTo>
                    <a:pt x="612" y="1182"/>
                  </a:lnTo>
                  <a:lnTo>
                    <a:pt x="568" y="1193"/>
                  </a:lnTo>
                  <a:lnTo>
                    <a:pt x="523" y="1200"/>
                  </a:lnTo>
                  <a:lnTo>
                    <a:pt x="472" y="1203"/>
                  </a:lnTo>
                  <a:lnTo>
                    <a:pt x="466" y="1203"/>
                  </a:lnTo>
                  <a:lnTo>
                    <a:pt x="416" y="1200"/>
                  </a:lnTo>
                  <a:lnTo>
                    <a:pt x="369" y="1193"/>
                  </a:lnTo>
                  <a:lnTo>
                    <a:pt x="326" y="1182"/>
                  </a:lnTo>
                  <a:lnTo>
                    <a:pt x="286" y="1168"/>
                  </a:lnTo>
                  <a:lnTo>
                    <a:pt x="250" y="1150"/>
                  </a:lnTo>
                  <a:lnTo>
                    <a:pt x="217" y="1129"/>
                  </a:lnTo>
                  <a:lnTo>
                    <a:pt x="188" y="1106"/>
                  </a:lnTo>
                  <a:lnTo>
                    <a:pt x="160" y="1080"/>
                  </a:lnTo>
                  <a:lnTo>
                    <a:pt x="135" y="1052"/>
                  </a:lnTo>
                  <a:lnTo>
                    <a:pt x="113" y="1023"/>
                  </a:lnTo>
                  <a:lnTo>
                    <a:pt x="94" y="991"/>
                  </a:lnTo>
                  <a:lnTo>
                    <a:pt x="77" y="958"/>
                  </a:lnTo>
                  <a:lnTo>
                    <a:pt x="62" y="925"/>
                  </a:lnTo>
                  <a:lnTo>
                    <a:pt x="49" y="889"/>
                  </a:lnTo>
                  <a:lnTo>
                    <a:pt x="38" y="855"/>
                  </a:lnTo>
                  <a:lnTo>
                    <a:pt x="29" y="820"/>
                  </a:lnTo>
                  <a:lnTo>
                    <a:pt x="21" y="785"/>
                  </a:lnTo>
                  <a:lnTo>
                    <a:pt x="14" y="751"/>
                  </a:lnTo>
                  <a:lnTo>
                    <a:pt x="10" y="717"/>
                  </a:lnTo>
                  <a:lnTo>
                    <a:pt x="6" y="684"/>
                  </a:lnTo>
                  <a:lnTo>
                    <a:pt x="4" y="653"/>
                  </a:lnTo>
                  <a:lnTo>
                    <a:pt x="1" y="623"/>
                  </a:lnTo>
                  <a:lnTo>
                    <a:pt x="0" y="595"/>
                  </a:lnTo>
                  <a:lnTo>
                    <a:pt x="0" y="570"/>
                  </a:lnTo>
                  <a:lnTo>
                    <a:pt x="0" y="546"/>
                  </a:lnTo>
                  <a:lnTo>
                    <a:pt x="1" y="526"/>
                  </a:lnTo>
                  <a:lnTo>
                    <a:pt x="1" y="509"/>
                  </a:lnTo>
                  <a:lnTo>
                    <a:pt x="2" y="495"/>
                  </a:lnTo>
                  <a:lnTo>
                    <a:pt x="4" y="485"/>
                  </a:lnTo>
                  <a:lnTo>
                    <a:pt x="4" y="478"/>
                  </a:lnTo>
                  <a:lnTo>
                    <a:pt x="4" y="476"/>
                  </a:lnTo>
                  <a:lnTo>
                    <a:pt x="9" y="421"/>
                  </a:lnTo>
                  <a:lnTo>
                    <a:pt x="16" y="370"/>
                  </a:lnTo>
                  <a:lnTo>
                    <a:pt x="27" y="323"/>
                  </a:lnTo>
                  <a:lnTo>
                    <a:pt x="41" y="280"/>
                  </a:lnTo>
                  <a:lnTo>
                    <a:pt x="57" y="242"/>
                  </a:lnTo>
                  <a:lnTo>
                    <a:pt x="76" y="207"/>
                  </a:lnTo>
                  <a:lnTo>
                    <a:pt x="96" y="175"/>
                  </a:lnTo>
                  <a:lnTo>
                    <a:pt x="117" y="147"/>
                  </a:lnTo>
                  <a:lnTo>
                    <a:pt x="141" y="122"/>
                  </a:lnTo>
                  <a:lnTo>
                    <a:pt x="165" y="100"/>
                  </a:lnTo>
                  <a:lnTo>
                    <a:pt x="191" y="81"/>
                  </a:lnTo>
                  <a:lnTo>
                    <a:pt x="216" y="64"/>
                  </a:lnTo>
                  <a:lnTo>
                    <a:pt x="243" y="50"/>
                  </a:lnTo>
                  <a:lnTo>
                    <a:pt x="268" y="38"/>
                  </a:lnTo>
                  <a:lnTo>
                    <a:pt x="294" y="28"/>
                  </a:lnTo>
                  <a:lnTo>
                    <a:pt x="319" y="20"/>
                  </a:lnTo>
                  <a:lnTo>
                    <a:pt x="343" y="14"/>
                  </a:lnTo>
                  <a:lnTo>
                    <a:pt x="366" y="9"/>
                  </a:lnTo>
                  <a:lnTo>
                    <a:pt x="387" y="5"/>
                  </a:lnTo>
                  <a:lnTo>
                    <a:pt x="407" y="2"/>
                  </a:lnTo>
                  <a:lnTo>
                    <a:pt x="425" y="1"/>
                  </a:lnTo>
                  <a:lnTo>
                    <a:pt x="440" y="0"/>
                  </a:lnTo>
                  <a:lnTo>
                    <a:pt x="452" y="0"/>
                  </a:lnTo>
                  <a:lnTo>
                    <a:pt x="4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50" name="Freeform 197"/>
            <p:cNvSpPr>
              <a:spLocks/>
            </p:cNvSpPr>
            <p:nvPr/>
          </p:nvSpPr>
          <p:spPr bwMode="auto">
            <a:xfrm>
              <a:off x="1892" y="1516"/>
              <a:ext cx="259" cy="153"/>
            </a:xfrm>
            <a:custGeom>
              <a:avLst/>
              <a:gdLst>
                <a:gd name="T0" fmla="*/ 397 w 1555"/>
                <a:gd name="T1" fmla="*/ 595 h 922"/>
                <a:gd name="T2" fmla="*/ 506 w 1555"/>
                <a:gd name="T3" fmla="*/ 437 h 922"/>
                <a:gd name="T4" fmla="*/ 464 w 1555"/>
                <a:gd name="T5" fmla="*/ 370 h 922"/>
                <a:gd name="T6" fmla="*/ 437 w 1555"/>
                <a:gd name="T7" fmla="*/ 314 h 922"/>
                <a:gd name="T8" fmla="*/ 426 w 1555"/>
                <a:gd name="T9" fmla="*/ 268 h 922"/>
                <a:gd name="T10" fmla="*/ 427 w 1555"/>
                <a:gd name="T11" fmla="*/ 232 h 922"/>
                <a:gd name="T12" fmla="*/ 438 w 1555"/>
                <a:gd name="T13" fmla="*/ 206 h 922"/>
                <a:gd name="T14" fmla="*/ 455 w 1555"/>
                <a:gd name="T15" fmla="*/ 185 h 922"/>
                <a:gd name="T16" fmla="*/ 477 w 1555"/>
                <a:gd name="T17" fmla="*/ 170 h 922"/>
                <a:gd name="T18" fmla="*/ 501 w 1555"/>
                <a:gd name="T19" fmla="*/ 162 h 922"/>
                <a:gd name="T20" fmla="*/ 524 w 1555"/>
                <a:gd name="T21" fmla="*/ 157 h 922"/>
                <a:gd name="T22" fmla="*/ 543 w 1555"/>
                <a:gd name="T23" fmla="*/ 155 h 922"/>
                <a:gd name="T24" fmla="*/ 557 w 1555"/>
                <a:gd name="T25" fmla="*/ 153 h 922"/>
                <a:gd name="T26" fmla="*/ 567 w 1555"/>
                <a:gd name="T27" fmla="*/ 155 h 922"/>
                <a:gd name="T28" fmla="*/ 584 w 1555"/>
                <a:gd name="T29" fmla="*/ 156 h 922"/>
                <a:gd name="T30" fmla="*/ 605 w 1555"/>
                <a:gd name="T31" fmla="*/ 159 h 922"/>
                <a:gd name="T32" fmla="*/ 629 w 1555"/>
                <a:gd name="T33" fmla="*/ 166 h 922"/>
                <a:gd name="T34" fmla="*/ 652 w 1555"/>
                <a:gd name="T35" fmla="*/ 177 h 922"/>
                <a:gd name="T36" fmla="*/ 672 w 1555"/>
                <a:gd name="T37" fmla="*/ 194 h 922"/>
                <a:gd name="T38" fmla="*/ 686 w 1555"/>
                <a:gd name="T39" fmla="*/ 218 h 922"/>
                <a:gd name="T40" fmla="*/ 692 w 1555"/>
                <a:gd name="T41" fmla="*/ 249 h 922"/>
                <a:gd name="T42" fmla="*/ 688 w 1555"/>
                <a:gd name="T43" fmla="*/ 290 h 922"/>
                <a:gd name="T44" fmla="*/ 669 w 1555"/>
                <a:gd name="T45" fmla="*/ 341 h 922"/>
                <a:gd name="T46" fmla="*/ 635 w 1555"/>
                <a:gd name="T47" fmla="*/ 402 h 922"/>
                <a:gd name="T48" fmla="*/ 696 w 1555"/>
                <a:gd name="T49" fmla="*/ 676 h 922"/>
                <a:gd name="T50" fmla="*/ 909 w 1555"/>
                <a:gd name="T51" fmla="*/ 0 h 922"/>
                <a:gd name="T52" fmla="*/ 918 w 1555"/>
                <a:gd name="T53" fmla="*/ 5 h 922"/>
                <a:gd name="T54" fmla="*/ 943 w 1555"/>
                <a:gd name="T55" fmla="*/ 20 h 922"/>
                <a:gd name="T56" fmla="*/ 986 w 1555"/>
                <a:gd name="T57" fmla="*/ 45 h 922"/>
                <a:gd name="T58" fmla="*/ 1043 w 1555"/>
                <a:gd name="T59" fmla="*/ 75 h 922"/>
                <a:gd name="T60" fmla="*/ 1115 w 1555"/>
                <a:gd name="T61" fmla="*/ 110 h 922"/>
                <a:gd name="T62" fmla="*/ 1201 w 1555"/>
                <a:gd name="T63" fmla="*/ 148 h 922"/>
                <a:gd name="T64" fmla="*/ 1299 w 1555"/>
                <a:gd name="T65" fmla="*/ 189 h 922"/>
                <a:gd name="T66" fmla="*/ 1383 w 1555"/>
                <a:gd name="T67" fmla="*/ 228 h 922"/>
                <a:gd name="T68" fmla="*/ 1445 w 1555"/>
                <a:gd name="T69" fmla="*/ 279 h 922"/>
                <a:gd name="T70" fmla="*/ 1490 w 1555"/>
                <a:gd name="T71" fmla="*/ 341 h 922"/>
                <a:gd name="T72" fmla="*/ 1520 w 1555"/>
                <a:gd name="T73" fmla="*/ 415 h 922"/>
                <a:gd name="T74" fmla="*/ 1539 w 1555"/>
                <a:gd name="T75" fmla="*/ 504 h 922"/>
                <a:gd name="T76" fmla="*/ 1549 w 1555"/>
                <a:gd name="T77" fmla="*/ 605 h 922"/>
                <a:gd name="T78" fmla="*/ 1553 w 1555"/>
                <a:gd name="T79" fmla="*/ 721 h 922"/>
                <a:gd name="T80" fmla="*/ 1555 w 1555"/>
                <a:gd name="T81" fmla="*/ 851 h 922"/>
                <a:gd name="T82" fmla="*/ 213 w 1555"/>
                <a:gd name="T83" fmla="*/ 922 h 922"/>
                <a:gd name="T84" fmla="*/ 212 w 1555"/>
                <a:gd name="T85" fmla="*/ 881 h 922"/>
                <a:gd name="T86" fmla="*/ 211 w 1555"/>
                <a:gd name="T87" fmla="*/ 761 h 922"/>
                <a:gd name="T88" fmla="*/ 206 w 1555"/>
                <a:gd name="T89" fmla="*/ 612 h 922"/>
                <a:gd name="T90" fmla="*/ 193 w 1555"/>
                <a:gd name="T91" fmla="*/ 481 h 922"/>
                <a:gd name="T92" fmla="*/ 168 w 1555"/>
                <a:gd name="T93" fmla="*/ 363 h 922"/>
                <a:gd name="T94" fmla="*/ 129 w 1555"/>
                <a:gd name="T95" fmla="*/ 265 h 922"/>
                <a:gd name="T96" fmla="*/ 72 w 1555"/>
                <a:gd name="T97" fmla="*/ 181 h 922"/>
                <a:gd name="T98" fmla="*/ 0 w 1555"/>
                <a:gd name="T99" fmla="*/ 112 h 922"/>
                <a:gd name="T100" fmla="*/ 73 w 1555"/>
                <a:gd name="T101" fmla="*/ 76 h 922"/>
                <a:gd name="T102" fmla="*/ 131 w 1555"/>
                <a:gd name="T103" fmla="*/ 45 h 922"/>
                <a:gd name="T104" fmla="*/ 173 w 1555"/>
                <a:gd name="T105" fmla="*/ 21 h 922"/>
                <a:gd name="T106" fmla="*/ 200 w 1555"/>
                <a:gd name="T107" fmla="*/ 5 h 922"/>
                <a:gd name="T108" fmla="*/ 208 w 1555"/>
                <a:gd name="T109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55" h="922">
                  <a:moveTo>
                    <a:pt x="208" y="0"/>
                  </a:moveTo>
                  <a:lnTo>
                    <a:pt x="397" y="595"/>
                  </a:lnTo>
                  <a:lnTo>
                    <a:pt x="422" y="676"/>
                  </a:lnTo>
                  <a:lnTo>
                    <a:pt x="506" y="437"/>
                  </a:lnTo>
                  <a:lnTo>
                    <a:pt x="483" y="402"/>
                  </a:lnTo>
                  <a:lnTo>
                    <a:pt x="464" y="370"/>
                  </a:lnTo>
                  <a:lnTo>
                    <a:pt x="449" y="341"/>
                  </a:lnTo>
                  <a:lnTo>
                    <a:pt x="437" y="314"/>
                  </a:lnTo>
                  <a:lnTo>
                    <a:pt x="431" y="290"/>
                  </a:lnTo>
                  <a:lnTo>
                    <a:pt x="426" y="268"/>
                  </a:lnTo>
                  <a:lnTo>
                    <a:pt x="425" y="249"/>
                  </a:lnTo>
                  <a:lnTo>
                    <a:pt x="427" y="232"/>
                  </a:lnTo>
                  <a:lnTo>
                    <a:pt x="432" y="218"/>
                  </a:lnTo>
                  <a:lnTo>
                    <a:pt x="438" y="206"/>
                  </a:lnTo>
                  <a:lnTo>
                    <a:pt x="446" y="194"/>
                  </a:lnTo>
                  <a:lnTo>
                    <a:pt x="455" y="185"/>
                  </a:lnTo>
                  <a:lnTo>
                    <a:pt x="466" y="177"/>
                  </a:lnTo>
                  <a:lnTo>
                    <a:pt x="477" y="170"/>
                  </a:lnTo>
                  <a:lnTo>
                    <a:pt x="489" y="166"/>
                  </a:lnTo>
                  <a:lnTo>
                    <a:pt x="501" y="162"/>
                  </a:lnTo>
                  <a:lnTo>
                    <a:pt x="513" y="159"/>
                  </a:lnTo>
                  <a:lnTo>
                    <a:pt x="524" y="157"/>
                  </a:lnTo>
                  <a:lnTo>
                    <a:pt x="535" y="156"/>
                  </a:lnTo>
                  <a:lnTo>
                    <a:pt x="543" y="155"/>
                  </a:lnTo>
                  <a:lnTo>
                    <a:pt x="552" y="155"/>
                  </a:lnTo>
                  <a:lnTo>
                    <a:pt x="557" y="153"/>
                  </a:lnTo>
                  <a:lnTo>
                    <a:pt x="560" y="153"/>
                  </a:lnTo>
                  <a:lnTo>
                    <a:pt x="567" y="155"/>
                  </a:lnTo>
                  <a:lnTo>
                    <a:pt x="574" y="155"/>
                  </a:lnTo>
                  <a:lnTo>
                    <a:pt x="584" y="156"/>
                  </a:lnTo>
                  <a:lnTo>
                    <a:pt x="593" y="157"/>
                  </a:lnTo>
                  <a:lnTo>
                    <a:pt x="605" y="159"/>
                  </a:lnTo>
                  <a:lnTo>
                    <a:pt x="617" y="162"/>
                  </a:lnTo>
                  <a:lnTo>
                    <a:pt x="629" y="166"/>
                  </a:lnTo>
                  <a:lnTo>
                    <a:pt x="640" y="170"/>
                  </a:lnTo>
                  <a:lnTo>
                    <a:pt x="652" y="177"/>
                  </a:lnTo>
                  <a:lnTo>
                    <a:pt x="663" y="185"/>
                  </a:lnTo>
                  <a:lnTo>
                    <a:pt x="672" y="194"/>
                  </a:lnTo>
                  <a:lnTo>
                    <a:pt x="680" y="206"/>
                  </a:lnTo>
                  <a:lnTo>
                    <a:pt x="686" y="218"/>
                  </a:lnTo>
                  <a:lnTo>
                    <a:pt x="690" y="232"/>
                  </a:lnTo>
                  <a:lnTo>
                    <a:pt x="692" y="249"/>
                  </a:lnTo>
                  <a:lnTo>
                    <a:pt x="691" y="268"/>
                  </a:lnTo>
                  <a:lnTo>
                    <a:pt x="688" y="290"/>
                  </a:lnTo>
                  <a:lnTo>
                    <a:pt x="681" y="314"/>
                  </a:lnTo>
                  <a:lnTo>
                    <a:pt x="669" y="341"/>
                  </a:lnTo>
                  <a:lnTo>
                    <a:pt x="654" y="370"/>
                  </a:lnTo>
                  <a:lnTo>
                    <a:pt x="635" y="402"/>
                  </a:lnTo>
                  <a:lnTo>
                    <a:pt x="611" y="437"/>
                  </a:lnTo>
                  <a:lnTo>
                    <a:pt x="696" y="676"/>
                  </a:lnTo>
                  <a:lnTo>
                    <a:pt x="721" y="595"/>
                  </a:lnTo>
                  <a:lnTo>
                    <a:pt x="909" y="0"/>
                  </a:lnTo>
                  <a:lnTo>
                    <a:pt x="911" y="1"/>
                  </a:lnTo>
                  <a:lnTo>
                    <a:pt x="918" y="5"/>
                  </a:lnTo>
                  <a:lnTo>
                    <a:pt x="928" y="12"/>
                  </a:lnTo>
                  <a:lnTo>
                    <a:pt x="943" y="20"/>
                  </a:lnTo>
                  <a:lnTo>
                    <a:pt x="962" y="32"/>
                  </a:lnTo>
                  <a:lnTo>
                    <a:pt x="986" y="45"/>
                  </a:lnTo>
                  <a:lnTo>
                    <a:pt x="1012" y="59"/>
                  </a:lnTo>
                  <a:lnTo>
                    <a:pt x="1043" y="75"/>
                  </a:lnTo>
                  <a:lnTo>
                    <a:pt x="1077" y="92"/>
                  </a:lnTo>
                  <a:lnTo>
                    <a:pt x="1115" y="110"/>
                  </a:lnTo>
                  <a:lnTo>
                    <a:pt x="1156" y="129"/>
                  </a:lnTo>
                  <a:lnTo>
                    <a:pt x="1201" y="148"/>
                  </a:lnTo>
                  <a:lnTo>
                    <a:pt x="1249" y="168"/>
                  </a:lnTo>
                  <a:lnTo>
                    <a:pt x="1299" y="189"/>
                  </a:lnTo>
                  <a:lnTo>
                    <a:pt x="1343" y="207"/>
                  </a:lnTo>
                  <a:lnTo>
                    <a:pt x="1383" y="228"/>
                  </a:lnTo>
                  <a:lnTo>
                    <a:pt x="1416" y="253"/>
                  </a:lnTo>
                  <a:lnTo>
                    <a:pt x="1445" y="279"/>
                  </a:lnTo>
                  <a:lnTo>
                    <a:pt x="1470" y="308"/>
                  </a:lnTo>
                  <a:lnTo>
                    <a:pt x="1490" y="341"/>
                  </a:lnTo>
                  <a:lnTo>
                    <a:pt x="1507" y="377"/>
                  </a:lnTo>
                  <a:lnTo>
                    <a:pt x="1520" y="415"/>
                  </a:lnTo>
                  <a:lnTo>
                    <a:pt x="1530" y="458"/>
                  </a:lnTo>
                  <a:lnTo>
                    <a:pt x="1539" y="504"/>
                  </a:lnTo>
                  <a:lnTo>
                    <a:pt x="1544" y="553"/>
                  </a:lnTo>
                  <a:lnTo>
                    <a:pt x="1549" y="605"/>
                  </a:lnTo>
                  <a:lnTo>
                    <a:pt x="1552" y="661"/>
                  </a:lnTo>
                  <a:lnTo>
                    <a:pt x="1553" y="721"/>
                  </a:lnTo>
                  <a:lnTo>
                    <a:pt x="1554" y="784"/>
                  </a:lnTo>
                  <a:lnTo>
                    <a:pt x="1555" y="851"/>
                  </a:lnTo>
                  <a:lnTo>
                    <a:pt x="1555" y="922"/>
                  </a:lnTo>
                  <a:lnTo>
                    <a:pt x="213" y="922"/>
                  </a:lnTo>
                  <a:lnTo>
                    <a:pt x="213" y="920"/>
                  </a:lnTo>
                  <a:lnTo>
                    <a:pt x="212" y="881"/>
                  </a:lnTo>
                  <a:lnTo>
                    <a:pt x="212" y="841"/>
                  </a:lnTo>
                  <a:lnTo>
                    <a:pt x="211" y="761"/>
                  </a:lnTo>
                  <a:lnTo>
                    <a:pt x="208" y="685"/>
                  </a:lnTo>
                  <a:lnTo>
                    <a:pt x="206" y="612"/>
                  </a:lnTo>
                  <a:lnTo>
                    <a:pt x="201" y="545"/>
                  </a:lnTo>
                  <a:lnTo>
                    <a:pt x="193" y="481"/>
                  </a:lnTo>
                  <a:lnTo>
                    <a:pt x="183" y="421"/>
                  </a:lnTo>
                  <a:lnTo>
                    <a:pt x="168" y="363"/>
                  </a:lnTo>
                  <a:lnTo>
                    <a:pt x="151" y="312"/>
                  </a:lnTo>
                  <a:lnTo>
                    <a:pt x="129" y="265"/>
                  </a:lnTo>
                  <a:lnTo>
                    <a:pt x="103" y="222"/>
                  </a:lnTo>
                  <a:lnTo>
                    <a:pt x="72" y="181"/>
                  </a:lnTo>
                  <a:lnTo>
                    <a:pt x="38" y="145"/>
                  </a:lnTo>
                  <a:lnTo>
                    <a:pt x="0" y="112"/>
                  </a:lnTo>
                  <a:lnTo>
                    <a:pt x="38" y="94"/>
                  </a:lnTo>
                  <a:lnTo>
                    <a:pt x="73" y="76"/>
                  </a:lnTo>
                  <a:lnTo>
                    <a:pt x="104" y="60"/>
                  </a:lnTo>
                  <a:lnTo>
                    <a:pt x="131" y="45"/>
                  </a:lnTo>
                  <a:lnTo>
                    <a:pt x="154" y="32"/>
                  </a:lnTo>
                  <a:lnTo>
                    <a:pt x="173" y="21"/>
                  </a:lnTo>
                  <a:lnTo>
                    <a:pt x="189" y="12"/>
                  </a:lnTo>
                  <a:lnTo>
                    <a:pt x="200" y="5"/>
                  </a:lnTo>
                  <a:lnTo>
                    <a:pt x="206" y="1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51" name="Freeform 198"/>
            <p:cNvSpPr>
              <a:spLocks/>
            </p:cNvSpPr>
            <p:nvPr/>
          </p:nvSpPr>
          <p:spPr bwMode="auto">
            <a:xfrm>
              <a:off x="1654" y="1308"/>
              <a:ext cx="156" cy="201"/>
            </a:xfrm>
            <a:custGeom>
              <a:avLst/>
              <a:gdLst>
                <a:gd name="T0" fmla="*/ 467 w 935"/>
                <a:gd name="T1" fmla="*/ 0 h 1203"/>
                <a:gd name="T2" fmla="*/ 483 w 935"/>
                <a:gd name="T3" fmla="*/ 0 h 1203"/>
                <a:gd name="T4" fmla="*/ 510 w 935"/>
                <a:gd name="T5" fmla="*/ 1 h 1203"/>
                <a:gd name="T6" fmla="*/ 547 w 935"/>
                <a:gd name="T7" fmla="*/ 5 h 1203"/>
                <a:gd name="T8" fmla="*/ 592 w 935"/>
                <a:gd name="T9" fmla="*/ 14 h 1203"/>
                <a:gd name="T10" fmla="*/ 641 w 935"/>
                <a:gd name="T11" fmla="*/ 28 h 1203"/>
                <a:gd name="T12" fmla="*/ 692 w 935"/>
                <a:gd name="T13" fmla="*/ 50 h 1203"/>
                <a:gd name="T14" fmla="*/ 744 w 935"/>
                <a:gd name="T15" fmla="*/ 81 h 1203"/>
                <a:gd name="T16" fmla="*/ 794 w 935"/>
                <a:gd name="T17" fmla="*/ 122 h 1203"/>
                <a:gd name="T18" fmla="*/ 839 w 935"/>
                <a:gd name="T19" fmla="*/ 175 h 1203"/>
                <a:gd name="T20" fmla="*/ 878 w 935"/>
                <a:gd name="T21" fmla="*/ 242 h 1203"/>
                <a:gd name="T22" fmla="*/ 908 w 935"/>
                <a:gd name="T23" fmla="*/ 323 h 1203"/>
                <a:gd name="T24" fmla="*/ 926 w 935"/>
                <a:gd name="T25" fmla="*/ 421 h 1203"/>
                <a:gd name="T26" fmla="*/ 931 w 935"/>
                <a:gd name="T27" fmla="*/ 478 h 1203"/>
                <a:gd name="T28" fmla="*/ 932 w 935"/>
                <a:gd name="T29" fmla="*/ 495 h 1203"/>
                <a:gd name="T30" fmla="*/ 935 w 935"/>
                <a:gd name="T31" fmla="*/ 526 h 1203"/>
                <a:gd name="T32" fmla="*/ 935 w 935"/>
                <a:gd name="T33" fmla="*/ 570 h 1203"/>
                <a:gd name="T34" fmla="*/ 934 w 935"/>
                <a:gd name="T35" fmla="*/ 623 h 1203"/>
                <a:gd name="T36" fmla="*/ 929 w 935"/>
                <a:gd name="T37" fmla="*/ 684 h 1203"/>
                <a:gd name="T38" fmla="*/ 921 w 935"/>
                <a:gd name="T39" fmla="*/ 751 h 1203"/>
                <a:gd name="T40" fmla="*/ 907 w 935"/>
                <a:gd name="T41" fmla="*/ 820 h 1203"/>
                <a:gd name="T42" fmla="*/ 887 w 935"/>
                <a:gd name="T43" fmla="*/ 889 h 1203"/>
                <a:gd name="T44" fmla="*/ 859 w 935"/>
                <a:gd name="T45" fmla="*/ 958 h 1203"/>
                <a:gd name="T46" fmla="*/ 823 w 935"/>
                <a:gd name="T47" fmla="*/ 1023 h 1203"/>
                <a:gd name="T48" fmla="*/ 776 w 935"/>
                <a:gd name="T49" fmla="*/ 1080 h 1203"/>
                <a:gd name="T50" fmla="*/ 719 w 935"/>
                <a:gd name="T51" fmla="*/ 1129 h 1203"/>
                <a:gd name="T52" fmla="*/ 650 w 935"/>
                <a:gd name="T53" fmla="*/ 1168 h 1203"/>
                <a:gd name="T54" fmla="*/ 568 w 935"/>
                <a:gd name="T55" fmla="*/ 1193 h 1203"/>
                <a:gd name="T56" fmla="*/ 471 w 935"/>
                <a:gd name="T57" fmla="*/ 1203 h 1203"/>
                <a:gd name="T58" fmla="*/ 414 w 935"/>
                <a:gd name="T59" fmla="*/ 1200 h 1203"/>
                <a:gd name="T60" fmla="*/ 325 w 935"/>
                <a:gd name="T61" fmla="*/ 1182 h 1203"/>
                <a:gd name="T62" fmla="*/ 250 w 935"/>
                <a:gd name="T63" fmla="*/ 1150 h 1203"/>
                <a:gd name="T64" fmla="*/ 186 w 935"/>
                <a:gd name="T65" fmla="*/ 1106 h 1203"/>
                <a:gd name="T66" fmla="*/ 135 w 935"/>
                <a:gd name="T67" fmla="*/ 1052 h 1203"/>
                <a:gd name="T68" fmla="*/ 93 w 935"/>
                <a:gd name="T69" fmla="*/ 991 h 1203"/>
                <a:gd name="T70" fmla="*/ 61 w 935"/>
                <a:gd name="T71" fmla="*/ 925 h 1203"/>
                <a:gd name="T72" fmla="*/ 37 w 935"/>
                <a:gd name="T73" fmla="*/ 855 h 1203"/>
                <a:gd name="T74" fmla="*/ 20 w 935"/>
                <a:gd name="T75" fmla="*/ 785 h 1203"/>
                <a:gd name="T76" fmla="*/ 9 w 935"/>
                <a:gd name="T77" fmla="*/ 717 h 1203"/>
                <a:gd name="T78" fmla="*/ 3 w 935"/>
                <a:gd name="T79" fmla="*/ 653 h 1203"/>
                <a:gd name="T80" fmla="*/ 0 w 935"/>
                <a:gd name="T81" fmla="*/ 595 h 1203"/>
                <a:gd name="T82" fmla="*/ 0 w 935"/>
                <a:gd name="T83" fmla="*/ 546 h 1203"/>
                <a:gd name="T84" fmla="*/ 1 w 935"/>
                <a:gd name="T85" fmla="*/ 509 h 1203"/>
                <a:gd name="T86" fmla="*/ 2 w 935"/>
                <a:gd name="T87" fmla="*/ 485 h 1203"/>
                <a:gd name="T88" fmla="*/ 3 w 935"/>
                <a:gd name="T89" fmla="*/ 476 h 1203"/>
                <a:gd name="T90" fmla="*/ 15 w 935"/>
                <a:gd name="T91" fmla="*/ 370 h 1203"/>
                <a:gd name="T92" fmla="*/ 39 w 935"/>
                <a:gd name="T93" fmla="*/ 280 h 1203"/>
                <a:gd name="T94" fmla="*/ 74 w 935"/>
                <a:gd name="T95" fmla="*/ 207 h 1203"/>
                <a:gd name="T96" fmla="*/ 117 w 935"/>
                <a:gd name="T97" fmla="*/ 147 h 1203"/>
                <a:gd name="T98" fmla="*/ 164 w 935"/>
                <a:gd name="T99" fmla="*/ 100 h 1203"/>
                <a:gd name="T100" fmla="*/ 216 w 935"/>
                <a:gd name="T101" fmla="*/ 64 h 1203"/>
                <a:gd name="T102" fmla="*/ 267 w 935"/>
                <a:gd name="T103" fmla="*/ 38 h 1203"/>
                <a:gd name="T104" fmla="*/ 318 w 935"/>
                <a:gd name="T105" fmla="*/ 20 h 1203"/>
                <a:gd name="T106" fmla="*/ 364 w 935"/>
                <a:gd name="T107" fmla="*/ 9 h 1203"/>
                <a:gd name="T108" fmla="*/ 406 w 935"/>
                <a:gd name="T109" fmla="*/ 2 h 1203"/>
                <a:gd name="T110" fmla="*/ 438 w 935"/>
                <a:gd name="T111" fmla="*/ 0 h 1203"/>
                <a:gd name="T112" fmla="*/ 460 w 935"/>
                <a:gd name="T113" fmla="*/ 0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35" h="1203">
                  <a:moveTo>
                    <a:pt x="460" y="0"/>
                  </a:moveTo>
                  <a:lnTo>
                    <a:pt x="467" y="0"/>
                  </a:lnTo>
                  <a:lnTo>
                    <a:pt x="473" y="0"/>
                  </a:lnTo>
                  <a:lnTo>
                    <a:pt x="483" y="0"/>
                  </a:lnTo>
                  <a:lnTo>
                    <a:pt x="495" y="0"/>
                  </a:lnTo>
                  <a:lnTo>
                    <a:pt x="510" y="1"/>
                  </a:lnTo>
                  <a:lnTo>
                    <a:pt x="528" y="2"/>
                  </a:lnTo>
                  <a:lnTo>
                    <a:pt x="547" y="5"/>
                  </a:lnTo>
                  <a:lnTo>
                    <a:pt x="569" y="9"/>
                  </a:lnTo>
                  <a:lnTo>
                    <a:pt x="592" y="14"/>
                  </a:lnTo>
                  <a:lnTo>
                    <a:pt x="615" y="20"/>
                  </a:lnTo>
                  <a:lnTo>
                    <a:pt x="641" y="28"/>
                  </a:lnTo>
                  <a:lnTo>
                    <a:pt x="667" y="38"/>
                  </a:lnTo>
                  <a:lnTo>
                    <a:pt x="692" y="50"/>
                  </a:lnTo>
                  <a:lnTo>
                    <a:pt x="719" y="64"/>
                  </a:lnTo>
                  <a:lnTo>
                    <a:pt x="744" y="81"/>
                  </a:lnTo>
                  <a:lnTo>
                    <a:pt x="770" y="100"/>
                  </a:lnTo>
                  <a:lnTo>
                    <a:pt x="794" y="122"/>
                  </a:lnTo>
                  <a:lnTo>
                    <a:pt x="818" y="147"/>
                  </a:lnTo>
                  <a:lnTo>
                    <a:pt x="839" y="175"/>
                  </a:lnTo>
                  <a:lnTo>
                    <a:pt x="859" y="207"/>
                  </a:lnTo>
                  <a:lnTo>
                    <a:pt x="878" y="242"/>
                  </a:lnTo>
                  <a:lnTo>
                    <a:pt x="894" y="280"/>
                  </a:lnTo>
                  <a:lnTo>
                    <a:pt x="908" y="323"/>
                  </a:lnTo>
                  <a:lnTo>
                    <a:pt x="919" y="370"/>
                  </a:lnTo>
                  <a:lnTo>
                    <a:pt x="926" y="421"/>
                  </a:lnTo>
                  <a:lnTo>
                    <a:pt x="931" y="476"/>
                  </a:lnTo>
                  <a:lnTo>
                    <a:pt x="931" y="478"/>
                  </a:lnTo>
                  <a:lnTo>
                    <a:pt x="931" y="485"/>
                  </a:lnTo>
                  <a:lnTo>
                    <a:pt x="932" y="495"/>
                  </a:lnTo>
                  <a:lnTo>
                    <a:pt x="934" y="509"/>
                  </a:lnTo>
                  <a:lnTo>
                    <a:pt x="935" y="526"/>
                  </a:lnTo>
                  <a:lnTo>
                    <a:pt x="935" y="546"/>
                  </a:lnTo>
                  <a:lnTo>
                    <a:pt x="935" y="570"/>
                  </a:lnTo>
                  <a:lnTo>
                    <a:pt x="935" y="595"/>
                  </a:lnTo>
                  <a:lnTo>
                    <a:pt x="934" y="623"/>
                  </a:lnTo>
                  <a:lnTo>
                    <a:pt x="932" y="653"/>
                  </a:lnTo>
                  <a:lnTo>
                    <a:pt x="929" y="684"/>
                  </a:lnTo>
                  <a:lnTo>
                    <a:pt x="926" y="717"/>
                  </a:lnTo>
                  <a:lnTo>
                    <a:pt x="921" y="751"/>
                  </a:lnTo>
                  <a:lnTo>
                    <a:pt x="914" y="785"/>
                  </a:lnTo>
                  <a:lnTo>
                    <a:pt x="907" y="820"/>
                  </a:lnTo>
                  <a:lnTo>
                    <a:pt x="898" y="855"/>
                  </a:lnTo>
                  <a:lnTo>
                    <a:pt x="887" y="889"/>
                  </a:lnTo>
                  <a:lnTo>
                    <a:pt x="874" y="925"/>
                  </a:lnTo>
                  <a:lnTo>
                    <a:pt x="859" y="958"/>
                  </a:lnTo>
                  <a:lnTo>
                    <a:pt x="842" y="991"/>
                  </a:lnTo>
                  <a:lnTo>
                    <a:pt x="823" y="1023"/>
                  </a:lnTo>
                  <a:lnTo>
                    <a:pt x="801" y="1052"/>
                  </a:lnTo>
                  <a:lnTo>
                    <a:pt x="776" y="1080"/>
                  </a:lnTo>
                  <a:lnTo>
                    <a:pt x="749" y="1106"/>
                  </a:lnTo>
                  <a:lnTo>
                    <a:pt x="719" y="1129"/>
                  </a:lnTo>
                  <a:lnTo>
                    <a:pt x="686" y="1150"/>
                  </a:lnTo>
                  <a:lnTo>
                    <a:pt x="650" y="1168"/>
                  </a:lnTo>
                  <a:lnTo>
                    <a:pt x="610" y="1182"/>
                  </a:lnTo>
                  <a:lnTo>
                    <a:pt x="568" y="1193"/>
                  </a:lnTo>
                  <a:lnTo>
                    <a:pt x="521" y="1200"/>
                  </a:lnTo>
                  <a:lnTo>
                    <a:pt x="471" y="1203"/>
                  </a:lnTo>
                  <a:lnTo>
                    <a:pt x="464" y="1203"/>
                  </a:lnTo>
                  <a:lnTo>
                    <a:pt x="414" y="1200"/>
                  </a:lnTo>
                  <a:lnTo>
                    <a:pt x="368" y="1193"/>
                  </a:lnTo>
                  <a:lnTo>
                    <a:pt x="325" y="1182"/>
                  </a:lnTo>
                  <a:lnTo>
                    <a:pt x="286" y="1168"/>
                  </a:lnTo>
                  <a:lnTo>
                    <a:pt x="250" y="1150"/>
                  </a:lnTo>
                  <a:lnTo>
                    <a:pt x="216" y="1129"/>
                  </a:lnTo>
                  <a:lnTo>
                    <a:pt x="186" y="1106"/>
                  </a:lnTo>
                  <a:lnTo>
                    <a:pt x="159" y="1080"/>
                  </a:lnTo>
                  <a:lnTo>
                    <a:pt x="135" y="1052"/>
                  </a:lnTo>
                  <a:lnTo>
                    <a:pt x="112" y="1023"/>
                  </a:lnTo>
                  <a:lnTo>
                    <a:pt x="93" y="991"/>
                  </a:lnTo>
                  <a:lnTo>
                    <a:pt x="76" y="958"/>
                  </a:lnTo>
                  <a:lnTo>
                    <a:pt x="61" y="925"/>
                  </a:lnTo>
                  <a:lnTo>
                    <a:pt x="47" y="889"/>
                  </a:lnTo>
                  <a:lnTo>
                    <a:pt x="37" y="855"/>
                  </a:lnTo>
                  <a:lnTo>
                    <a:pt x="27" y="820"/>
                  </a:lnTo>
                  <a:lnTo>
                    <a:pt x="20" y="785"/>
                  </a:lnTo>
                  <a:lnTo>
                    <a:pt x="13" y="751"/>
                  </a:lnTo>
                  <a:lnTo>
                    <a:pt x="9" y="717"/>
                  </a:lnTo>
                  <a:lnTo>
                    <a:pt x="5" y="684"/>
                  </a:lnTo>
                  <a:lnTo>
                    <a:pt x="3" y="653"/>
                  </a:lnTo>
                  <a:lnTo>
                    <a:pt x="1" y="623"/>
                  </a:lnTo>
                  <a:lnTo>
                    <a:pt x="0" y="595"/>
                  </a:lnTo>
                  <a:lnTo>
                    <a:pt x="0" y="570"/>
                  </a:lnTo>
                  <a:lnTo>
                    <a:pt x="0" y="546"/>
                  </a:lnTo>
                  <a:lnTo>
                    <a:pt x="0" y="526"/>
                  </a:lnTo>
                  <a:lnTo>
                    <a:pt x="1" y="509"/>
                  </a:lnTo>
                  <a:lnTo>
                    <a:pt x="2" y="495"/>
                  </a:lnTo>
                  <a:lnTo>
                    <a:pt x="2" y="485"/>
                  </a:lnTo>
                  <a:lnTo>
                    <a:pt x="3" y="478"/>
                  </a:lnTo>
                  <a:lnTo>
                    <a:pt x="3" y="476"/>
                  </a:lnTo>
                  <a:lnTo>
                    <a:pt x="7" y="421"/>
                  </a:lnTo>
                  <a:lnTo>
                    <a:pt x="15" y="370"/>
                  </a:lnTo>
                  <a:lnTo>
                    <a:pt x="25" y="323"/>
                  </a:lnTo>
                  <a:lnTo>
                    <a:pt x="39" y="280"/>
                  </a:lnTo>
                  <a:lnTo>
                    <a:pt x="56" y="242"/>
                  </a:lnTo>
                  <a:lnTo>
                    <a:pt x="74" y="207"/>
                  </a:lnTo>
                  <a:lnTo>
                    <a:pt x="94" y="175"/>
                  </a:lnTo>
                  <a:lnTo>
                    <a:pt x="117" y="147"/>
                  </a:lnTo>
                  <a:lnTo>
                    <a:pt x="140" y="122"/>
                  </a:lnTo>
                  <a:lnTo>
                    <a:pt x="164" y="100"/>
                  </a:lnTo>
                  <a:lnTo>
                    <a:pt x="189" y="81"/>
                  </a:lnTo>
                  <a:lnTo>
                    <a:pt x="216" y="64"/>
                  </a:lnTo>
                  <a:lnTo>
                    <a:pt x="241" y="50"/>
                  </a:lnTo>
                  <a:lnTo>
                    <a:pt x="267" y="38"/>
                  </a:lnTo>
                  <a:lnTo>
                    <a:pt x="293" y="28"/>
                  </a:lnTo>
                  <a:lnTo>
                    <a:pt x="318" y="20"/>
                  </a:lnTo>
                  <a:lnTo>
                    <a:pt x="342" y="14"/>
                  </a:lnTo>
                  <a:lnTo>
                    <a:pt x="364" y="9"/>
                  </a:lnTo>
                  <a:lnTo>
                    <a:pt x="386" y="5"/>
                  </a:lnTo>
                  <a:lnTo>
                    <a:pt x="406" y="2"/>
                  </a:lnTo>
                  <a:lnTo>
                    <a:pt x="423" y="1"/>
                  </a:lnTo>
                  <a:lnTo>
                    <a:pt x="438" y="0"/>
                  </a:lnTo>
                  <a:lnTo>
                    <a:pt x="451" y="0"/>
                  </a:lnTo>
                  <a:lnTo>
                    <a:pt x="4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 199"/>
            <p:cNvSpPr>
              <a:spLocks/>
            </p:cNvSpPr>
            <p:nvPr/>
          </p:nvSpPr>
          <p:spPr bwMode="auto">
            <a:xfrm>
              <a:off x="1566" y="1516"/>
              <a:ext cx="332" cy="153"/>
            </a:xfrm>
            <a:custGeom>
              <a:avLst/>
              <a:gdLst>
                <a:gd name="T0" fmla="*/ 834 w 1993"/>
                <a:gd name="T1" fmla="*/ 595 h 922"/>
                <a:gd name="T2" fmla="*/ 945 w 1993"/>
                <a:gd name="T3" fmla="*/ 437 h 922"/>
                <a:gd name="T4" fmla="*/ 901 w 1993"/>
                <a:gd name="T5" fmla="*/ 370 h 922"/>
                <a:gd name="T6" fmla="*/ 875 w 1993"/>
                <a:gd name="T7" fmla="*/ 314 h 922"/>
                <a:gd name="T8" fmla="*/ 864 w 1993"/>
                <a:gd name="T9" fmla="*/ 268 h 922"/>
                <a:gd name="T10" fmla="*/ 865 w 1993"/>
                <a:gd name="T11" fmla="*/ 232 h 922"/>
                <a:gd name="T12" fmla="*/ 875 w 1993"/>
                <a:gd name="T13" fmla="*/ 206 h 922"/>
                <a:gd name="T14" fmla="*/ 893 w 1993"/>
                <a:gd name="T15" fmla="*/ 185 h 922"/>
                <a:gd name="T16" fmla="*/ 915 w 1993"/>
                <a:gd name="T17" fmla="*/ 170 h 922"/>
                <a:gd name="T18" fmla="*/ 939 w 1993"/>
                <a:gd name="T19" fmla="*/ 162 h 922"/>
                <a:gd name="T20" fmla="*/ 962 w 1993"/>
                <a:gd name="T21" fmla="*/ 157 h 922"/>
                <a:gd name="T22" fmla="*/ 982 w 1993"/>
                <a:gd name="T23" fmla="*/ 155 h 922"/>
                <a:gd name="T24" fmla="*/ 995 w 1993"/>
                <a:gd name="T25" fmla="*/ 153 h 922"/>
                <a:gd name="T26" fmla="*/ 1004 w 1993"/>
                <a:gd name="T27" fmla="*/ 155 h 922"/>
                <a:gd name="T28" fmla="*/ 1021 w 1993"/>
                <a:gd name="T29" fmla="*/ 156 h 922"/>
                <a:gd name="T30" fmla="*/ 1042 w 1993"/>
                <a:gd name="T31" fmla="*/ 159 h 922"/>
                <a:gd name="T32" fmla="*/ 1066 w 1993"/>
                <a:gd name="T33" fmla="*/ 166 h 922"/>
                <a:gd name="T34" fmla="*/ 1089 w 1993"/>
                <a:gd name="T35" fmla="*/ 177 h 922"/>
                <a:gd name="T36" fmla="*/ 1109 w 1993"/>
                <a:gd name="T37" fmla="*/ 194 h 922"/>
                <a:gd name="T38" fmla="*/ 1124 w 1993"/>
                <a:gd name="T39" fmla="*/ 218 h 922"/>
                <a:gd name="T40" fmla="*/ 1130 w 1993"/>
                <a:gd name="T41" fmla="*/ 249 h 922"/>
                <a:gd name="T42" fmla="*/ 1125 w 1993"/>
                <a:gd name="T43" fmla="*/ 290 h 922"/>
                <a:gd name="T44" fmla="*/ 1107 w 1993"/>
                <a:gd name="T45" fmla="*/ 341 h 922"/>
                <a:gd name="T46" fmla="*/ 1072 w 1993"/>
                <a:gd name="T47" fmla="*/ 402 h 922"/>
                <a:gd name="T48" fmla="*/ 1133 w 1993"/>
                <a:gd name="T49" fmla="*/ 676 h 922"/>
                <a:gd name="T50" fmla="*/ 1347 w 1993"/>
                <a:gd name="T51" fmla="*/ 0 h 922"/>
                <a:gd name="T52" fmla="*/ 1355 w 1993"/>
                <a:gd name="T53" fmla="*/ 5 h 922"/>
                <a:gd name="T54" fmla="*/ 1382 w 1993"/>
                <a:gd name="T55" fmla="*/ 20 h 922"/>
                <a:gd name="T56" fmla="*/ 1423 w 1993"/>
                <a:gd name="T57" fmla="*/ 45 h 922"/>
                <a:gd name="T58" fmla="*/ 1481 w 1993"/>
                <a:gd name="T59" fmla="*/ 75 h 922"/>
                <a:gd name="T60" fmla="*/ 1553 w 1993"/>
                <a:gd name="T61" fmla="*/ 110 h 922"/>
                <a:gd name="T62" fmla="*/ 1638 w 1993"/>
                <a:gd name="T63" fmla="*/ 148 h 922"/>
                <a:gd name="T64" fmla="*/ 1737 w 1993"/>
                <a:gd name="T65" fmla="*/ 189 h 922"/>
                <a:gd name="T66" fmla="*/ 1820 w 1993"/>
                <a:gd name="T67" fmla="*/ 228 h 922"/>
                <a:gd name="T68" fmla="*/ 1883 w 1993"/>
                <a:gd name="T69" fmla="*/ 279 h 922"/>
                <a:gd name="T70" fmla="*/ 1927 w 1993"/>
                <a:gd name="T71" fmla="*/ 341 h 922"/>
                <a:gd name="T72" fmla="*/ 1958 w 1993"/>
                <a:gd name="T73" fmla="*/ 415 h 922"/>
                <a:gd name="T74" fmla="*/ 1977 w 1993"/>
                <a:gd name="T75" fmla="*/ 504 h 922"/>
                <a:gd name="T76" fmla="*/ 1987 w 1993"/>
                <a:gd name="T77" fmla="*/ 605 h 922"/>
                <a:gd name="T78" fmla="*/ 1991 w 1993"/>
                <a:gd name="T79" fmla="*/ 720 h 922"/>
                <a:gd name="T80" fmla="*/ 1993 w 1993"/>
                <a:gd name="T81" fmla="*/ 851 h 922"/>
                <a:gd name="T82" fmla="*/ 0 w 1993"/>
                <a:gd name="T83" fmla="*/ 922 h 922"/>
                <a:gd name="T84" fmla="*/ 1 w 1993"/>
                <a:gd name="T85" fmla="*/ 784 h 922"/>
                <a:gd name="T86" fmla="*/ 4 w 1993"/>
                <a:gd name="T87" fmla="*/ 660 h 922"/>
                <a:gd name="T88" fmla="*/ 11 w 1993"/>
                <a:gd name="T89" fmla="*/ 552 h 922"/>
                <a:gd name="T90" fmla="*/ 24 w 1993"/>
                <a:gd name="T91" fmla="*/ 458 h 922"/>
                <a:gd name="T92" fmla="*/ 49 w 1993"/>
                <a:gd name="T93" fmla="*/ 377 h 922"/>
                <a:gd name="T94" fmla="*/ 86 w 1993"/>
                <a:gd name="T95" fmla="*/ 308 h 922"/>
                <a:gd name="T96" fmla="*/ 139 w 1993"/>
                <a:gd name="T97" fmla="*/ 253 h 922"/>
                <a:gd name="T98" fmla="*/ 212 w 1993"/>
                <a:gd name="T99" fmla="*/ 207 h 922"/>
                <a:gd name="T100" fmla="*/ 307 w 1993"/>
                <a:gd name="T101" fmla="*/ 168 h 922"/>
                <a:gd name="T102" fmla="*/ 399 w 1993"/>
                <a:gd name="T103" fmla="*/ 129 h 922"/>
                <a:gd name="T104" fmla="*/ 478 w 1993"/>
                <a:gd name="T105" fmla="*/ 92 h 922"/>
                <a:gd name="T106" fmla="*/ 542 w 1993"/>
                <a:gd name="T107" fmla="*/ 59 h 922"/>
                <a:gd name="T108" fmla="*/ 592 w 1993"/>
                <a:gd name="T109" fmla="*/ 32 h 922"/>
                <a:gd name="T110" fmla="*/ 626 w 1993"/>
                <a:gd name="T111" fmla="*/ 12 h 922"/>
                <a:gd name="T112" fmla="*/ 644 w 1993"/>
                <a:gd name="T113" fmla="*/ 1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93" h="922">
                  <a:moveTo>
                    <a:pt x="646" y="0"/>
                  </a:moveTo>
                  <a:lnTo>
                    <a:pt x="834" y="595"/>
                  </a:lnTo>
                  <a:lnTo>
                    <a:pt x="859" y="676"/>
                  </a:lnTo>
                  <a:lnTo>
                    <a:pt x="945" y="437"/>
                  </a:lnTo>
                  <a:lnTo>
                    <a:pt x="920" y="402"/>
                  </a:lnTo>
                  <a:lnTo>
                    <a:pt x="901" y="370"/>
                  </a:lnTo>
                  <a:lnTo>
                    <a:pt x="886" y="341"/>
                  </a:lnTo>
                  <a:lnTo>
                    <a:pt x="875" y="314"/>
                  </a:lnTo>
                  <a:lnTo>
                    <a:pt x="868" y="290"/>
                  </a:lnTo>
                  <a:lnTo>
                    <a:pt x="864" y="268"/>
                  </a:lnTo>
                  <a:lnTo>
                    <a:pt x="863" y="249"/>
                  </a:lnTo>
                  <a:lnTo>
                    <a:pt x="865" y="232"/>
                  </a:lnTo>
                  <a:lnTo>
                    <a:pt x="869" y="218"/>
                  </a:lnTo>
                  <a:lnTo>
                    <a:pt x="875" y="206"/>
                  </a:lnTo>
                  <a:lnTo>
                    <a:pt x="884" y="194"/>
                  </a:lnTo>
                  <a:lnTo>
                    <a:pt x="893" y="185"/>
                  </a:lnTo>
                  <a:lnTo>
                    <a:pt x="904" y="177"/>
                  </a:lnTo>
                  <a:lnTo>
                    <a:pt x="915" y="170"/>
                  </a:lnTo>
                  <a:lnTo>
                    <a:pt x="926" y="166"/>
                  </a:lnTo>
                  <a:lnTo>
                    <a:pt x="939" y="162"/>
                  </a:lnTo>
                  <a:lnTo>
                    <a:pt x="951" y="159"/>
                  </a:lnTo>
                  <a:lnTo>
                    <a:pt x="962" y="157"/>
                  </a:lnTo>
                  <a:lnTo>
                    <a:pt x="972" y="156"/>
                  </a:lnTo>
                  <a:lnTo>
                    <a:pt x="982" y="155"/>
                  </a:lnTo>
                  <a:lnTo>
                    <a:pt x="989" y="155"/>
                  </a:lnTo>
                  <a:lnTo>
                    <a:pt x="995" y="153"/>
                  </a:lnTo>
                  <a:lnTo>
                    <a:pt x="998" y="153"/>
                  </a:lnTo>
                  <a:lnTo>
                    <a:pt x="1004" y="155"/>
                  </a:lnTo>
                  <a:lnTo>
                    <a:pt x="1012" y="155"/>
                  </a:lnTo>
                  <a:lnTo>
                    <a:pt x="1021" y="156"/>
                  </a:lnTo>
                  <a:lnTo>
                    <a:pt x="1032" y="157"/>
                  </a:lnTo>
                  <a:lnTo>
                    <a:pt x="1042" y="159"/>
                  </a:lnTo>
                  <a:lnTo>
                    <a:pt x="1054" y="162"/>
                  </a:lnTo>
                  <a:lnTo>
                    <a:pt x="1066" y="166"/>
                  </a:lnTo>
                  <a:lnTo>
                    <a:pt x="1079" y="170"/>
                  </a:lnTo>
                  <a:lnTo>
                    <a:pt x="1089" y="177"/>
                  </a:lnTo>
                  <a:lnTo>
                    <a:pt x="1100" y="185"/>
                  </a:lnTo>
                  <a:lnTo>
                    <a:pt x="1109" y="194"/>
                  </a:lnTo>
                  <a:lnTo>
                    <a:pt x="1118" y="206"/>
                  </a:lnTo>
                  <a:lnTo>
                    <a:pt x="1124" y="218"/>
                  </a:lnTo>
                  <a:lnTo>
                    <a:pt x="1129" y="232"/>
                  </a:lnTo>
                  <a:lnTo>
                    <a:pt x="1130" y="249"/>
                  </a:lnTo>
                  <a:lnTo>
                    <a:pt x="1129" y="268"/>
                  </a:lnTo>
                  <a:lnTo>
                    <a:pt x="1125" y="290"/>
                  </a:lnTo>
                  <a:lnTo>
                    <a:pt x="1118" y="314"/>
                  </a:lnTo>
                  <a:lnTo>
                    <a:pt x="1107" y="341"/>
                  </a:lnTo>
                  <a:lnTo>
                    <a:pt x="1092" y="370"/>
                  </a:lnTo>
                  <a:lnTo>
                    <a:pt x="1072" y="402"/>
                  </a:lnTo>
                  <a:lnTo>
                    <a:pt x="1049" y="437"/>
                  </a:lnTo>
                  <a:lnTo>
                    <a:pt x="1133" y="676"/>
                  </a:lnTo>
                  <a:lnTo>
                    <a:pt x="1159" y="595"/>
                  </a:lnTo>
                  <a:lnTo>
                    <a:pt x="1347" y="0"/>
                  </a:lnTo>
                  <a:lnTo>
                    <a:pt x="1349" y="1"/>
                  </a:lnTo>
                  <a:lnTo>
                    <a:pt x="1355" y="5"/>
                  </a:lnTo>
                  <a:lnTo>
                    <a:pt x="1367" y="12"/>
                  </a:lnTo>
                  <a:lnTo>
                    <a:pt x="1382" y="20"/>
                  </a:lnTo>
                  <a:lnTo>
                    <a:pt x="1401" y="32"/>
                  </a:lnTo>
                  <a:lnTo>
                    <a:pt x="1423" y="45"/>
                  </a:lnTo>
                  <a:lnTo>
                    <a:pt x="1450" y="59"/>
                  </a:lnTo>
                  <a:lnTo>
                    <a:pt x="1481" y="75"/>
                  </a:lnTo>
                  <a:lnTo>
                    <a:pt x="1515" y="92"/>
                  </a:lnTo>
                  <a:lnTo>
                    <a:pt x="1553" y="110"/>
                  </a:lnTo>
                  <a:lnTo>
                    <a:pt x="1593" y="129"/>
                  </a:lnTo>
                  <a:lnTo>
                    <a:pt x="1638" y="148"/>
                  </a:lnTo>
                  <a:lnTo>
                    <a:pt x="1686" y="168"/>
                  </a:lnTo>
                  <a:lnTo>
                    <a:pt x="1737" y="189"/>
                  </a:lnTo>
                  <a:lnTo>
                    <a:pt x="1781" y="207"/>
                  </a:lnTo>
                  <a:lnTo>
                    <a:pt x="1820" y="228"/>
                  </a:lnTo>
                  <a:lnTo>
                    <a:pt x="1854" y="253"/>
                  </a:lnTo>
                  <a:lnTo>
                    <a:pt x="1883" y="279"/>
                  </a:lnTo>
                  <a:lnTo>
                    <a:pt x="1907" y="308"/>
                  </a:lnTo>
                  <a:lnTo>
                    <a:pt x="1927" y="341"/>
                  </a:lnTo>
                  <a:lnTo>
                    <a:pt x="1944" y="377"/>
                  </a:lnTo>
                  <a:lnTo>
                    <a:pt x="1958" y="415"/>
                  </a:lnTo>
                  <a:lnTo>
                    <a:pt x="1969" y="458"/>
                  </a:lnTo>
                  <a:lnTo>
                    <a:pt x="1977" y="504"/>
                  </a:lnTo>
                  <a:lnTo>
                    <a:pt x="1983" y="552"/>
                  </a:lnTo>
                  <a:lnTo>
                    <a:pt x="1987" y="605"/>
                  </a:lnTo>
                  <a:lnTo>
                    <a:pt x="1990" y="660"/>
                  </a:lnTo>
                  <a:lnTo>
                    <a:pt x="1991" y="720"/>
                  </a:lnTo>
                  <a:lnTo>
                    <a:pt x="1992" y="784"/>
                  </a:lnTo>
                  <a:lnTo>
                    <a:pt x="1993" y="851"/>
                  </a:lnTo>
                  <a:lnTo>
                    <a:pt x="1993" y="922"/>
                  </a:lnTo>
                  <a:lnTo>
                    <a:pt x="0" y="922"/>
                  </a:lnTo>
                  <a:lnTo>
                    <a:pt x="1" y="851"/>
                  </a:lnTo>
                  <a:lnTo>
                    <a:pt x="1" y="784"/>
                  </a:lnTo>
                  <a:lnTo>
                    <a:pt x="2" y="720"/>
                  </a:lnTo>
                  <a:lnTo>
                    <a:pt x="4" y="660"/>
                  </a:lnTo>
                  <a:lnTo>
                    <a:pt x="7" y="605"/>
                  </a:lnTo>
                  <a:lnTo>
                    <a:pt x="11" y="552"/>
                  </a:lnTo>
                  <a:lnTo>
                    <a:pt x="17" y="504"/>
                  </a:lnTo>
                  <a:lnTo>
                    <a:pt x="24" y="458"/>
                  </a:lnTo>
                  <a:lnTo>
                    <a:pt x="35" y="415"/>
                  </a:lnTo>
                  <a:lnTo>
                    <a:pt x="49" y="377"/>
                  </a:lnTo>
                  <a:lnTo>
                    <a:pt x="66" y="341"/>
                  </a:lnTo>
                  <a:lnTo>
                    <a:pt x="86" y="308"/>
                  </a:lnTo>
                  <a:lnTo>
                    <a:pt x="111" y="279"/>
                  </a:lnTo>
                  <a:lnTo>
                    <a:pt x="139" y="253"/>
                  </a:lnTo>
                  <a:lnTo>
                    <a:pt x="173" y="228"/>
                  </a:lnTo>
                  <a:lnTo>
                    <a:pt x="212" y="207"/>
                  </a:lnTo>
                  <a:lnTo>
                    <a:pt x="256" y="189"/>
                  </a:lnTo>
                  <a:lnTo>
                    <a:pt x="307" y="168"/>
                  </a:lnTo>
                  <a:lnTo>
                    <a:pt x="355" y="148"/>
                  </a:lnTo>
                  <a:lnTo>
                    <a:pt x="399" y="129"/>
                  </a:lnTo>
                  <a:lnTo>
                    <a:pt x="440" y="110"/>
                  </a:lnTo>
                  <a:lnTo>
                    <a:pt x="478" y="92"/>
                  </a:lnTo>
                  <a:lnTo>
                    <a:pt x="512" y="75"/>
                  </a:lnTo>
                  <a:lnTo>
                    <a:pt x="542" y="59"/>
                  </a:lnTo>
                  <a:lnTo>
                    <a:pt x="569" y="45"/>
                  </a:lnTo>
                  <a:lnTo>
                    <a:pt x="592" y="32"/>
                  </a:lnTo>
                  <a:lnTo>
                    <a:pt x="612" y="20"/>
                  </a:lnTo>
                  <a:lnTo>
                    <a:pt x="626" y="12"/>
                  </a:lnTo>
                  <a:lnTo>
                    <a:pt x="637" y="5"/>
                  </a:lnTo>
                  <a:lnTo>
                    <a:pt x="644" y="1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3" name="Group 549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5820917" y="1609340"/>
            <a:ext cx="1184632" cy="1174870"/>
            <a:chOff x="4736" y="2209"/>
            <a:chExt cx="364" cy="361"/>
          </a:xfrm>
          <a:solidFill>
            <a:schemeClr val="accent2"/>
          </a:solidFill>
        </p:grpSpPr>
        <p:sp>
          <p:nvSpPr>
            <p:cNvPr id="54" name="Freeform 551"/>
            <p:cNvSpPr>
              <a:spLocks/>
            </p:cNvSpPr>
            <p:nvPr/>
          </p:nvSpPr>
          <p:spPr bwMode="auto">
            <a:xfrm>
              <a:off x="4910" y="2555"/>
              <a:ext cx="16" cy="15"/>
            </a:xfrm>
            <a:custGeom>
              <a:avLst/>
              <a:gdLst>
                <a:gd name="T0" fmla="*/ 76 w 153"/>
                <a:gd name="T1" fmla="*/ 0 h 153"/>
                <a:gd name="T2" fmla="*/ 97 w 153"/>
                <a:gd name="T3" fmla="*/ 3 h 153"/>
                <a:gd name="T4" fmla="*/ 115 w 153"/>
                <a:gd name="T5" fmla="*/ 10 h 153"/>
                <a:gd name="T6" fmla="*/ 131 w 153"/>
                <a:gd name="T7" fmla="*/ 23 h 153"/>
                <a:gd name="T8" fmla="*/ 143 w 153"/>
                <a:gd name="T9" fmla="*/ 38 h 153"/>
                <a:gd name="T10" fmla="*/ 151 w 153"/>
                <a:gd name="T11" fmla="*/ 57 h 153"/>
                <a:gd name="T12" fmla="*/ 153 w 153"/>
                <a:gd name="T13" fmla="*/ 77 h 153"/>
                <a:gd name="T14" fmla="*/ 151 w 153"/>
                <a:gd name="T15" fmla="*/ 97 h 153"/>
                <a:gd name="T16" fmla="*/ 143 w 153"/>
                <a:gd name="T17" fmla="*/ 115 h 153"/>
                <a:gd name="T18" fmla="*/ 131 w 153"/>
                <a:gd name="T19" fmla="*/ 131 h 153"/>
                <a:gd name="T20" fmla="*/ 115 w 153"/>
                <a:gd name="T21" fmla="*/ 143 h 153"/>
                <a:gd name="T22" fmla="*/ 97 w 153"/>
                <a:gd name="T23" fmla="*/ 151 h 153"/>
                <a:gd name="T24" fmla="*/ 76 w 153"/>
                <a:gd name="T25" fmla="*/ 153 h 153"/>
                <a:gd name="T26" fmla="*/ 75 w 153"/>
                <a:gd name="T27" fmla="*/ 153 h 153"/>
                <a:gd name="T28" fmla="*/ 55 w 153"/>
                <a:gd name="T29" fmla="*/ 150 h 153"/>
                <a:gd name="T30" fmla="*/ 37 w 153"/>
                <a:gd name="T31" fmla="*/ 142 h 153"/>
                <a:gd name="T32" fmla="*/ 22 w 153"/>
                <a:gd name="T33" fmla="*/ 130 h 153"/>
                <a:gd name="T34" fmla="*/ 10 w 153"/>
                <a:gd name="T35" fmla="*/ 115 h 153"/>
                <a:gd name="T36" fmla="*/ 2 w 153"/>
                <a:gd name="T37" fmla="*/ 97 h 153"/>
                <a:gd name="T38" fmla="*/ 0 w 153"/>
                <a:gd name="T39" fmla="*/ 77 h 153"/>
                <a:gd name="T40" fmla="*/ 2 w 153"/>
                <a:gd name="T41" fmla="*/ 57 h 153"/>
                <a:gd name="T42" fmla="*/ 10 w 153"/>
                <a:gd name="T43" fmla="*/ 38 h 153"/>
                <a:gd name="T44" fmla="*/ 22 w 153"/>
                <a:gd name="T45" fmla="*/ 23 h 153"/>
                <a:gd name="T46" fmla="*/ 38 w 153"/>
                <a:gd name="T47" fmla="*/ 10 h 153"/>
                <a:gd name="T48" fmla="*/ 57 w 153"/>
                <a:gd name="T49" fmla="*/ 3 h 153"/>
                <a:gd name="T50" fmla="*/ 76 w 153"/>
                <a:gd name="T5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3" h="153">
                  <a:moveTo>
                    <a:pt x="76" y="0"/>
                  </a:moveTo>
                  <a:lnTo>
                    <a:pt x="97" y="3"/>
                  </a:lnTo>
                  <a:lnTo>
                    <a:pt x="115" y="10"/>
                  </a:lnTo>
                  <a:lnTo>
                    <a:pt x="131" y="23"/>
                  </a:lnTo>
                  <a:lnTo>
                    <a:pt x="143" y="38"/>
                  </a:lnTo>
                  <a:lnTo>
                    <a:pt x="151" y="57"/>
                  </a:lnTo>
                  <a:lnTo>
                    <a:pt x="153" y="77"/>
                  </a:lnTo>
                  <a:lnTo>
                    <a:pt x="151" y="97"/>
                  </a:lnTo>
                  <a:lnTo>
                    <a:pt x="143" y="115"/>
                  </a:lnTo>
                  <a:lnTo>
                    <a:pt x="131" y="131"/>
                  </a:lnTo>
                  <a:lnTo>
                    <a:pt x="115" y="143"/>
                  </a:lnTo>
                  <a:lnTo>
                    <a:pt x="97" y="151"/>
                  </a:lnTo>
                  <a:lnTo>
                    <a:pt x="76" y="153"/>
                  </a:lnTo>
                  <a:lnTo>
                    <a:pt x="75" y="153"/>
                  </a:lnTo>
                  <a:lnTo>
                    <a:pt x="55" y="150"/>
                  </a:lnTo>
                  <a:lnTo>
                    <a:pt x="37" y="142"/>
                  </a:lnTo>
                  <a:lnTo>
                    <a:pt x="22" y="130"/>
                  </a:lnTo>
                  <a:lnTo>
                    <a:pt x="10" y="115"/>
                  </a:lnTo>
                  <a:lnTo>
                    <a:pt x="2" y="97"/>
                  </a:lnTo>
                  <a:lnTo>
                    <a:pt x="0" y="77"/>
                  </a:lnTo>
                  <a:lnTo>
                    <a:pt x="2" y="57"/>
                  </a:lnTo>
                  <a:lnTo>
                    <a:pt x="10" y="38"/>
                  </a:lnTo>
                  <a:lnTo>
                    <a:pt x="22" y="23"/>
                  </a:lnTo>
                  <a:lnTo>
                    <a:pt x="38" y="10"/>
                  </a:lnTo>
                  <a:lnTo>
                    <a:pt x="57" y="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552"/>
            <p:cNvSpPr>
              <a:spLocks/>
            </p:cNvSpPr>
            <p:nvPr/>
          </p:nvSpPr>
          <p:spPr bwMode="auto">
            <a:xfrm>
              <a:off x="4989" y="2313"/>
              <a:ext cx="16" cy="15"/>
            </a:xfrm>
            <a:custGeom>
              <a:avLst/>
              <a:gdLst>
                <a:gd name="T0" fmla="*/ 83 w 152"/>
                <a:gd name="T1" fmla="*/ 0 h 152"/>
                <a:gd name="T2" fmla="*/ 103 w 152"/>
                <a:gd name="T3" fmla="*/ 5 h 152"/>
                <a:gd name="T4" fmla="*/ 121 w 152"/>
                <a:gd name="T5" fmla="*/ 13 h 152"/>
                <a:gd name="T6" fmla="*/ 136 w 152"/>
                <a:gd name="T7" fmla="*/ 28 h 152"/>
                <a:gd name="T8" fmla="*/ 146 w 152"/>
                <a:gd name="T9" fmla="*/ 45 h 152"/>
                <a:gd name="T10" fmla="*/ 150 w 152"/>
                <a:gd name="T11" fmla="*/ 64 h 152"/>
                <a:gd name="T12" fmla="*/ 152 w 152"/>
                <a:gd name="T13" fmla="*/ 83 h 152"/>
                <a:gd name="T14" fmla="*/ 147 w 152"/>
                <a:gd name="T15" fmla="*/ 103 h 152"/>
                <a:gd name="T16" fmla="*/ 137 w 152"/>
                <a:gd name="T17" fmla="*/ 121 h 152"/>
                <a:gd name="T18" fmla="*/ 124 w 152"/>
                <a:gd name="T19" fmla="*/ 135 h 152"/>
                <a:gd name="T20" fmla="*/ 108 w 152"/>
                <a:gd name="T21" fmla="*/ 144 h 152"/>
                <a:gd name="T22" fmla="*/ 92 w 152"/>
                <a:gd name="T23" fmla="*/ 150 h 152"/>
                <a:gd name="T24" fmla="*/ 74 w 152"/>
                <a:gd name="T25" fmla="*/ 152 h 152"/>
                <a:gd name="T26" fmla="*/ 59 w 152"/>
                <a:gd name="T27" fmla="*/ 149 h 152"/>
                <a:gd name="T28" fmla="*/ 44 w 152"/>
                <a:gd name="T29" fmla="*/ 145 h 152"/>
                <a:gd name="T30" fmla="*/ 30 w 152"/>
                <a:gd name="T31" fmla="*/ 137 h 152"/>
                <a:gd name="T32" fmla="*/ 15 w 152"/>
                <a:gd name="T33" fmla="*/ 123 h 152"/>
                <a:gd name="T34" fmla="*/ 6 w 152"/>
                <a:gd name="T35" fmla="*/ 105 h 152"/>
                <a:gd name="T36" fmla="*/ 0 w 152"/>
                <a:gd name="T37" fmla="*/ 87 h 152"/>
                <a:gd name="T38" fmla="*/ 0 w 152"/>
                <a:gd name="T39" fmla="*/ 68 h 152"/>
                <a:gd name="T40" fmla="*/ 4 w 152"/>
                <a:gd name="T41" fmla="*/ 48 h 152"/>
                <a:gd name="T42" fmla="*/ 13 w 152"/>
                <a:gd name="T43" fmla="*/ 30 h 152"/>
                <a:gd name="T44" fmla="*/ 28 w 152"/>
                <a:gd name="T45" fmla="*/ 16 h 152"/>
                <a:gd name="T46" fmla="*/ 45 w 152"/>
                <a:gd name="T47" fmla="*/ 6 h 152"/>
                <a:gd name="T48" fmla="*/ 64 w 152"/>
                <a:gd name="T49" fmla="*/ 0 h 152"/>
                <a:gd name="T50" fmla="*/ 83 w 152"/>
                <a:gd name="T5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2" h="152">
                  <a:moveTo>
                    <a:pt x="83" y="0"/>
                  </a:moveTo>
                  <a:lnTo>
                    <a:pt x="103" y="5"/>
                  </a:lnTo>
                  <a:lnTo>
                    <a:pt x="121" y="13"/>
                  </a:lnTo>
                  <a:lnTo>
                    <a:pt x="136" y="28"/>
                  </a:lnTo>
                  <a:lnTo>
                    <a:pt x="146" y="45"/>
                  </a:lnTo>
                  <a:lnTo>
                    <a:pt x="150" y="64"/>
                  </a:lnTo>
                  <a:lnTo>
                    <a:pt x="152" y="83"/>
                  </a:lnTo>
                  <a:lnTo>
                    <a:pt x="147" y="103"/>
                  </a:lnTo>
                  <a:lnTo>
                    <a:pt x="137" y="121"/>
                  </a:lnTo>
                  <a:lnTo>
                    <a:pt x="124" y="135"/>
                  </a:lnTo>
                  <a:lnTo>
                    <a:pt x="108" y="144"/>
                  </a:lnTo>
                  <a:lnTo>
                    <a:pt x="92" y="150"/>
                  </a:lnTo>
                  <a:lnTo>
                    <a:pt x="74" y="152"/>
                  </a:lnTo>
                  <a:lnTo>
                    <a:pt x="59" y="149"/>
                  </a:lnTo>
                  <a:lnTo>
                    <a:pt x="44" y="145"/>
                  </a:lnTo>
                  <a:lnTo>
                    <a:pt x="30" y="137"/>
                  </a:lnTo>
                  <a:lnTo>
                    <a:pt x="15" y="123"/>
                  </a:lnTo>
                  <a:lnTo>
                    <a:pt x="6" y="105"/>
                  </a:lnTo>
                  <a:lnTo>
                    <a:pt x="0" y="87"/>
                  </a:lnTo>
                  <a:lnTo>
                    <a:pt x="0" y="68"/>
                  </a:lnTo>
                  <a:lnTo>
                    <a:pt x="4" y="48"/>
                  </a:lnTo>
                  <a:lnTo>
                    <a:pt x="13" y="30"/>
                  </a:lnTo>
                  <a:lnTo>
                    <a:pt x="28" y="16"/>
                  </a:lnTo>
                  <a:lnTo>
                    <a:pt x="45" y="6"/>
                  </a:lnTo>
                  <a:lnTo>
                    <a:pt x="64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553"/>
            <p:cNvSpPr>
              <a:spLocks/>
            </p:cNvSpPr>
            <p:nvPr/>
          </p:nvSpPr>
          <p:spPr bwMode="auto">
            <a:xfrm>
              <a:off x="4777" y="2407"/>
              <a:ext cx="16" cy="15"/>
            </a:xfrm>
            <a:custGeom>
              <a:avLst/>
              <a:gdLst>
                <a:gd name="T0" fmla="*/ 84 w 152"/>
                <a:gd name="T1" fmla="*/ 0 h 155"/>
                <a:gd name="T2" fmla="*/ 104 w 152"/>
                <a:gd name="T3" fmla="*/ 4 h 155"/>
                <a:gd name="T4" fmla="*/ 121 w 152"/>
                <a:gd name="T5" fmla="*/ 14 h 155"/>
                <a:gd name="T6" fmla="*/ 136 w 152"/>
                <a:gd name="T7" fmla="*/ 28 h 155"/>
                <a:gd name="T8" fmla="*/ 146 w 152"/>
                <a:gd name="T9" fmla="*/ 44 h 155"/>
                <a:gd name="T10" fmla="*/ 151 w 152"/>
                <a:gd name="T11" fmla="*/ 63 h 155"/>
                <a:gd name="T12" fmla="*/ 152 w 152"/>
                <a:gd name="T13" fmla="*/ 84 h 155"/>
                <a:gd name="T14" fmla="*/ 152 w 152"/>
                <a:gd name="T15" fmla="*/ 86 h 155"/>
                <a:gd name="T16" fmla="*/ 147 w 152"/>
                <a:gd name="T17" fmla="*/ 105 h 155"/>
                <a:gd name="T18" fmla="*/ 139 w 152"/>
                <a:gd name="T19" fmla="*/ 122 h 155"/>
                <a:gd name="T20" fmla="*/ 126 w 152"/>
                <a:gd name="T21" fmla="*/ 135 h 155"/>
                <a:gd name="T22" fmla="*/ 111 w 152"/>
                <a:gd name="T23" fmla="*/ 146 h 155"/>
                <a:gd name="T24" fmla="*/ 94 w 152"/>
                <a:gd name="T25" fmla="*/ 153 h 155"/>
                <a:gd name="T26" fmla="*/ 75 w 152"/>
                <a:gd name="T27" fmla="*/ 155 h 155"/>
                <a:gd name="T28" fmla="*/ 71 w 152"/>
                <a:gd name="T29" fmla="*/ 154 h 155"/>
                <a:gd name="T30" fmla="*/ 68 w 152"/>
                <a:gd name="T31" fmla="*/ 154 h 155"/>
                <a:gd name="T32" fmla="*/ 47 w 152"/>
                <a:gd name="T33" fmla="*/ 149 h 155"/>
                <a:gd name="T34" fmla="*/ 31 w 152"/>
                <a:gd name="T35" fmla="*/ 139 h 155"/>
                <a:gd name="T36" fmla="*/ 16 w 152"/>
                <a:gd name="T37" fmla="*/ 126 h 155"/>
                <a:gd name="T38" fmla="*/ 6 w 152"/>
                <a:gd name="T39" fmla="*/ 109 h 155"/>
                <a:gd name="T40" fmla="*/ 1 w 152"/>
                <a:gd name="T41" fmla="*/ 91 h 155"/>
                <a:gd name="T42" fmla="*/ 0 w 152"/>
                <a:gd name="T43" fmla="*/ 70 h 155"/>
                <a:gd name="T44" fmla="*/ 0 w 152"/>
                <a:gd name="T45" fmla="*/ 67 h 155"/>
                <a:gd name="T46" fmla="*/ 5 w 152"/>
                <a:gd name="T47" fmla="*/ 47 h 155"/>
                <a:gd name="T48" fmla="*/ 14 w 152"/>
                <a:gd name="T49" fmla="*/ 31 h 155"/>
                <a:gd name="T50" fmla="*/ 28 w 152"/>
                <a:gd name="T51" fmla="*/ 17 h 155"/>
                <a:gd name="T52" fmla="*/ 45 w 152"/>
                <a:gd name="T53" fmla="*/ 7 h 155"/>
                <a:gd name="T54" fmla="*/ 64 w 152"/>
                <a:gd name="T55" fmla="*/ 1 h 155"/>
                <a:gd name="T56" fmla="*/ 84 w 152"/>
                <a:gd name="T5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2" h="155">
                  <a:moveTo>
                    <a:pt x="84" y="0"/>
                  </a:moveTo>
                  <a:lnTo>
                    <a:pt x="104" y="4"/>
                  </a:lnTo>
                  <a:lnTo>
                    <a:pt x="121" y="14"/>
                  </a:lnTo>
                  <a:lnTo>
                    <a:pt x="136" y="28"/>
                  </a:lnTo>
                  <a:lnTo>
                    <a:pt x="146" y="44"/>
                  </a:lnTo>
                  <a:lnTo>
                    <a:pt x="151" y="63"/>
                  </a:lnTo>
                  <a:lnTo>
                    <a:pt x="152" y="84"/>
                  </a:lnTo>
                  <a:lnTo>
                    <a:pt x="152" y="86"/>
                  </a:lnTo>
                  <a:lnTo>
                    <a:pt x="147" y="105"/>
                  </a:lnTo>
                  <a:lnTo>
                    <a:pt x="139" y="122"/>
                  </a:lnTo>
                  <a:lnTo>
                    <a:pt x="126" y="135"/>
                  </a:lnTo>
                  <a:lnTo>
                    <a:pt x="111" y="146"/>
                  </a:lnTo>
                  <a:lnTo>
                    <a:pt x="94" y="153"/>
                  </a:lnTo>
                  <a:lnTo>
                    <a:pt x="75" y="155"/>
                  </a:lnTo>
                  <a:lnTo>
                    <a:pt x="71" y="154"/>
                  </a:lnTo>
                  <a:lnTo>
                    <a:pt x="68" y="154"/>
                  </a:lnTo>
                  <a:lnTo>
                    <a:pt x="47" y="149"/>
                  </a:lnTo>
                  <a:lnTo>
                    <a:pt x="31" y="139"/>
                  </a:lnTo>
                  <a:lnTo>
                    <a:pt x="16" y="126"/>
                  </a:lnTo>
                  <a:lnTo>
                    <a:pt x="6" y="109"/>
                  </a:lnTo>
                  <a:lnTo>
                    <a:pt x="1" y="91"/>
                  </a:lnTo>
                  <a:lnTo>
                    <a:pt x="0" y="70"/>
                  </a:lnTo>
                  <a:lnTo>
                    <a:pt x="0" y="67"/>
                  </a:lnTo>
                  <a:lnTo>
                    <a:pt x="5" y="47"/>
                  </a:lnTo>
                  <a:lnTo>
                    <a:pt x="14" y="31"/>
                  </a:lnTo>
                  <a:lnTo>
                    <a:pt x="28" y="17"/>
                  </a:lnTo>
                  <a:lnTo>
                    <a:pt x="45" y="7"/>
                  </a:lnTo>
                  <a:lnTo>
                    <a:pt x="64" y="1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57" name="Freeform 554"/>
            <p:cNvSpPr>
              <a:spLocks/>
            </p:cNvSpPr>
            <p:nvPr/>
          </p:nvSpPr>
          <p:spPr bwMode="auto">
            <a:xfrm>
              <a:off x="4965" y="2543"/>
              <a:ext cx="15" cy="16"/>
            </a:xfrm>
            <a:custGeom>
              <a:avLst/>
              <a:gdLst>
                <a:gd name="T0" fmla="*/ 85 w 152"/>
                <a:gd name="T1" fmla="*/ 0 h 153"/>
                <a:gd name="T2" fmla="*/ 103 w 152"/>
                <a:gd name="T3" fmla="*/ 5 h 153"/>
                <a:gd name="T4" fmla="*/ 121 w 152"/>
                <a:gd name="T5" fmla="*/ 15 h 153"/>
                <a:gd name="T6" fmla="*/ 135 w 152"/>
                <a:gd name="T7" fmla="*/ 28 h 153"/>
                <a:gd name="T8" fmla="*/ 146 w 152"/>
                <a:gd name="T9" fmla="*/ 46 h 153"/>
                <a:gd name="T10" fmla="*/ 152 w 152"/>
                <a:gd name="T11" fmla="*/ 66 h 153"/>
                <a:gd name="T12" fmla="*/ 152 w 152"/>
                <a:gd name="T13" fmla="*/ 85 h 153"/>
                <a:gd name="T14" fmla="*/ 148 w 152"/>
                <a:gd name="T15" fmla="*/ 104 h 153"/>
                <a:gd name="T16" fmla="*/ 139 w 152"/>
                <a:gd name="T17" fmla="*/ 121 h 153"/>
                <a:gd name="T18" fmla="*/ 125 w 152"/>
                <a:gd name="T19" fmla="*/ 135 h 153"/>
                <a:gd name="T20" fmla="*/ 108 w 152"/>
                <a:gd name="T21" fmla="*/ 146 h 153"/>
                <a:gd name="T22" fmla="*/ 91 w 152"/>
                <a:gd name="T23" fmla="*/ 152 h 153"/>
                <a:gd name="T24" fmla="*/ 75 w 152"/>
                <a:gd name="T25" fmla="*/ 153 h 153"/>
                <a:gd name="T26" fmla="*/ 58 w 152"/>
                <a:gd name="T27" fmla="*/ 151 h 153"/>
                <a:gd name="T28" fmla="*/ 41 w 152"/>
                <a:gd name="T29" fmla="*/ 145 h 153"/>
                <a:gd name="T30" fmla="*/ 28 w 152"/>
                <a:gd name="T31" fmla="*/ 135 h 153"/>
                <a:gd name="T32" fmla="*/ 16 w 152"/>
                <a:gd name="T33" fmla="*/ 123 h 153"/>
                <a:gd name="T34" fmla="*/ 6 w 152"/>
                <a:gd name="T35" fmla="*/ 108 h 153"/>
                <a:gd name="T36" fmla="*/ 0 w 152"/>
                <a:gd name="T37" fmla="*/ 88 h 153"/>
                <a:gd name="T38" fmla="*/ 0 w 152"/>
                <a:gd name="T39" fmla="*/ 68 h 153"/>
                <a:gd name="T40" fmla="*/ 5 w 152"/>
                <a:gd name="T41" fmla="*/ 49 h 153"/>
                <a:gd name="T42" fmla="*/ 14 w 152"/>
                <a:gd name="T43" fmla="*/ 33 h 153"/>
                <a:gd name="T44" fmla="*/ 28 w 152"/>
                <a:gd name="T45" fmla="*/ 17 h 153"/>
                <a:gd name="T46" fmla="*/ 45 w 152"/>
                <a:gd name="T47" fmla="*/ 7 h 153"/>
                <a:gd name="T48" fmla="*/ 65 w 152"/>
                <a:gd name="T49" fmla="*/ 2 h 153"/>
                <a:gd name="T50" fmla="*/ 85 w 152"/>
                <a:gd name="T5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2" h="153">
                  <a:moveTo>
                    <a:pt x="85" y="0"/>
                  </a:moveTo>
                  <a:lnTo>
                    <a:pt x="103" y="5"/>
                  </a:lnTo>
                  <a:lnTo>
                    <a:pt x="121" y="15"/>
                  </a:lnTo>
                  <a:lnTo>
                    <a:pt x="135" y="28"/>
                  </a:lnTo>
                  <a:lnTo>
                    <a:pt x="146" y="46"/>
                  </a:lnTo>
                  <a:lnTo>
                    <a:pt x="152" y="66"/>
                  </a:lnTo>
                  <a:lnTo>
                    <a:pt x="152" y="85"/>
                  </a:lnTo>
                  <a:lnTo>
                    <a:pt x="148" y="104"/>
                  </a:lnTo>
                  <a:lnTo>
                    <a:pt x="139" y="121"/>
                  </a:lnTo>
                  <a:lnTo>
                    <a:pt x="125" y="135"/>
                  </a:lnTo>
                  <a:lnTo>
                    <a:pt x="108" y="146"/>
                  </a:lnTo>
                  <a:lnTo>
                    <a:pt x="91" y="152"/>
                  </a:lnTo>
                  <a:lnTo>
                    <a:pt x="75" y="153"/>
                  </a:lnTo>
                  <a:lnTo>
                    <a:pt x="58" y="151"/>
                  </a:lnTo>
                  <a:lnTo>
                    <a:pt x="41" y="145"/>
                  </a:lnTo>
                  <a:lnTo>
                    <a:pt x="28" y="135"/>
                  </a:lnTo>
                  <a:lnTo>
                    <a:pt x="16" y="123"/>
                  </a:lnTo>
                  <a:lnTo>
                    <a:pt x="6" y="108"/>
                  </a:lnTo>
                  <a:lnTo>
                    <a:pt x="0" y="88"/>
                  </a:lnTo>
                  <a:lnTo>
                    <a:pt x="0" y="68"/>
                  </a:lnTo>
                  <a:lnTo>
                    <a:pt x="5" y="49"/>
                  </a:lnTo>
                  <a:lnTo>
                    <a:pt x="14" y="33"/>
                  </a:lnTo>
                  <a:lnTo>
                    <a:pt x="28" y="17"/>
                  </a:lnTo>
                  <a:lnTo>
                    <a:pt x="45" y="7"/>
                  </a:lnTo>
                  <a:lnTo>
                    <a:pt x="65" y="2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58" name="Freeform 555"/>
            <p:cNvSpPr>
              <a:spLocks/>
            </p:cNvSpPr>
            <p:nvPr/>
          </p:nvSpPr>
          <p:spPr bwMode="auto">
            <a:xfrm>
              <a:off x="4856" y="2543"/>
              <a:ext cx="15" cy="15"/>
            </a:xfrm>
            <a:custGeom>
              <a:avLst/>
              <a:gdLst>
                <a:gd name="T0" fmla="*/ 67 w 152"/>
                <a:gd name="T1" fmla="*/ 0 h 152"/>
                <a:gd name="T2" fmla="*/ 87 w 152"/>
                <a:gd name="T3" fmla="*/ 0 h 152"/>
                <a:gd name="T4" fmla="*/ 107 w 152"/>
                <a:gd name="T5" fmla="*/ 6 h 152"/>
                <a:gd name="T6" fmla="*/ 125 w 152"/>
                <a:gd name="T7" fmla="*/ 17 h 152"/>
                <a:gd name="T8" fmla="*/ 138 w 152"/>
                <a:gd name="T9" fmla="*/ 31 h 152"/>
                <a:gd name="T10" fmla="*/ 147 w 152"/>
                <a:gd name="T11" fmla="*/ 48 h 152"/>
                <a:gd name="T12" fmla="*/ 152 w 152"/>
                <a:gd name="T13" fmla="*/ 68 h 152"/>
                <a:gd name="T14" fmla="*/ 152 w 152"/>
                <a:gd name="T15" fmla="*/ 88 h 152"/>
                <a:gd name="T16" fmla="*/ 146 w 152"/>
                <a:gd name="T17" fmla="*/ 107 h 152"/>
                <a:gd name="T18" fmla="*/ 136 w 152"/>
                <a:gd name="T19" fmla="*/ 123 h 152"/>
                <a:gd name="T20" fmla="*/ 124 w 152"/>
                <a:gd name="T21" fmla="*/ 135 h 152"/>
                <a:gd name="T22" fmla="*/ 108 w 152"/>
                <a:gd name="T23" fmla="*/ 145 h 152"/>
                <a:gd name="T24" fmla="*/ 92 w 152"/>
                <a:gd name="T25" fmla="*/ 151 h 152"/>
                <a:gd name="T26" fmla="*/ 74 w 152"/>
                <a:gd name="T27" fmla="*/ 152 h 152"/>
                <a:gd name="T28" fmla="*/ 60 w 152"/>
                <a:gd name="T29" fmla="*/ 151 h 152"/>
                <a:gd name="T30" fmla="*/ 45 w 152"/>
                <a:gd name="T31" fmla="*/ 145 h 152"/>
                <a:gd name="T32" fmla="*/ 28 w 152"/>
                <a:gd name="T33" fmla="*/ 135 h 152"/>
                <a:gd name="T34" fmla="*/ 14 w 152"/>
                <a:gd name="T35" fmla="*/ 121 h 152"/>
                <a:gd name="T36" fmla="*/ 4 w 152"/>
                <a:gd name="T37" fmla="*/ 103 h 152"/>
                <a:gd name="T38" fmla="*/ 0 w 152"/>
                <a:gd name="T39" fmla="*/ 85 h 152"/>
                <a:gd name="T40" fmla="*/ 0 w 152"/>
                <a:gd name="T41" fmla="*/ 65 h 152"/>
                <a:gd name="T42" fmla="*/ 7 w 152"/>
                <a:gd name="T43" fmla="*/ 45 h 152"/>
                <a:gd name="T44" fmla="*/ 17 w 152"/>
                <a:gd name="T45" fmla="*/ 27 h 152"/>
                <a:gd name="T46" fmla="*/ 31 w 152"/>
                <a:gd name="T47" fmla="*/ 14 h 152"/>
                <a:gd name="T48" fmla="*/ 49 w 152"/>
                <a:gd name="T49" fmla="*/ 5 h 152"/>
                <a:gd name="T50" fmla="*/ 67 w 152"/>
                <a:gd name="T5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2" h="152">
                  <a:moveTo>
                    <a:pt x="67" y="0"/>
                  </a:moveTo>
                  <a:lnTo>
                    <a:pt x="87" y="0"/>
                  </a:lnTo>
                  <a:lnTo>
                    <a:pt x="107" y="6"/>
                  </a:lnTo>
                  <a:lnTo>
                    <a:pt x="125" y="17"/>
                  </a:lnTo>
                  <a:lnTo>
                    <a:pt x="138" y="31"/>
                  </a:lnTo>
                  <a:lnTo>
                    <a:pt x="147" y="48"/>
                  </a:lnTo>
                  <a:lnTo>
                    <a:pt x="152" y="68"/>
                  </a:lnTo>
                  <a:lnTo>
                    <a:pt x="152" y="88"/>
                  </a:lnTo>
                  <a:lnTo>
                    <a:pt x="146" y="107"/>
                  </a:lnTo>
                  <a:lnTo>
                    <a:pt x="136" y="123"/>
                  </a:lnTo>
                  <a:lnTo>
                    <a:pt x="124" y="135"/>
                  </a:lnTo>
                  <a:lnTo>
                    <a:pt x="108" y="145"/>
                  </a:lnTo>
                  <a:lnTo>
                    <a:pt x="92" y="151"/>
                  </a:lnTo>
                  <a:lnTo>
                    <a:pt x="74" y="152"/>
                  </a:lnTo>
                  <a:lnTo>
                    <a:pt x="60" y="151"/>
                  </a:lnTo>
                  <a:lnTo>
                    <a:pt x="45" y="145"/>
                  </a:lnTo>
                  <a:lnTo>
                    <a:pt x="28" y="135"/>
                  </a:lnTo>
                  <a:lnTo>
                    <a:pt x="14" y="121"/>
                  </a:lnTo>
                  <a:lnTo>
                    <a:pt x="4" y="103"/>
                  </a:lnTo>
                  <a:lnTo>
                    <a:pt x="0" y="85"/>
                  </a:lnTo>
                  <a:lnTo>
                    <a:pt x="0" y="65"/>
                  </a:lnTo>
                  <a:lnTo>
                    <a:pt x="7" y="45"/>
                  </a:lnTo>
                  <a:lnTo>
                    <a:pt x="17" y="27"/>
                  </a:lnTo>
                  <a:lnTo>
                    <a:pt x="31" y="14"/>
                  </a:lnTo>
                  <a:lnTo>
                    <a:pt x="49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556"/>
            <p:cNvSpPr>
              <a:spLocks/>
            </p:cNvSpPr>
            <p:nvPr/>
          </p:nvSpPr>
          <p:spPr bwMode="auto">
            <a:xfrm>
              <a:off x="4832" y="2312"/>
              <a:ext cx="15" cy="16"/>
            </a:xfrm>
            <a:custGeom>
              <a:avLst/>
              <a:gdLst>
                <a:gd name="T0" fmla="*/ 69 w 153"/>
                <a:gd name="T1" fmla="*/ 0 h 152"/>
                <a:gd name="T2" fmla="*/ 88 w 153"/>
                <a:gd name="T3" fmla="*/ 0 h 152"/>
                <a:gd name="T4" fmla="*/ 107 w 153"/>
                <a:gd name="T5" fmla="*/ 5 h 152"/>
                <a:gd name="T6" fmla="*/ 124 w 153"/>
                <a:gd name="T7" fmla="*/ 15 h 152"/>
                <a:gd name="T8" fmla="*/ 138 w 153"/>
                <a:gd name="T9" fmla="*/ 31 h 152"/>
                <a:gd name="T10" fmla="*/ 148 w 153"/>
                <a:gd name="T11" fmla="*/ 49 h 152"/>
                <a:gd name="T12" fmla="*/ 153 w 153"/>
                <a:gd name="T13" fmla="*/ 68 h 152"/>
                <a:gd name="T14" fmla="*/ 151 w 153"/>
                <a:gd name="T15" fmla="*/ 87 h 152"/>
                <a:gd name="T16" fmla="*/ 146 w 153"/>
                <a:gd name="T17" fmla="*/ 106 h 152"/>
                <a:gd name="T18" fmla="*/ 136 w 153"/>
                <a:gd name="T19" fmla="*/ 124 h 152"/>
                <a:gd name="T20" fmla="*/ 122 w 153"/>
                <a:gd name="T21" fmla="*/ 138 h 152"/>
                <a:gd name="T22" fmla="*/ 106 w 153"/>
                <a:gd name="T23" fmla="*/ 146 h 152"/>
                <a:gd name="T24" fmla="*/ 91 w 153"/>
                <a:gd name="T25" fmla="*/ 151 h 152"/>
                <a:gd name="T26" fmla="*/ 75 w 153"/>
                <a:gd name="T27" fmla="*/ 152 h 152"/>
                <a:gd name="T28" fmla="*/ 57 w 153"/>
                <a:gd name="T29" fmla="*/ 150 h 152"/>
                <a:gd name="T30" fmla="*/ 42 w 153"/>
                <a:gd name="T31" fmla="*/ 144 h 152"/>
                <a:gd name="T32" fmla="*/ 27 w 153"/>
                <a:gd name="T33" fmla="*/ 134 h 152"/>
                <a:gd name="T34" fmla="*/ 14 w 153"/>
                <a:gd name="T35" fmla="*/ 120 h 152"/>
                <a:gd name="T36" fmla="*/ 4 w 153"/>
                <a:gd name="T37" fmla="*/ 103 h 152"/>
                <a:gd name="T38" fmla="*/ 0 w 153"/>
                <a:gd name="T39" fmla="*/ 83 h 152"/>
                <a:gd name="T40" fmla="*/ 1 w 153"/>
                <a:gd name="T41" fmla="*/ 63 h 152"/>
                <a:gd name="T42" fmla="*/ 7 w 153"/>
                <a:gd name="T43" fmla="*/ 44 h 152"/>
                <a:gd name="T44" fmla="*/ 17 w 153"/>
                <a:gd name="T45" fmla="*/ 28 h 152"/>
                <a:gd name="T46" fmla="*/ 31 w 153"/>
                <a:gd name="T47" fmla="*/ 13 h 152"/>
                <a:gd name="T48" fmla="*/ 50 w 153"/>
                <a:gd name="T49" fmla="*/ 4 h 152"/>
                <a:gd name="T50" fmla="*/ 69 w 153"/>
                <a:gd name="T5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3" h="152">
                  <a:moveTo>
                    <a:pt x="69" y="0"/>
                  </a:moveTo>
                  <a:lnTo>
                    <a:pt x="88" y="0"/>
                  </a:lnTo>
                  <a:lnTo>
                    <a:pt x="107" y="5"/>
                  </a:lnTo>
                  <a:lnTo>
                    <a:pt x="124" y="15"/>
                  </a:lnTo>
                  <a:lnTo>
                    <a:pt x="138" y="31"/>
                  </a:lnTo>
                  <a:lnTo>
                    <a:pt x="148" y="49"/>
                  </a:lnTo>
                  <a:lnTo>
                    <a:pt x="153" y="68"/>
                  </a:lnTo>
                  <a:lnTo>
                    <a:pt x="151" y="87"/>
                  </a:lnTo>
                  <a:lnTo>
                    <a:pt x="146" y="106"/>
                  </a:lnTo>
                  <a:lnTo>
                    <a:pt x="136" y="124"/>
                  </a:lnTo>
                  <a:lnTo>
                    <a:pt x="122" y="138"/>
                  </a:lnTo>
                  <a:lnTo>
                    <a:pt x="106" y="146"/>
                  </a:lnTo>
                  <a:lnTo>
                    <a:pt x="91" y="151"/>
                  </a:lnTo>
                  <a:lnTo>
                    <a:pt x="75" y="152"/>
                  </a:lnTo>
                  <a:lnTo>
                    <a:pt x="57" y="150"/>
                  </a:lnTo>
                  <a:lnTo>
                    <a:pt x="42" y="144"/>
                  </a:lnTo>
                  <a:lnTo>
                    <a:pt x="27" y="134"/>
                  </a:lnTo>
                  <a:lnTo>
                    <a:pt x="14" y="120"/>
                  </a:lnTo>
                  <a:lnTo>
                    <a:pt x="4" y="103"/>
                  </a:lnTo>
                  <a:lnTo>
                    <a:pt x="0" y="83"/>
                  </a:lnTo>
                  <a:lnTo>
                    <a:pt x="1" y="63"/>
                  </a:lnTo>
                  <a:lnTo>
                    <a:pt x="7" y="44"/>
                  </a:lnTo>
                  <a:lnTo>
                    <a:pt x="17" y="28"/>
                  </a:lnTo>
                  <a:lnTo>
                    <a:pt x="31" y="13"/>
                  </a:lnTo>
                  <a:lnTo>
                    <a:pt x="50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557"/>
            <p:cNvSpPr>
              <a:spLocks/>
            </p:cNvSpPr>
            <p:nvPr/>
          </p:nvSpPr>
          <p:spPr bwMode="auto">
            <a:xfrm>
              <a:off x="5027" y="2354"/>
              <a:ext cx="15" cy="15"/>
            </a:xfrm>
            <a:custGeom>
              <a:avLst/>
              <a:gdLst>
                <a:gd name="T0" fmla="*/ 76 w 152"/>
                <a:gd name="T1" fmla="*/ 0 h 152"/>
                <a:gd name="T2" fmla="*/ 96 w 152"/>
                <a:gd name="T3" fmla="*/ 3 h 152"/>
                <a:gd name="T4" fmla="*/ 114 w 152"/>
                <a:gd name="T5" fmla="*/ 10 h 152"/>
                <a:gd name="T6" fmla="*/ 129 w 152"/>
                <a:gd name="T7" fmla="*/ 22 h 152"/>
                <a:gd name="T8" fmla="*/ 142 w 152"/>
                <a:gd name="T9" fmla="*/ 38 h 152"/>
                <a:gd name="T10" fmla="*/ 149 w 152"/>
                <a:gd name="T11" fmla="*/ 57 h 152"/>
                <a:gd name="T12" fmla="*/ 152 w 152"/>
                <a:gd name="T13" fmla="*/ 77 h 152"/>
                <a:gd name="T14" fmla="*/ 149 w 152"/>
                <a:gd name="T15" fmla="*/ 96 h 152"/>
                <a:gd name="T16" fmla="*/ 141 w 152"/>
                <a:gd name="T17" fmla="*/ 114 h 152"/>
                <a:gd name="T18" fmla="*/ 130 w 152"/>
                <a:gd name="T19" fmla="*/ 130 h 152"/>
                <a:gd name="T20" fmla="*/ 114 w 152"/>
                <a:gd name="T21" fmla="*/ 142 h 152"/>
                <a:gd name="T22" fmla="*/ 94 w 152"/>
                <a:gd name="T23" fmla="*/ 150 h 152"/>
                <a:gd name="T24" fmla="*/ 74 w 152"/>
                <a:gd name="T25" fmla="*/ 152 h 152"/>
                <a:gd name="T26" fmla="*/ 55 w 152"/>
                <a:gd name="T27" fmla="*/ 150 h 152"/>
                <a:gd name="T28" fmla="*/ 37 w 152"/>
                <a:gd name="T29" fmla="*/ 142 h 152"/>
                <a:gd name="T30" fmla="*/ 22 w 152"/>
                <a:gd name="T31" fmla="*/ 130 h 152"/>
                <a:gd name="T32" fmla="*/ 10 w 152"/>
                <a:gd name="T33" fmla="*/ 114 h 152"/>
                <a:gd name="T34" fmla="*/ 2 w 152"/>
                <a:gd name="T35" fmla="*/ 95 h 152"/>
                <a:gd name="T36" fmla="*/ 0 w 152"/>
                <a:gd name="T37" fmla="*/ 75 h 152"/>
                <a:gd name="T38" fmla="*/ 2 w 152"/>
                <a:gd name="T39" fmla="*/ 56 h 152"/>
                <a:gd name="T40" fmla="*/ 10 w 152"/>
                <a:gd name="T41" fmla="*/ 38 h 152"/>
                <a:gd name="T42" fmla="*/ 22 w 152"/>
                <a:gd name="T43" fmla="*/ 22 h 152"/>
                <a:gd name="T44" fmla="*/ 38 w 152"/>
                <a:gd name="T45" fmla="*/ 10 h 152"/>
                <a:gd name="T46" fmla="*/ 57 w 152"/>
                <a:gd name="T47" fmla="*/ 2 h 152"/>
                <a:gd name="T48" fmla="*/ 76 w 152"/>
                <a:gd name="T4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lnTo>
                    <a:pt x="96" y="3"/>
                  </a:lnTo>
                  <a:lnTo>
                    <a:pt x="114" y="10"/>
                  </a:lnTo>
                  <a:lnTo>
                    <a:pt x="129" y="22"/>
                  </a:lnTo>
                  <a:lnTo>
                    <a:pt x="142" y="38"/>
                  </a:lnTo>
                  <a:lnTo>
                    <a:pt x="149" y="57"/>
                  </a:lnTo>
                  <a:lnTo>
                    <a:pt x="152" y="77"/>
                  </a:lnTo>
                  <a:lnTo>
                    <a:pt x="149" y="96"/>
                  </a:lnTo>
                  <a:lnTo>
                    <a:pt x="141" y="114"/>
                  </a:lnTo>
                  <a:lnTo>
                    <a:pt x="130" y="130"/>
                  </a:lnTo>
                  <a:lnTo>
                    <a:pt x="114" y="142"/>
                  </a:lnTo>
                  <a:lnTo>
                    <a:pt x="94" y="150"/>
                  </a:lnTo>
                  <a:lnTo>
                    <a:pt x="74" y="152"/>
                  </a:lnTo>
                  <a:lnTo>
                    <a:pt x="55" y="150"/>
                  </a:lnTo>
                  <a:lnTo>
                    <a:pt x="37" y="142"/>
                  </a:lnTo>
                  <a:lnTo>
                    <a:pt x="22" y="130"/>
                  </a:lnTo>
                  <a:lnTo>
                    <a:pt x="10" y="114"/>
                  </a:lnTo>
                  <a:lnTo>
                    <a:pt x="2" y="95"/>
                  </a:lnTo>
                  <a:lnTo>
                    <a:pt x="0" y="75"/>
                  </a:lnTo>
                  <a:lnTo>
                    <a:pt x="2" y="56"/>
                  </a:lnTo>
                  <a:lnTo>
                    <a:pt x="10" y="38"/>
                  </a:lnTo>
                  <a:lnTo>
                    <a:pt x="22" y="22"/>
                  </a:lnTo>
                  <a:lnTo>
                    <a:pt x="38" y="10"/>
                  </a:lnTo>
                  <a:lnTo>
                    <a:pt x="57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558"/>
            <p:cNvSpPr>
              <a:spLocks/>
            </p:cNvSpPr>
            <p:nvPr/>
          </p:nvSpPr>
          <p:spPr bwMode="auto">
            <a:xfrm>
              <a:off x="4795" y="2354"/>
              <a:ext cx="15" cy="15"/>
            </a:xfrm>
            <a:custGeom>
              <a:avLst/>
              <a:gdLst>
                <a:gd name="T0" fmla="*/ 78 w 154"/>
                <a:gd name="T1" fmla="*/ 0 h 153"/>
                <a:gd name="T2" fmla="*/ 96 w 154"/>
                <a:gd name="T3" fmla="*/ 3 h 153"/>
                <a:gd name="T4" fmla="*/ 115 w 154"/>
                <a:gd name="T5" fmla="*/ 10 h 153"/>
                <a:gd name="T6" fmla="*/ 132 w 154"/>
                <a:gd name="T7" fmla="*/ 24 h 153"/>
                <a:gd name="T8" fmla="*/ 144 w 154"/>
                <a:gd name="T9" fmla="*/ 39 h 153"/>
                <a:gd name="T10" fmla="*/ 151 w 154"/>
                <a:gd name="T11" fmla="*/ 57 h 153"/>
                <a:gd name="T12" fmla="*/ 154 w 154"/>
                <a:gd name="T13" fmla="*/ 77 h 153"/>
                <a:gd name="T14" fmla="*/ 151 w 154"/>
                <a:gd name="T15" fmla="*/ 95 h 153"/>
                <a:gd name="T16" fmla="*/ 143 w 154"/>
                <a:gd name="T17" fmla="*/ 114 h 153"/>
                <a:gd name="T18" fmla="*/ 130 w 154"/>
                <a:gd name="T19" fmla="*/ 131 h 153"/>
                <a:gd name="T20" fmla="*/ 114 w 154"/>
                <a:gd name="T21" fmla="*/ 143 h 153"/>
                <a:gd name="T22" fmla="*/ 95 w 154"/>
                <a:gd name="T23" fmla="*/ 151 h 153"/>
                <a:gd name="T24" fmla="*/ 75 w 154"/>
                <a:gd name="T25" fmla="*/ 153 h 153"/>
                <a:gd name="T26" fmla="*/ 57 w 154"/>
                <a:gd name="T27" fmla="*/ 150 h 153"/>
                <a:gd name="T28" fmla="*/ 39 w 154"/>
                <a:gd name="T29" fmla="*/ 142 h 153"/>
                <a:gd name="T30" fmla="*/ 22 w 154"/>
                <a:gd name="T31" fmla="*/ 130 h 153"/>
                <a:gd name="T32" fmla="*/ 10 w 154"/>
                <a:gd name="T33" fmla="*/ 113 h 153"/>
                <a:gd name="T34" fmla="*/ 3 w 154"/>
                <a:gd name="T35" fmla="*/ 95 h 153"/>
                <a:gd name="T36" fmla="*/ 0 w 154"/>
                <a:gd name="T37" fmla="*/ 77 h 153"/>
                <a:gd name="T38" fmla="*/ 3 w 154"/>
                <a:gd name="T39" fmla="*/ 57 h 153"/>
                <a:gd name="T40" fmla="*/ 11 w 154"/>
                <a:gd name="T41" fmla="*/ 38 h 153"/>
                <a:gd name="T42" fmla="*/ 24 w 154"/>
                <a:gd name="T43" fmla="*/ 22 h 153"/>
                <a:gd name="T44" fmla="*/ 40 w 154"/>
                <a:gd name="T45" fmla="*/ 10 h 153"/>
                <a:gd name="T46" fmla="*/ 58 w 154"/>
                <a:gd name="T47" fmla="*/ 3 h 153"/>
                <a:gd name="T48" fmla="*/ 78 w 154"/>
                <a:gd name="T4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4" h="153">
                  <a:moveTo>
                    <a:pt x="78" y="0"/>
                  </a:moveTo>
                  <a:lnTo>
                    <a:pt x="96" y="3"/>
                  </a:lnTo>
                  <a:lnTo>
                    <a:pt x="115" y="10"/>
                  </a:lnTo>
                  <a:lnTo>
                    <a:pt x="132" y="24"/>
                  </a:lnTo>
                  <a:lnTo>
                    <a:pt x="144" y="39"/>
                  </a:lnTo>
                  <a:lnTo>
                    <a:pt x="151" y="57"/>
                  </a:lnTo>
                  <a:lnTo>
                    <a:pt x="154" y="77"/>
                  </a:lnTo>
                  <a:lnTo>
                    <a:pt x="151" y="95"/>
                  </a:lnTo>
                  <a:lnTo>
                    <a:pt x="143" y="114"/>
                  </a:lnTo>
                  <a:lnTo>
                    <a:pt x="130" y="131"/>
                  </a:lnTo>
                  <a:lnTo>
                    <a:pt x="114" y="143"/>
                  </a:lnTo>
                  <a:lnTo>
                    <a:pt x="95" y="151"/>
                  </a:lnTo>
                  <a:lnTo>
                    <a:pt x="75" y="153"/>
                  </a:lnTo>
                  <a:lnTo>
                    <a:pt x="57" y="150"/>
                  </a:lnTo>
                  <a:lnTo>
                    <a:pt x="39" y="142"/>
                  </a:lnTo>
                  <a:lnTo>
                    <a:pt x="22" y="130"/>
                  </a:lnTo>
                  <a:lnTo>
                    <a:pt x="10" y="113"/>
                  </a:lnTo>
                  <a:lnTo>
                    <a:pt x="3" y="95"/>
                  </a:lnTo>
                  <a:lnTo>
                    <a:pt x="0" y="77"/>
                  </a:lnTo>
                  <a:lnTo>
                    <a:pt x="3" y="57"/>
                  </a:lnTo>
                  <a:lnTo>
                    <a:pt x="11" y="38"/>
                  </a:lnTo>
                  <a:lnTo>
                    <a:pt x="24" y="22"/>
                  </a:lnTo>
                  <a:lnTo>
                    <a:pt x="40" y="10"/>
                  </a:lnTo>
                  <a:lnTo>
                    <a:pt x="58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559"/>
            <p:cNvSpPr>
              <a:spLocks/>
            </p:cNvSpPr>
            <p:nvPr/>
          </p:nvSpPr>
          <p:spPr bwMode="auto">
            <a:xfrm>
              <a:off x="5044" y="2407"/>
              <a:ext cx="15" cy="15"/>
            </a:xfrm>
            <a:custGeom>
              <a:avLst/>
              <a:gdLst>
                <a:gd name="T0" fmla="*/ 69 w 152"/>
                <a:gd name="T1" fmla="*/ 0 h 153"/>
                <a:gd name="T2" fmla="*/ 89 w 152"/>
                <a:gd name="T3" fmla="*/ 0 h 153"/>
                <a:gd name="T4" fmla="*/ 107 w 152"/>
                <a:gd name="T5" fmla="*/ 6 h 153"/>
                <a:gd name="T6" fmla="*/ 124 w 152"/>
                <a:gd name="T7" fmla="*/ 17 h 153"/>
                <a:gd name="T8" fmla="*/ 137 w 152"/>
                <a:gd name="T9" fmla="*/ 31 h 153"/>
                <a:gd name="T10" fmla="*/ 147 w 152"/>
                <a:gd name="T11" fmla="*/ 48 h 153"/>
                <a:gd name="T12" fmla="*/ 152 w 152"/>
                <a:gd name="T13" fmla="*/ 69 h 153"/>
                <a:gd name="T14" fmla="*/ 152 w 152"/>
                <a:gd name="T15" fmla="*/ 89 h 153"/>
                <a:gd name="T16" fmla="*/ 145 w 152"/>
                <a:gd name="T17" fmla="*/ 108 h 153"/>
                <a:gd name="T18" fmla="*/ 135 w 152"/>
                <a:gd name="T19" fmla="*/ 124 h 153"/>
                <a:gd name="T20" fmla="*/ 121 w 152"/>
                <a:gd name="T21" fmla="*/ 137 h 153"/>
                <a:gd name="T22" fmla="*/ 104 w 152"/>
                <a:gd name="T23" fmla="*/ 147 h 153"/>
                <a:gd name="T24" fmla="*/ 84 w 152"/>
                <a:gd name="T25" fmla="*/ 152 h 153"/>
                <a:gd name="T26" fmla="*/ 79 w 152"/>
                <a:gd name="T27" fmla="*/ 153 h 153"/>
                <a:gd name="T28" fmla="*/ 74 w 152"/>
                <a:gd name="T29" fmla="*/ 153 h 153"/>
                <a:gd name="T30" fmla="*/ 55 w 152"/>
                <a:gd name="T31" fmla="*/ 151 h 153"/>
                <a:gd name="T32" fmla="*/ 39 w 152"/>
                <a:gd name="T33" fmla="*/ 144 h 153"/>
                <a:gd name="T34" fmla="*/ 24 w 152"/>
                <a:gd name="T35" fmla="*/ 133 h 153"/>
                <a:gd name="T36" fmla="*/ 12 w 152"/>
                <a:gd name="T37" fmla="*/ 119 h 153"/>
                <a:gd name="T38" fmla="*/ 4 w 152"/>
                <a:gd name="T39" fmla="*/ 103 h 153"/>
                <a:gd name="T40" fmla="*/ 0 w 152"/>
                <a:gd name="T41" fmla="*/ 84 h 153"/>
                <a:gd name="T42" fmla="*/ 0 w 152"/>
                <a:gd name="T43" fmla="*/ 63 h 153"/>
                <a:gd name="T44" fmla="*/ 6 w 152"/>
                <a:gd name="T45" fmla="*/ 44 h 153"/>
                <a:gd name="T46" fmla="*/ 17 w 152"/>
                <a:gd name="T47" fmla="*/ 28 h 153"/>
                <a:gd name="T48" fmla="*/ 31 w 152"/>
                <a:gd name="T49" fmla="*/ 15 h 153"/>
                <a:gd name="T50" fmla="*/ 48 w 152"/>
                <a:gd name="T51" fmla="*/ 5 h 153"/>
                <a:gd name="T52" fmla="*/ 69 w 152"/>
                <a:gd name="T5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153">
                  <a:moveTo>
                    <a:pt x="69" y="0"/>
                  </a:moveTo>
                  <a:lnTo>
                    <a:pt x="89" y="0"/>
                  </a:lnTo>
                  <a:lnTo>
                    <a:pt x="107" y="6"/>
                  </a:lnTo>
                  <a:lnTo>
                    <a:pt x="124" y="17"/>
                  </a:lnTo>
                  <a:lnTo>
                    <a:pt x="137" y="31"/>
                  </a:lnTo>
                  <a:lnTo>
                    <a:pt x="147" y="48"/>
                  </a:lnTo>
                  <a:lnTo>
                    <a:pt x="152" y="69"/>
                  </a:lnTo>
                  <a:lnTo>
                    <a:pt x="152" y="89"/>
                  </a:lnTo>
                  <a:lnTo>
                    <a:pt x="145" y="108"/>
                  </a:lnTo>
                  <a:lnTo>
                    <a:pt x="135" y="124"/>
                  </a:lnTo>
                  <a:lnTo>
                    <a:pt x="121" y="137"/>
                  </a:lnTo>
                  <a:lnTo>
                    <a:pt x="104" y="147"/>
                  </a:lnTo>
                  <a:lnTo>
                    <a:pt x="84" y="152"/>
                  </a:lnTo>
                  <a:lnTo>
                    <a:pt x="79" y="153"/>
                  </a:lnTo>
                  <a:lnTo>
                    <a:pt x="74" y="153"/>
                  </a:lnTo>
                  <a:lnTo>
                    <a:pt x="55" y="151"/>
                  </a:lnTo>
                  <a:lnTo>
                    <a:pt x="39" y="144"/>
                  </a:lnTo>
                  <a:lnTo>
                    <a:pt x="24" y="133"/>
                  </a:lnTo>
                  <a:lnTo>
                    <a:pt x="12" y="119"/>
                  </a:lnTo>
                  <a:lnTo>
                    <a:pt x="4" y="103"/>
                  </a:lnTo>
                  <a:lnTo>
                    <a:pt x="0" y="84"/>
                  </a:lnTo>
                  <a:lnTo>
                    <a:pt x="0" y="6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1" y="15"/>
                  </a:lnTo>
                  <a:lnTo>
                    <a:pt x="48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560"/>
            <p:cNvSpPr>
              <a:spLocks noEditPoints="1"/>
            </p:cNvSpPr>
            <p:nvPr/>
          </p:nvSpPr>
          <p:spPr bwMode="auto">
            <a:xfrm>
              <a:off x="4845" y="2360"/>
              <a:ext cx="146" cy="146"/>
            </a:xfrm>
            <a:custGeom>
              <a:avLst/>
              <a:gdLst>
                <a:gd name="T0" fmla="*/ 651 w 1463"/>
                <a:gd name="T1" fmla="*/ 466 h 1461"/>
                <a:gd name="T2" fmla="*/ 549 w 1463"/>
                <a:gd name="T3" fmla="*/ 522 h 1461"/>
                <a:gd name="T4" fmla="*/ 479 w 1463"/>
                <a:gd name="T5" fmla="*/ 615 h 1461"/>
                <a:gd name="T6" fmla="*/ 454 w 1463"/>
                <a:gd name="T7" fmla="*/ 732 h 1461"/>
                <a:gd name="T8" fmla="*/ 481 w 1463"/>
                <a:gd name="T9" fmla="*/ 849 h 1461"/>
                <a:gd name="T10" fmla="*/ 550 w 1463"/>
                <a:gd name="T11" fmla="*/ 941 h 1461"/>
                <a:gd name="T12" fmla="*/ 652 w 1463"/>
                <a:gd name="T13" fmla="*/ 997 h 1461"/>
                <a:gd name="T14" fmla="*/ 774 w 1463"/>
                <a:gd name="T15" fmla="*/ 1006 h 1461"/>
                <a:gd name="T16" fmla="*/ 884 w 1463"/>
                <a:gd name="T17" fmla="*/ 964 h 1461"/>
                <a:gd name="T18" fmla="*/ 965 w 1463"/>
                <a:gd name="T19" fmla="*/ 882 h 1461"/>
                <a:gd name="T20" fmla="*/ 1007 w 1463"/>
                <a:gd name="T21" fmla="*/ 772 h 1461"/>
                <a:gd name="T22" fmla="*/ 998 w 1463"/>
                <a:gd name="T23" fmla="*/ 650 h 1461"/>
                <a:gd name="T24" fmla="*/ 942 w 1463"/>
                <a:gd name="T25" fmla="*/ 549 h 1461"/>
                <a:gd name="T26" fmla="*/ 849 w 1463"/>
                <a:gd name="T27" fmla="*/ 479 h 1461"/>
                <a:gd name="T28" fmla="*/ 732 w 1463"/>
                <a:gd name="T29" fmla="*/ 453 h 1461"/>
                <a:gd name="T30" fmla="*/ 818 w 1463"/>
                <a:gd name="T31" fmla="*/ 12 h 1461"/>
                <a:gd name="T32" fmla="*/ 843 w 1463"/>
                <a:gd name="T33" fmla="*/ 62 h 1461"/>
                <a:gd name="T34" fmla="*/ 954 w 1463"/>
                <a:gd name="T35" fmla="*/ 190 h 1461"/>
                <a:gd name="T36" fmla="*/ 1121 w 1463"/>
                <a:gd name="T37" fmla="*/ 176 h 1461"/>
                <a:gd name="T38" fmla="*/ 1165 w 1463"/>
                <a:gd name="T39" fmla="*/ 158 h 1461"/>
                <a:gd name="T40" fmla="*/ 1209 w 1463"/>
                <a:gd name="T41" fmla="*/ 176 h 1461"/>
                <a:gd name="T42" fmla="*/ 1299 w 1463"/>
                <a:gd name="T43" fmla="*/ 277 h 1461"/>
                <a:gd name="T44" fmla="*/ 1293 w 1463"/>
                <a:gd name="T45" fmla="*/ 323 h 1461"/>
                <a:gd name="T46" fmla="*/ 1245 w 1463"/>
                <a:gd name="T47" fmla="*/ 453 h 1461"/>
                <a:gd name="T48" fmla="*/ 1303 w 1463"/>
                <a:gd name="T49" fmla="*/ 615 h 1461"/>
                <a:gd name="T50" fmla="*/ 1436 w 1463"/>
                <a:gd name="T51" fmla="*/ 627 h 1461"/>
                <a:gd name="T52" fmla="*/ 1462 w 1463"/>
                <a:gd name="T53" fmla="*/ 676 h 1461"/>
                <a:gd name="T54" fmla="*/ 1451 w 1463"/>
                <a:gd name="T55" fmla="*/ 817 h 1461"/>
                <a:gd name="T56" fmla="*/ 1401 w 1463"/>
                <a:gd name="T57" fmla="*/ 843 h 1461"/>
                <a:gd name="T58" fmla="*/ 1272 w 1463"/>
                <a:gd name="T59" fmla="*/ 953 h 1461"/>
                <a:gd name="T60" fmla="*/ 1287 w 1463"/>
                <a:gd name="T61" fmla="*/ 1120 h 1461"/>
                <a:gd name="T62" fmla="*/ 1305 w 1463"/>
                <a:gd name="T63" fmla="*/ 1164 h 1461"/>
                <a:gd name="T64" fmla="*/ 1287 w 1463"/>
                <a:gd name="T65" fmla="*/ 1208 h 1461"/>
                <a:gd name="T66" fmla="*/ 1186 w 1463"/>
                <a:gd name="T67" fmla="*/ 1298 h 1461"/>
                <a:gd name="T68" fmla="*/ 1140 w 1463"/>
                <a:gd name="T69" fmla="*/ 1293 h 1461"/>
                <a:gd name="T70" fmla="*/ 1009 w 1463"/>
                <a:gd name="T71" fmla="*/ 1244 h 1461"/>
                <a:gd name="T72" fmla="*/ 848 w 1463"/>
                <a:gd name="T73" fmla="*/ 1303 h 1461"/>
                <a:gd name="T74" fmla="*/ 837 w 1463"/>
                <a:gd name="T75" fmla="*/ 1435 h 1461"/>
                <a:gd name="T76" fmla="*/ 787 w 1463"/>
                <a:gd name="T77" fmla="*/ 1461 h 1461"/>
                <a:gd name="T78" fmla="*/ 645 w 1463"/>
                <a:gd name="T79" fmla="*/ 1450 h 1461"/>
                <a:gd name="T80" fmla="*/ 620 w 1463"/>
                <a:gd name="T81" fmla="*/ 1400 h 1461"/>
                <a:gd name="T82" fmla="*/ 509 w 1463"/>
                <a:gd name="T83" fmla="*/ 1271 h 1461"/>
                <a:gd name="T84" fmla="*/ 342 w 1463"/>
                <a:gd name="T85" fmla="*/ 1286 h 1461"/>
                <a:gd name="T86" fmla="*/ 298 w 1463"/>
                <a:gd name="T87" fmla="*/ 1304 h 1461"/>
                <a:gd name="T88" fmla="*/ 255 w 1463"/>
                <a:gd name="T89" fmla="*/ 1286 h 1461"/>
                <a:gd name="T90" fmla="*/ 164 w 1463"/>
                <a:gd name="T91" fmla="*/ 1184 h 1461"/>
                <a:gd name="T92" fmla="*/ 170 w 1463"/>
                <a:gd name="T93" fmla="*/ 1138 h 1461"/>
                <a:gd name="T94" fmla="*/ 218 w 1463"/>
                <a:gd name="T95" fmla="*/ 1009 h 1461"/>
                <a:gd name="T96" fmla="*/ 160 w 1463"/>
                <a:gd name="T97" fmla="*/ 847 h 1461"/>
                <a:gd name="T98" fmla="*/ 27 w 1463"/>
                <a:gd name="T99" fmla="*/ 835 h 1461"/>
                <a:gd name="T100" fmla="*/ 2 w 1463"/>
                <a:gd name="T101" fmla="*/ 785 h 1461"/>
                <a:gd name="T102" fmla="*/ 13 w 1463"/>
                <a:gd name="T103" fmla="*/ 645 h 1461"/>
                <a:gd name="T104" fmla="*/ 62 w 1463"/>
                <a:gd name="T105" fmla="*/ 619 h 1461"/>
                <a:gd name="T106" fmla="*/ 192 w 1463"/>
                <a:gd name="T107" fmla="*/ 509 h 1461"/>
                <a:gd name="T108" fmla="*/ 176 w 1463"/>
                <a:gd name="T109" fmla="*/ 341 h 1461"/>
                <a:gd name="T110" fmla="*/ 159 w 1463"/>
                <a:gd name="T111" fmla="*/ 298 h 1461"/>
                <a:gd name="T112" fmla="*/ 176 w 1463"/>
                <a:gd name="T113" fmla="*/ 253 h 1461"/>
                <a:gd name="T114" fmla="*/ 278 w 1463"/>
                <a:gd name="T115" fmla="*/ 164 h 1461"/>
                <a:gd name="T116" fmla="*/ 325 w 1463"/>
                <a:gd name="T117" fmla="*/ 169 h 1461"/>
                <a:gd name="T118" fmla="*/ 454 w 1463"/>
                <a:gd name="T119" fmla="*/ 218 h 1461"/>
                <a:gd name="T120" fmla="*/ 615 w 1463"/>
                <a:gd name="T121" fmla="*/ 159 h 1461"/>
                <a:gd name="T122" fmla="*/ 628 w 1463"/>
                <a:gd name="T123" fmla="*/ 27 h 1461"/>
                <a:gd name="T124" fmla="*/ 677 w 1463"/>
                <a:gd name="T125" fmla="*/ 1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63" h="1461">
                  <a:moveTo>
                    <a:pt x="732" y="453"/>
                  </a:moveTo>
                  <a:lnTo>
                    <a:pt x="691" y="457"/>
                  </a:lnTo>
                  <a:lnTo>
                    <a:pt x="651" y="466"/>
                  </a:lnTo>
                  <a:lnTo>
                    <a:pt x="614" y="479"/>
                  </a:lnTo>
                  <a:lnTo>
                    <a:pt x="580" y="498"/>
                  </a:lnTo>
                  <a:lnTo>
                    <a:pt x="549" y="522"/>
                  </a:lnTo>
                  <a:lnTo>
                    <a:pt x="521" y="550"/>
                  </a:lnTo>
                  <a:lnTo>
                    <a:pt x="498" y="581"/>
                  </a:lnTo>
                  <a:lnTo>
                    <a:pt x="479" y="615"/>
                  </a:lnTo>
                  <a:lnTo>
                    <a:pt x="466" y="651"/>
                  </a:lnTo>
                  <a:lnTo>
                    <a:pt x="457" y="691"/>
                  </a:lnTo>
                  <a:lnTo>
                    <a:pt x="454" y="732"/>
                  </a:lnTo>
                  <a:lnTo>
                    <a:pt x="457" y="773"/>
                  </a:lnTo>
                  <a:lnTo>
                    <a:pt x="466" y="812"/>
                  </a:lnTo>
                  <a:lnTo>
                    <a:pt x="481" y="849"/>
                  </a:lnTo>
                  <a:lnTo>
                    <a:pt x="499" y="884"/>
                  </a:lnTo>
                  <a:lnTo>
                    <a:pt x="523" y="915"/>
                  </a:lnTo>
                  <a:lnTo>
                    <a:pt x="550" y="941"/>
                  </a:lnTo>
                  <a:lnTo>
                    <a:pt x="581" y="964"/>
                  </a:lnTo>
                  <a:lnTo>
                    <a:pt x="615" y="983"/>
                  </a:lnTo>
                  <a:lnTo>
                    <a:pt x="652" y="997"/>
                  </a:lnTo>
                  <a:lnTo>
                    <a:pt x="692" y="1006"/>
                  </a:lnTo>
                  <a:lnTo>
                    <a:pt x="733" y="1009"/>
                  </a:lnTo>
                  <a:lnTo>
                    <a:pt x="774" y="1006"/>
                  </a:lnTo>
                  <a:lnTo>
                    <a:pt x="813" y="997"/>
                  </a:lnTo>
                  <a:lnTo>
                    <a:pt x="850" y="983"/>
                  </a:lnTo>
                  <a:lnTo>
                    <a:pt x="884" y="964"/>
                  </a:lnTo>
                  <a:lnTo>
                    <a:pt x="915" y="941"/>
                  </a:lnTo>
                  <a:lnTo>
                    <a:pt x="942" y="913"/>
                  </a:lnTo>
                  <a:lnTo>
                    <a:pt x="965" y="882"/>
                  </a:lnTo>
                  <a:lnTo>
                    <a:pt x="984" y="848"/>
                  </a:lnTo>
                  <a:lnTo>
                    <a:pt x="998" y="811"/>
                  </a:lnTo>
                  <a:lnTo>
                    <a:pt x="1007" y="772"/>
                  </a:lnTo>
                  <a:lnTo>
                    <a:pt x="1010" y="730"/>
                  </a:lnTo>
                  <a:lnTo>
                    <a:pt x="1007" y="689"/>
                  </a:lnTo>
                  <a:lnTo>
                    <a:pt x="998" y="650"/>
                  </a:lnTo>
                  <a:lnTo>
                    <a:pt x="984" y="613"/>
                  </a:lnTo>
                  <a:lnTo>
                    <a:pt x="965" y="580"/>
                  </a:lnTo>
                  <a:lnTo>
                    <a:pt x="942" y="549"/>
                  </a:lnTo>
                  <a:lnTo>
                    <a:pt x="914" y="521"/>
                  </a:lnTo>
                  <a:lnTo>
                    <a:pt x="883" y="498"/>
                  </a:lnTo>
                  <a:lnTo>
                    <a:pt x="849" y="479"/>
                  </a:lnTo>
                  <a:lnTo>
                    <a:pt x="812" y="465"/>
                  </a:lnTo>
                  <a:lnTo>
                    <a:pt x="773" y="456"/>
                  </a:lnTo>
                  <a:lnTo>
                    <a:pt x="732" y="453"/>
                  </a:lnTo>
                  <a:close/>
                  <a:moveTo>
                    <a:pt x="781" y="0"/>
                  </a:moveTo>
                  <a:lnTo>
                    <a:pt x="801" y="3"/>
                  </a:lnTo>
                  <a:lnTo>
                    <a:pt x="818" y="12"/>
                  </a:lnTo>
                  <a:lnTo>
                    <a:pt x="831" y="26"/>
                  </a:lnTo>
                  <a:lnTo>
                    <a:pt x="840" y="42"/>
                  </a:lnTo>
                  <a:lnTo>
                    <a:pt x="843" y="62"/>
                  </a:lnTo>
                  <a:lnTo>
                    <a:pt x="843" y="158"/>
                  </a:lnTo>
                  <a:lnTo>
                    <a:pt x="900" y="172"/>
                  </a:lnTo>
                  <a:lnTo>
                    <a:pt x="954" y="190"/>
                  </a:lnTo>
                  <a:lnTo>
                    <a:pt x="1006" y="215"/>
                  </a:lnTo>
                  <a:lnTo>
                    <a:pt x="1053" y="243"/>
                  </a:lnTo>
                  <a:lnTo>
                    <a:pt x="1121" y="176"/>
                  </a:lnTo>
                  <a:lnTo>
                    <a:pt x="1134" y="166"/>
                  </a:lnTo>
                  <a:lnTo>
                    <a:pt x="1150" y="159"/>
                  </a:lnTo>
                  <a:lnTo>
                    <a:pt x="1165" y="158"/>
                  </a:lnTo>
                  <a:lnTo>
                    <a:pt x="1181" y="159"/>
                  </a:lnTo>
                  <a:lnTo>
                    <a:pt x="1196" y="166"/>
                  </a:lnTo>
                  <a:lnTo>
                    <a:pt x="1209" y="176"/>
                  </a:lnTo>
                  <a:lnTo>
                    <a:pt x="1284" y="249"/>
                  </a:lnTo>
                  <a:lnTo>
                    <a:pt x="1293" y="262"/>
                  </a:lnTo>
                  <a:lnTo>
                    <a:pt x="1299" y="277"/>
                  </a:lnTo>
                  <a:lnTo>
                    <a:pt x="1301" y="293"/>
                  </a:lnTo>
                  <a:lnTo>
                    <a:pt x="1299" y="309"/>
                  </a:lnTo>
                  <a:lnTo>
                    <a:pt x="1293" y="323"/>
                  </a:lnTo>
                  <a:lnTo>
                    <a:pt x="1284" y="336"/>
                  </a:lnTo>
                  <a:lnTo>
                    <a:pt x="1216" y="405"/>
                  </a:lnTo>
                  <a:lnTo>
                    <a:pt x="1245" y="453"/>
                  </a:lnTo>
                  <a:lnTo>
                    <a:pt x="1269" y="504"/>
                  </a:lnTo>
                  <a:lnTo>
                    <a:pt x="1289" y="558"/>
                  </a:lnTo>
                  <a:lnTo>
                    <a:pt x="1303" y="615"/>
                  </a:lnTo>
                  <a:lnTo>
                    <a:pt x="1400" y="615"/>
                  </a:lnTo>
                  <a:lnTo>
                    <a:pt x="1418" y="618"/>
                  </a:lnTo>
                  <a:lnTo>
                    <a:pt x="1436" y="627"/>
                  </a:lnTo>
                  <a:lnTo>
                    <a:pt x="1449" y="640"/>
                  </a:lnTo>
                  <a:lnTo>
                    <a:pt x="1458" y="657"/>
                  </a:lnTo>
                  <a:lnTo>
                    <a:pt x="1462" y="676"/>
                  </a:lnTo>
                  <a:lnTo>
                    <a:pt x="1463" y="780"/>
                  </a:lnTo>
                  <a:lnTo>
                    <a:pt x="1459" y="800"/>
                  </a:lnTo>
                  <a:lnTo>
                    <a:pt x="1451" y="817"/>
                  </a:lnTo>
                  <a:lnTo>
                    <a:pt x="1437" y="830"/>
                  </a:lnTo>
                  <a:lnTo>
                    <a:pt x="1421" y="839"/>
                  </a:lnTo>
                  <a:lnTo>
                    <a:pt x="1401" y="843"/>
                  </a:lnTo>
                  <a:lnTo>
                    <a:pt x="1305" y="843"/>
                  </a:lnTo>
                  <a:lnTo>
                    <a:pt x="1291" y="899"/>
                  </a:lnTo>
                  <a:lnTo>
                    <a:pt x="1272" y="953"/>
                  </a:lnTo>
                  <a:lnTo>
                    <a:pt x="1248" y="1004"/>
                  </a:lnTo>
                  <a:lnTo>
                    <a:pt x="1218" y="1053"/>
                  </a:lnTo>
                  <a:lnTo>
                    <a:pt x="1287" y="1120"/>
                  </a:lnTo>
                  <a:lnTo>
                    <a:pt x="1297" y="1133"/>
                  </a:lnTo>
                  <a:lnTo>
                    <a:pt x="1303" y="1148"/>
                  </a:lnTo>
                  <a:lnTo>
                    <a:pt x="1305" y="1164"/>
                  </a:lnTo>
                  <a:lnTo>
                    <a:pt x="1303" y="1180"/>
                  </a:lnTo>
                  <a:lnTo>
                    <a:pt x="1297" y="1194"/>
                  </a:lnTo>
                  <a:lnTo>
                    <a:pt x="1287" y="1208"/>
                  </a:lnTo>
                  <a:lnTo>
                    <a:pt x="1214" y="1283"/>
                  </a:lnTo>
                  <a:lnTo>
                    <a:pt x="1201" y="1293"/>
                  </a:lnTo>
                  <a:lnTo>
                    <a:pt x="1186" y="1298"/>
                  </a:lnTo>
                  <a:lnTo>
                    <a:pt x="1170" y="1300"/>
                  </a:lnTo>
                  <a:lnTo>
                    <a:pt x="1154" y="1298"/>
                  </a:lnTo>
                  <a:lnTo>
                    <a:pt x="1140" y="1293"/>
                  </a:lnTo>
                  <a:lnTo>
                    <a:pt x="1126" y="1283"/>
                  </a:lnTo>
                  <a:lnTo>
                    <a:pt x="1058" y="1214"/>
                  </a:lnTo>
                  <a:lnTo>
                    <a:pt x="1009" y="1244"/>
                  </a:lnTo>
                  <a:lnTo>
                    <a:pt x="958" y="1268"/>
                  </a:lnTo>
                  <a:lnTo>
                    <a:pt x="904" y="1288"/>
                  </a:lnTo>
                  <a:lnTo>
                    <a:pt x="848" y="1303"/>
                  </a:lnTo>
                  <a:lnTo>
                    <a:pt x="848" y="1398"/>
                  </a:lnTo>
                  <a:lnTo>
                    <a:pt x="844" y="1418"/>
                  </a:lnTo>
                  <a:lnTo>
                    <a:pt x="837" y="1435"/>
                  </a:lnTo>
                  <a:lnTo>
                    <a:pt x="822" y="1449"/>
                  </a:lnTo>
                  <a:lnTo>
                    <a:pt x="806" y="1457"/>
                  </a:lnTo>
                  <a:lnTo>
                    <a:pt x="787" y="1461"/>
                  </a:lnTo>
                  <a:lnTo>
                    <a:pt x="682" y="1461"/>
                  </a:lnTo>
                  <a:lnTo>
                    <a:pt x="663" y="1459"/>
                  </a:lnTo>
                  <a:lnTo>
                    <a:pt x="645" y="1450"/>
                  </a:lnTo>
                  <a:lnTo>
                    <a:pt x="632" y="1436"/>
                  </a:lnTo>
                  <a:lnTo>
                    <a:pt x="623" y="1419"/>
                  </a:lnTo>
                  <a:lnTo>
                    <a:pt x="620" y="1400"/>
                  </a:lnTo>
                  <a:lnTo>
                    <a:pt x="620" y="1304"/>
                  </a:lnTo>
                  <a:lnTo>
                    <a:pt x="563" y="1290"/>
                  </a:lnTo>
                  <a:lnTo>
                    <a:pt x="509" y="1271"/>
                  </a:lnTo>
                  <a:lnTo>
                    <a:pt x="458" y="1246"/>
                  </a:lnTo>
                  <a:lnTo>
                    <a:pt x="410" y="1217"/>
                  </a:lnTo>
                  <a:lnTo>
                    <a:pt x="342" y="1286"/>
                  </a:lnTo>
                  <a:lnTo>
                    <a:pt x="329" y="1296"/>
                  </a:lnTo>
                  <a:lnTo>
                    <a:pt x="315" y="1302"/>
                  </a:lnTo>
                  <a:lnTo>
                    <a:pt x="298" y="1304"/>
                  </a:lnTo>
                  <a:lnTo>
                    <a:pt x="283" y="1302"/>
                  </a:lnTo>
                  <a:lnTo>
                    <a:pt x="268" y="1296"/>
                  </a:lnTo>
                  <a:lnTo>
                    <a:pt x="255" y="1286"/>
                  </a:lnTo>
                  <a:lnTo>
                    <a:pt x="180" y="1212"/>
                  </a:lnTo>
                  <a:lnTo>
                    <a:pt x="170" y="1200"/>
                  </a:lnTo>
                  <a:lnTo>
                    <a:pt x="164" y="1184"/>
                  </a:lnTo>
                  <a:lnTo>
                    <a:pt x="162" y="1169"/>
                  </a:lnTo>
                  <a:lnTo>
                    <a:pt x="164" y="1153"/>
                  </a:lnTo>
                  <a:lnTo>
                    <a:pt x="170" y="1138"/>
                  </a:lnTo>
                  <a:lnTo>
                    <a:pt x="180" y="1125"/>
                  </a:lnTo>
                  <a:lnTo>
                    <a:pt x="248" y="1056"/>
                  </a:lnTo>
                  <a:lnTo>
                    <a:pt x="218" y="1009"/>
                  </a:lnTo>
                  <a:lnTo>
                    <a:pt x="194" y="957"/>
                  </a:lnTo>
                  <a:lnTo>
                    <a:pt x="174" y="903"/>
                  </a:lnTo>
                  <a:lnTo>
                    <a:pt x="160" y="847"/>
                  </a:lnTo>
                  <a:lnTo>
                    <a:pt x="65" y="847"/>
                  </a:lnTo>
                  <a:lnTo>
                    <a:pt x="45" y="844"/>
                  </a:lnTo>
                  <a:lnTo>
                    <a:pt x="27" y="835"/>
                  </a:lnTo>
                  <a:lnTo>
                    <a:pt x="14" y="822"/>
                  </a:lnTo>
                  <a:lnTo>
                    <a:pt x="5" y="805"/>
                  </a:lnTo>
                  <a:lnTo>
                    <a:pt x="2" y="785"/>
                  </a:lnTo>
                  <a:lnTo>
                    <a:pt x="0" y="681"/>
                  </a:lnTo>
                  <a:lnTo>
                    <a:pt x="4" y="661"/>
                  </a:lnTo>
                  <a:lnTo>
                    <a:pt x="13" y="645"/>
                  </a:lnTo>
                  <a:lnTo>
                    <a:pt x="26" y="631"/>
                  </a:lnTo>
                  <a:lnTo>
                    <a:pt x="44" y="623"/>
                  </a:lnTo>
                  <a:lnTo>
                    <a:pt x="62" y="619"/>
                  </a:lnTo>
                  <a:lnTo>
                    <a:pt x="159" y="619"/>
                  </a:lnTo>
                  <a:lnTo>
                    <a:pt x="172" y="563"/>
                  </a:lnTo>
                  <a:lnTo>
                    <a:pt x="192" y="509"/>
                  </a:lnTo>
                  <a:lnTo>
                    <a:pt x="216" y="457"/>
                  </a:lnTo>
                  <a:lnTo>
                    <a:pt x="245" y="409"/>
                  </a:lnTo>
                  <a:lnTo>
                    <a:pt x="176" y="341"/>
                  </a:lnTo>
                  <a:lnTo>
                    <a:pt x="166" y="329"/>
                  </a:lnTo>
                  <a:lnTo>
                    <a:pt x="161" y="313"/>
                  </a:lnTo>
                  <a:lnTo>
                    <a:pt x="159" y="298"/>
                  </a:lnTo>
                  <a:lnTo>
                    <a:pt x="161" y="282"/>
                  </a:lnTo>
                  <a:lnTo>
                    <a:pt x="166" y="267"/>
                  </a:lnTo>
                  <a:lnTo>
                    <a:pt x="176" y="253"/>
                  </a:lnTo>
                  <a:lnTo>
                    <a:pt x="250" y="179"/>
                  </a:lnTo>
                  <a:lnTo>
                    <a:pt x="263" y="169"/>
                  </a:lnTo>
                  <a:lnTo>
                    <a:pt x="278" y="164"/>
                  </a:lnTo>
                  <a:lnTo>
                    <a:pt x="294" y="162"/>
                  </a:lnTo>
                  <a:lnTo>
                    <a:pt x="309" y="164"/>
                  </a:lnTo>
                  <a:lnTo>
                    <a:pt x="325" y="169"/>
                  </a:lnTo>
                  <a:lnTo>
                    <a:pt x="338" y="179"/>
                  </a:lnTo>
                  <a:lnTo>
                    <a:pt x="406" y="247"/>
                  </a:lnTo>
                  <a:lnTo>
                    <a:pt x="454" y="218"/>
                  </a:lnTo>
                  <a:lnTo>
                    <a:pt x="506" y="194"/>
                  </a:lnTo>
                  <a:lnTo>
                    <a:pt x="559" y="174"/>
                  </a:lnTo>
                  <a:lnTo>
                    <a:pt x="615" y="159"/>
                  </a:lnTo>
                  <a:lnTo>
                    <a:pt x="615" y="63"/>
                  </a:lnTo>
                  <a:lnTo>
                    <a:pt x="619" y="43"/>
                  </a:lnTo>
                  <a:lnTo>
                    <a:pt x="628" y="27"/>
                  </a:lnTo>
                  <a:lnTo>
                    <a:pt x="641" y="13"/>
                  </a:lnTo>
                  <a:lnTo>
                    <a:pt x="657" y="5"/>
                  </a:lnTo>
                  <a:lnTo>
                    <a:pt x="677" y="1"/>
                  </a:lnTo>
                  <a:lnTo>
                    <a:pt x="7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561"/>
            <p:cNvSpPr>
              <a:spLocks/>
            </p:cNvSpPr>
            <p:nvPr/>
          </p:nvSpPr>
          <p:spPr bwMode="auto">
            <a:xfrm>
              <a:off x="4736" y="2507"/>
              <a:ext cx="99" cy="46"/>
            </a:xfrm>
            <a:custGeom>
              <a:avLst/>
              <a:gdLst>
                <a:gd name="T0" fmla="*/ 416 w 990"/>
                <a:gd name="T1" fmla="*/ 295 h 458"/>
                <a:gd name="T2" fmla="*/ 470 w 990"/>
                <a:gd name="T3" fmla="*/ 217 h 458"/>
                <a:gd name="T4" fmla="*/ 441 w 990"/>
                <a:gd name="T5" fmla="*/ 170 h 458"/>
                <a:gd name="T6" fmla="*/ 430 w 990"/>
                <a:gd name="T7" fmla="*/ 135 h 458"/>
                <a:gd name="T8" fmla="*/ 431 w 990"/>
                <a:gd name="T9" fmla="*/ 109 h 458"/>
                <a:gd name="T10" fmla="*/ 442 w 990"/>
                <a:gd name="T11" fmla="*/ 93 h 458"/>
                <a:gd name="T12" fmla="*/ 459 w 990"/>
                <a:gd name="T13" fmla="*/ 83 h 458"/>
                <a:gd name="T14" fmla="*/ 477 w 990"/>
                <a:gd name="T15" fmla="*/ 78 h 458"/>
                <a:gd name="T16" fmla="*/ 490 w 990"/>
                <a:gd name="T17" fmla="*/ 76 h 458"/>
                <a:gd name="T18" fmla="*/ 500 w 990"/>
                <a:gd name="T19" fmla="*/ 76 h 458"/>
                <a:gd name="T20" fmla="*/ 513 w 990"/>
                <a:gd name="T21" fmla="*/ 78 h 458"/>
                <a:gd name="T22" fmla="*/ 531 w 990"/>
                <a:gd name="T23" fmla="*/ 83 h 458"/>
                <a:gd name="T24" fmla="*/ 546 w 990"/>
                <a:gd name="T25" fmla="*/ 93 h 458"/>
                <a:gd name="T26" fmla="*/ 557 w 990"/>
                <a:gd name="T27" fmla="*/ 109 h 458"/>
                <a:gd name="T28" fmla="*/ 560 w 990"/>
                <a:gd name="T29" fmla="*/ 135 h 458"/>
                <a:gd name="T30" fmla="*/ 549 w 990"/>
                <a:gd name="T31" fmla="*/ 170 h 458"/>
                <a:gd name="T32" fmla="*/ 520 w 990"/>
                <a:gd name="T33" fmla="*/ 217 h 458"/>
                <a:gd name="T34" fmla="*/ 574 w 990"/>
                <a:gd name="T35" fmla="*/ 295 h 458"/>
                <a:gd name="T36" fmla="*/ 669 w 990"/>
                <a:gd name="T37" fmla="*/ 1 h 458"/>
                <a:gd name="T38" fmla="*/ 686 w 990"/>
                <a:gd name="T39" fmla="*/ 11 h 458"/>
                <a:gd name="T40" fmla="*/ 719 w 990"/>
                <a:gd name="T41" fmla="*/ 30 h 458"/>
                <a:gd name="T42" fmla="*/ 765 w 990"/>
                <a:gd name="T43" fmla="*/ 53 h 458"/>
                <a:gd name="T44" fmla="*/ 826 w 990"/>
                <a:gd name="T45" fmla="*/ 79 h 458"/>
                <a:gd name="T46" fmla="*/ 891 w 990"/>
                <a:gd name="T47" fmla="*/ 107 h 458"/>
                <a:gd name="T48" fmla="*/ 937 w 990"/>
                <a:gd name="T49" fmla="*/ 141 h 458"/>
                <a:gd name="T50" fmla="*/ 964 w 990"/>
                <a:gd name="T51" fmla="*/ 188 h 458"/>
                <a:gd name="T52" fmla="*/ 980 w 990"/>
                <a:gd name="T53" fmla="*/ 247 h 458"/>
                <a:gd name="T54" fmla="*/ 987 w 990"/>
                <a:gd name="T55" fmla="*/ 320 h 458"/>
                <a:gd name="T56" fmla="*/ 989 w 990"/>
                <a:gd name="T57" fmla="*/ 408 h 458"/>
                <a:gd name="T58" fmla="*/ 0 w 990"/>
                <a:gd name="T59" fmla="*/ 458 h 458"/>
                <a:gd name="T60" fmla="*/ 1 w 990"/>
                <a:gd name="T61" fmla="*/ 362 h 458"/>
                <a:gd name="T62" fmla="*/ 4 w 990"/>
                <a:gd name="T63" fmla="*/ 282 h 458"/>
                <a:gd name="T64" fmla="*/ 14 w 990"/>
                <a:gd name="T65" fmla="*/ 217 h 458"/>
                <a:gd name="T66" fmla="*/ 35 w 990"/>
                <a:gd name="T67" fmla="*/ 163 h 458"/>
                <a:gd name="T68" fmla="*/ 72 w 990"/>
                <a:gd name="T69" fmla="*/ 123 h 458"/>
                <a:gd name="T70" fmla="*/ 128 w 990"/>
                <a:gd name="T71" fmla="*/ 94 h 458"/>
                <a:gd name="T72" fmla="*/ 195 w 990"/>
                <a:gd name="T73" fmla="*/ 66 h 458"/>
                <a:gd name="T74" fmla="*/ 249 w 990"/>
                <a:gd name="T75" fmla="*/ 41 h 458"/>
                <a:gd name="T76" fmla="*/ 289 w 990"/>
                <a:gd name="T77" fmla="*/ 20 h 458"/>
                <a:gd name="T78" fmla="*/ 313 w 990"/>
                <a:gd name="T79" fmla="*/ 5 h 458"/>
                <a:gd name="T80" fmla="*/ 322 w 990"/>
                <a:gd name="T81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0" h="458">
                  <a:moveTo>
                    <a:pt x="322" y="0"/>
                  </a:moveTo>
                  <a:lnTo>
                    <a:pt x="416" y="295"/>
                  </a:lnTo>
                  <a:lnTo>
                    <a:pt x="428" y="335"/>
                  </a:lnTo>
                  <a:lnTo>
                    <a:pt x="470" y="217"/>
                  </a:lnTo>
                  <a:lnTo>
                    <a:pt x="453" y="191"/>
                  </a:lnTo>
                  <a:lnTo>
                    <a:pt x="441" y="170"/>
                  </a:lnTo>
                  <a:lnTo>
                    <a:pt x="434" y="150"/>
                  </a:lnTo>
                  <a:lnTo>
                    <a:pt x="430" y="135"/>
                  </a:lnTo>
                  <a:lnTo>
                    <a:pt x="429" y="120"/>
                  </a:lnTo>
                  <a:lnTo>
                    <a:pt x="431" y="109"/>
                  </a:lnTo>
                  <a:lnTo>
                    <a:pt x="437" y="100"/>
                  </a:lnTo>
                  <a:lnTo>
                    <a:pt x="442" y="93"/>
                  </a:lnTo>
                  <a:lnTo>
                    <a:pt x="450" y="87"/>
                  </a:lnTo>
                  <a:lnTo>
                    <a:pt x="459" y="83"/>
                  </a:lnTo>
                  <a:lnTo>
                    <a:pt x="468" y="79"/>
                  </a:lnTo>
                  <a:lnTo>
                    <a:pt x="477" y="78"/>
                  </a:lnTo>
                  <a:lnTo>
                    <a:pt x="483" y="77"/>
                  </a:lnTo>
                  <a:lnTo>
                    <a:pt x="490" y="76"/>
                  </a:lnTo>
                  <a:lnTo>
                    <a:pt x="494" y="76"/>
                  </a:lnTo>
                  <a:lnTo>
                    <a:pt x="500" y="76"/>
                  </a:lnTo>
                  <a:lnTo>
                    <a:pt x="505" y="77"/>
                  </a:lnTo>
                  <a:lnTo>
                    <a:pt x="513" y="78"/>
                  </a:lnTo>
                  <a:lnTo>
                    <a:pt x="522" y="79"/>
                  </a:lnTo>
                  <a:lnTo>
                    <a:pt x="531" y="83"/>
                  </a:lnTo>
                  <a:lnTo>
                    <a:pt x="539" y="87"/>
                  </a:lnTo>
                  <a:lnTo>
                    <a:pt x="546" y="93"/>
                  </a:lnTo>
                  <a:lnTo>
                    <a:pt x="553" y="100"/>
                  </a:lnTo>
                  <a:lnTo>
                    <a:pt x="557" y="109"/>
                  </a:lnTo>
                  <a:lnTo>
                    <a:pt x="560" y="120"/>
                  </a:lnTo>
                  <a:lnTo>
                    <a:pt x="560" y="135"/>
                  </a:lnTo>
                  <a:lnTo>
                    <a:pt x="556" y="150"/>
                  </a:lnTo>
                  <a:lnTo>
                    <a:pt x="549" y="170"/>
                  </a:lnTo>
                  <a:lnTo>
                    <a:pt x="536" y="191"/>
                  </a:lnTo>
                  <a:lnTo>
                    <a:pt x="520" y="217"/>
                  </a:lnTo>
                  <a:lnTo>
                    <a:pt x="562" y="335"/>
                  </a:lnTo>
                  <a:lnTo>
                    <a:pt x="574" y="295"/>
                  </a:lnTo>
                  <a:lnTo>
                    <a:pt x="667" y="0"/>
                  </a:lnTo>
                  <a:lnTo>
                    <a:pt x="669" y="1"/>
                  </a:lnTo>
                  <a:lnTo>
                    <a:pt x="676" y="5"/>
                  </a:lnTo>
                  <a:lnTo>
                    <a:pt x="686" y="11"/>
                  </a:lnTo>
                  <a:lnTo>
                    <a:pt x="700" y="20"/>
                  </a:lnTo>
                  <a:lnTo>
                    <a:pt x="719" y="30"/>
                  </a:lnTo>
                  <a:lnTo>
                    <a:pt x="741" y="41"/>
                  </a:lnTo>
                  <a:lnTo>
                    <a:pt x="765" y="53"/>
                  </a:lnTo>
                  <a:lnTo>
                    <a:pt x="794" y="66"/>
                  </a:lnTo>
                  <a:lnTo>
                    <a:pt x="826" y="79"/>
                  </a:lnTo>
                  <a:lnTo>
                    <a:pt x="862" y="94"/>
                  </a:lnTo>
                  <a:lnTo>
                    <a:pt x="891" y="107"/>
                  </a:lnTo>
                  <a:lnTo>
                    <a:pt x="917" y="123"/>
                  </a:lnTo>
                  <a:lnTo>
                    <a:pt x="937" y="141"/>
                  </a:lnTo>
                  <a:lnTo>
                    <a:pt x="952" y="163"/>
                  </a:lnTo>
                  <a:lnTo>
                    <a:pt x="964" y="188"/>
                  </a:lnTo>
                  <a:lnTo>
                    <a:pt x="973" y="217"/>
                  </a:lnTo>
                  <a:lnTo>
                    <a:pt x="980" y="247"/>
                  </a:lnTo>
                  <a:lnTo>
                    <a:pt x="984" y="282"/>
                  </a:lnTo>
                  <a:lnTo>
                    <a:pt x="987" y="320"/>
                  </a:lnTo>
                  <a:lnTo>
                    <a:pt x="988" y="362"/>
                  </a:lnTo>
                  <a:lnTo>
                    <a:pt x="989" y="408"/>
                  </a:lnTo>
                  <a:lnTo>
                    <a:pt x="990" y="458"/>
                  </a:lnTo>
                  <a:lnTo>
                    <a:pt x="0" y="458"/>
                  </a:lnTo>
                  <a:lnTo>
                    <a:pt x="1" y="408"/>
                  </a:lnTo>
                  <a:lnTo>
                    <a:pt x="1" y="362"/>
                  </a:lnTo>
                  <a:lnTo>
                    <a:pt x="2" y="320"/>
                  </a:lnTo>
                  <a:lnTo>
                    <a:pt x="4" y="282"/>
                  </a:lnTo>
                  <a:lnTo>
                    <a:pt x="9" y="247"/>
                  </a:lnTo>
                  <a:lnTo>
                    <a:pt x="14" y="217"/>
                  </a:lnTo>
                  <a:lnTo>
                    <a:pt x="23" y="188"/>
                  </a:lnTo>
                  <a:lnTo>
                    <a:pt x="35" y="163"/>
                  </a:lnTo>
                  <a:lnTo>
                    <a:pt x="52" y="141"/>
                  </a:lnTo>
                  <a:lnTo>
                    <a:pt x="72" y="123"/>
                  </a:lnTo>
                  <a:lnTo>
                    <a:pt x="97" y="107"/>
                  </a:lnTo>
                  <a:lnTo>
                    <a:pt x="128" y="94"/>
                  </a:lnTo>
                  <a:lnTo>
                    <a:pt x="163" y="79"/>
                  </a:lnTo>
                  <a:lnTo>
                    <a:pt x="195" y="66"/>
                  </a:lnTo>
                  <a:lnTo>
                    <a:pt x="223" y="53"/>
                  </a:lnTo>
                  <a:lnTo>
                    <a:pt x="249" y="41"/>
                  </a:lnTo>
                  <a:lnTo>
                    <a:pt x="270" y="30"/>
                  </a:lnTo>
                  <a:lnTo>
                    <a:pt x="289" y="20"/>
                  </a:lnTo>
                  <a:lnTo>
                    <a:pt x="303" y="11"/>
                  </a:lnTo>
                  <a:lnTo>
                    <a:pt x="313" y="5"/>
                  </a:lnTo>
                  <a:lnTo>
                    <a:pt x="320" y="1"/>
                  </a:lnTo>
                  <a:lnTo>
                    <a:pt x="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562"/>
            <p:cNvSpPr>
              <a:spLocks/>
            </p:cNvSpPr>
            <p:nvPr/>
          </p:nvSpPr>
          <p:spPr bwMode="auto">
            <a:xfrm>
              <a:off x="4759" y="2439"/>
              <a:ext cx="52" cy="69"/>
            </a:xfrm>
            <a:custGeom>
              <a:avLst/>
              <a:gdLst>
                <a:gd name="T0" fmla="*/ 303 w 520"/>
                <a:gd name="T1" fmla="*/ 4 h 695"/>
                <a:gd name="T2" fmla="*/ 351 w 520"/>
                <a:gd name="T3" fmla="*/ 18 h 695"/>
                <a:gd name="T4" fmla="*/ 390 w 520"/>
                <a:gd name="T5" fmla="*/ 40 h 695"/>
                <a:gd name="T6" fmla="*/ 417 w 520"/>
                <a:gd name="T7" fmla="*/ 66 h 695"/>
                <a:gd name="T8" fmla="*/ 429 w 520"/>
                <a:gd name="T9" fmla="*/ 82 h 695"/>
                <a:gd name="T10" fmla="*/ 432 w 520"/>
                <a:gd name="T11" fmla="*/ 86 h 695"/>
                <a:gd name="T12" fmla="*/ 439 w 520"/>
                <a:gd name="T13" fmla="*/ 87 h 695"/>
                <a:gd name="T14" fmla="*/ 454 w 520"/>
                <a:gd name="T15" fmla="*/ 93 h 695"/>
                <a:gd name="T16" fmla="*/ 469 w 520"/>
                <a:gd name="T17" fmla="*/ 106 h 695"/>
                <a:gd name="T18" fmla="*/ 485 w 520"/>
                <a:gd name="T19" fmla="*/ 127 h 695"/>
                <a:gd name="T20" fmla="*/ 498 w 520"/>
                <a:gd name="T21" fmla="*/ 157 h 695"/>
                <a:gd name="T22" fmla="*/ 505 w 520"/>
                <a:gd name="T23" fmla="*/ 203 h 695"/>
                <a:gd name="T24" fmla="*/ 504 w 520"/>
                <a:gd name="T25" fmla="*/ 263 h 695"/>
                <a:gd name="T26" fmla="*/ 489 w 520"/>
                <a:gd name="T27" fmla="*/ 331 h 695"/>
                <a:gd name="T28" fmla="*/ 502 w 520"/>
                <a:gd name="T29" fmla="*/ 333 h 695"/>
                <a:gd name="T30" fmla="*/ 513 w 520"/>
                <a:gd name="T31" fmla="*/ 342 h 695"/>
                <a:gd name="T32" fmla="*/ 520 w 520"/>
                <a:gd name="T33" fmla="*/ 362 h 695"/>
                <a:gd name="T34" fmla="*/ 517 w 520"/>
                <a:gd name="T35" fmla="*/ 397 h 695"/>
                <a:gd name="T36" fmla="*/ 502 w 520"/>
                <a:gd name="T37" fmla="*/ 447 h 695"/>
                <a:gd name="T38" fmla="*/ 488 w 520"/>
                <a:gd name="T39" fmla="*/ 481 h 695"/>
                <a:gd name="T40" fmla="*/ 474 w 520"/>
                <a:gd name="T41" fmla="*/ 496 h 695"/>
                <a:gd name="T42" fmla="*/ 462 w 520"/>
                <a:gd name="T43" fmla="*/ 523 h 695"/>
                <a:gd name="T44" fmla="*/ 438 w 520"/>
                <a:gd name="T45" fmla="*/ 579 h 695"/>
                <a:gd name="T46" fmla="*/ 398 w 520"/>
                <a:gd name="T47" fmla="*/ 631 h 695"/>
                <a:gd name="T48" fmla="*/ 346 w 520"/>
                <a:gd name="T49" fmla="*/ 671 h 695"/>
                <a:gd name="T50" fmla="*/ 288 w 520"/>
                <a:gd name="T51" fmla="*/ 693 h 695"/>
                <a:gd name="T52" fmla="*/ 231 w 520"/>
                <a:gd name="T53" fmla="*/ 693 h 695"/>
                <a:gd name="T54" fmla="*/ 173 w 520"/>
                <a:gd name="T55" fmla="*/ 671 h 695"/>
                <a:gd name="T56" fmla="*/ 120 w 520"/>
                <a:gd name="T57" fmla="*/ 630 h 695"/>
                <a:gd name="T58" fmla="*/ 81 w 520"/>
                <a:gd name="T59" fmla="*/ 579 h 695"/>
                <a:gd name="T60" fmla="*/ 58 w 520"/>
                <a:gd name="T61" fmla="*/ 523 h 695"/>
                <a:gd name="T62" fmla="*/ 46 w 520"/>
                <a:gd name="T63" fmla="*/ 495 h 695"/>
                <a:gd name="T64" fmla="*/ 32 w 520"/>
                <a:gd name="T65" fmla="*/ 480 h 695"/>
                <a:gd name="T66" fmla="*/ 17 w 520"/>
                <a:gd name="T67" fmla="*/ 447 h 695"/>
                <a:gd name="T68" fmla="*/ 4 w 520"/>
                <a:gd name="T69" fmla="*/ 396 h 695"/>
                <a:gd name="T70" fmla="*/ 0 w 520"/>
                <a:gd name="T71" fmla="*/ 361 h 695"/>
                <a:gd name="T72" fmla="*/ 6 w 520"/>
                <a:gd name="T73" fmla="*/ 341 h 695"/>
                <a:gd name="T74" fmla="*/ 18 w 520"/>
                <a:gd name="T75" fmla="*/ 332 h 695"/>
                <a:gd name="T76" fmla="*/ 31 w 520"/>
                <a:gd name="T77" fmla="*/ 331 h 695"/>
                <a:gd name="T78" fmla="*/ 22 w 520"/>
                <a:gd name="T79" fmla="*/ 298 h 695"/>
                <a:gd name="T80" fmla="*/ 16 w 520"/>
                <a:gd name="T81" fmla="*/ 227 h 695"/>
                <a:gd name="T82" fmla="*/ 31 w 520"/>
                <a:gd name="T83" fmla="*/ 162 h 695"/>
                <a:gd name="T84" fmla="*/ 63 w 520"/>
                <a:gd name="T85" fmla="*/ 108 h 695"/>
                <a:gd name="T86" fmla="*/ 101 w 520"/>
                <a:gd name="T87" fmla="*/ 69 h 695"/>
                <a:gd name="T88" fmla="*/ 140 w 520"/>
                <a:gd name="T89" fmla="*/ 39 h 695"/>
                <a:gd name="T90" fmla="*/ 195 w 520"/>
                <a:gd name="T91" fmla="*/ 10 h 695"/>
                <a:gd name="T92" fmla="*/ 245 w 520"/>
                <a:gd name="T93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0" h="695">
                  <a:moveTo>
                    <a:pt x="276" y="0"/>
                  </a:moveTo>
                  <a:lnTo>
                    <a:pt x="303" y="4"/>
                  </a:lnTo>
                  <a:lnTo>
                    <a:pt x="329" y="9"/>
                  </a:lnTo>
                  <a:lnTo>
                    <a:pt x="351" y="18"/>
                  </a:lnTo>
                  <a:lnTo>
                    <a:pt x="370" y="28"/>
                  </a:lnTo>
                  <a:lnTo>
                    <a:pt x="390" y="40"/>
                  </a:lnTo>
                  <a:lnTo>
                    <a:pt x="405" y="54"/>
                  </a:lnTo>
                  <a:lnTo>
                    <a:pt x="417" y="66"/>
                  </a:lnTo>
                  <a:lnTo>
                    <a:pt x="425" y="76"/>
                  </a:lnTo>
                  <a:lnTo>
                    <a:pt x="429" y="82"/>
                  </a:lnTo>
                  <a:lnTo>
                    <a:pt x="431" y="85"/>
                  </a:lnTo>
                  <a:lnTo>
                    <a:pt x="432" y="86"/>
                  </a:lnTo>
                  <a:lnTo>
                    <a:pt x="435" y="86"/>
                  </a:lnTo>
                  <a:lnTo>
                    <a:pt x="439" y="87"/>
                  </a:lnTo>
                  <a:lnTo>
                    <a:pt x="446" y="89"/>
                  </a:lnTo>
                  <a:lnTo>
                    <a:pt x="454" y="93"/>
                  </a:lnTo>
                  <a:lnTo>
                    <a:pt x="462" y="98"/>
                  </a:lnTo>
                  <a:lnTo>
                    <a:pt x="469" y="106"/>
                  </a:lnTo>
                  <a:lnTo>
                    <a:pt x="477" y="114"/>
                  </a:lnTo>
                  <a:lnTo>
                    <a:pt x="485" y="127"/>
                  </a:lnTo>
                  <a:lnTo>
                    <a:pt x="492" y="141"/>
                  </a:lnTo>
                  <a:lnTo>
                    <a:pt x="498" y="157"/>
                  </a:lnTo>
                  <a:lnTo>
                    <a:pt x="502" y="178"/>
                  </a:lnTo>
                  <a:lnTo>
                    <a:pt x="505" y="203"/>
                  </a:lnTo>
                  <a:lnTo>
                    <a:pt x="506" y="230"/>
                  </a:lnTo>
                  <a:lnTo>
                    <a:pt x="504" y="263"/>
                  </a:lnTo>
                  <a:lnTo>
                    <a:pt x="498" y="299"/>
                  </a:lnTo>
                  <a:lnTo>
                    <a:pt x="489" y="331"/>
                  </a:lnTo>
                  <a:lnTo>
                    <a:pt x="496" y="332"/>
                  </a:lnTo>
                  <a:lnTo>
                    <a:pt x="502" y="333"/>
                  </a:lnTo>
                  <a:lnTo>
                    <a:pt x="509" y="337"/>
                  </a:lnTo>
                  <a:lnTo>
                    <a:pt x="513" y="342"/>
                  </a:lnTo>
                  <a:lnTo>
                    <a:pt x="518" y="351"/>
                  </a:lnTo>
                  <a:lnTo>
                    <a:pt x="520" y="362"/>
                  </a:lnTo>
                  <a:lnTo>
                    <a:pt x="520" y="378"/>
                  </a:lnTo>
                  <a:lnTo>
                    <a:pt x="517" y="397"/>
                  </a:lnTo>
                  <a:lnTo>
                    <a:pt x="511" y="422"/>
                  </a:lnTo>
                  <a:lnTo>
                    <a:pt x="502" y="447"/>
                  </a:lnTo>
                  <a:lnTo>
                    <a:pt x="495" y="467"/>
                  </a:lnTo>
                  <a:lnTo>
                    <a:pt x="488" y="481"/>
                  </a:lnTo>
                  <a:lnTo>
                    <a:pt x="480" y="490"/>
                  </a:lnTo>
                  <a:lnTo>
                    <a:pt x="474" y="496"/>
                  </a:lnTo>
                  <a:lnTo>
                    <a:pt x="468" y="497"/>
                  </a:lnTo>
                  <a:lnTo>
                    <a:pt x="462" y="523"/>
                  </a:lnTo>
                  <a:lnTo>
                    <a:pt x="452" y="551"/>
                  </a:lnTo>
                  <a:lnTo>
                    <a:pt x="438" y="579"/>
                  </a:lnTo>
                  <a:lnTo>
                    <a:pt x="421" y="605"/>
                  </a:lnTo>
                  <a:lnTo>
                    <a:pt x="398" y="631"/>
                  </a:lnTo>
                  <a:lnTo>
                    <a:pt x="374" y="653"/>
                  </a:lnTo>
                  <a:lnTo>
                    <a:pt x="346" y="671"/>
                  </a:lnTo>
                  <a:lnTo>
                    <a:pt x="316" y="685"/>
                  </a:lnTo>
                  <a:lnTo>
                    <a:pt x="288" y="693"/>
                  </a:lnTo>
                  <a:lnTo>
                    <a:pt x="260" y="695"/>
                  </a:lnTo>
                  <a:lnTo>
                    <a:pt x="231" y="693"/>
                  </a:lnTo>
                  <a:lnTo>
                    <a:pt x="204" y="685"/>
                  </a:lnTo>
                  <a:lnTo>
                    <a:pt x="173" y="671"/>
                  </a:lnTo>
                  <a:lnTo>
                    <a:pt x="144" y="652"/>
                  </a:lnTo>
                  <a:lnTo>
                    <a:pt x="120" y="630"/>
                  </a:lnTo>
                  <a:lnTo>
                    <a:pt x="99" y="605"/>
                  </a:lnTo>
                  <a:lnTo>
                    <a:pt x="81" y="579"/>
                  </a:lnTo>
                  <a:lnTo>
                    <a:pt x="68" y="551"/>
                  </a:lnTo>
                  <a:lnTo>
                    <a:pt x="58" y="523"/>
                  </a:lnTo>
                  <a:lnTo>
                    <a:pt x="52" y="497"/>
                  </a:lnTo>
                  <a:lnTo>
                    <a:pt x="46" y="495"/>
                  </a:lnTo>
                  <a:lnTo>
                    <a:pt x="39" y="489"/>
                  </a:lnTo>
                  <a:lnTo>
                    <a:pt x="32" y="480"/>
                  </a:lnTo>
                  <a:lnTo>
                    <a:pt x="25" y="466"/>
                  </a:lnTo>
                  <a:lnTo>
                    <a:pt x="17" y="447"/>
                  </a:lnTo>
                  <a:lnTo>
                    <a:pt x="9" y="421"/>
                  </a:lnTo>
                  <a:lnTo>
                    <a:pt x="4" y="396"/>
                  </a:lnTo>
                  <a:lnTo>
                    <a:pt x="0" y="376"/>
                  </a:lnTo>
                  <a:lnTo>
                    <a:pt x="0" y="361"/>
                  </a:lnTo>
                  <a:lnTo>
                    <a:pt x="2" y="350"/>
                  </a:lnTo>
                  <a:lnTo>
                    <a:pt x="6" y="341"/>
                  </a:lnTo>
                  <a:lnTo>
                    <a:pt x="11" y="336"/>
                  </a:lnTo>
                  <a:lnTo>
                    <a:pt x="18" y="332"/>
                  </a:lnTo>
                  <a:lnTo>
                    <a:pt x="25" y="331"/>
                  </a:lnTo>
                  <a:lnTo>
                    <a:pt x="31" y="331"/>
                  </a:lnTo>
                  <a:lnTo>
                    <a:pt x="26" y="314"/>
                  </a:lnTo>
                  <a:lnTo>
                    <a:pt x="22" y="298"/>
                  </a:lnTo>
                  <a:lnTo>
                    <a:pt x="17" y="261"/>
                  </a:lnTo>
                  <a:lnTo>
                    <a:pt x="16" y="227"/>
                  </a:lnTo>
                  <a:lnTo>
                    <a:pt x="21" y="194"/>
                  </a:lnTo>
                  <a:lnTo>
                    <a:pt x="31" y="162"/>
                  </a:lnTo>
                  <a:lnTo>
                    <a:pt x="46" y="133"/>
                  </a:lnTo>
                  <a:lnTo>
                    <a:pt x="63" y="108"/>
                  </a:lnTo>
                  <a:lnTo>
                    <a:pt x="83" y="86"/>
                  </a:lnTo>
                  <a:lnTo>
                    <a:pt x="101" y="69"/>
                  </a:lnTo>
                  <a:lnTo>
                    <a:pt x="120" y="52"/>
                  </a:lnTo>
                  <a:lnTo>
                    <a:pt x="140" y="39"/>
                  </a:lnTo>
                  <a:lnTo>
                    <a:pt x="165" y="23"/>
                  </a:lnTo>
                  <a:lnTo>
                    <a:pt x="195" y="10"/>
                  </a:lnTo>
                  <a:lnTo>
                    <a:pt x="218" y="4"/>
                  </a:lnTo>
                  <a:lnTo>
                    <a:pt x="245" y="2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563"/>
            <p:cNvSpPr>
              <a:spLocks/>
            </p:cNvSpPr>
            <p:nvPr/>
          </p:nvSpPr>
          <p:spPr bwMode="auto">
            <a:xfrm>
              <a:off x="5001" y="2507"/>
              <a:ext cx="99" cy="46"/>
            </a:xfrm>
            <a:custGeom>
              <a:avLst/>
              <a:gdLst>
                <a:gd name="T0" fmla="*/ 415 w 990"/>
                <a:gd name="T1" fmla="*/ 295 h 458"/>
                <a:gd name="T2" fmla="*/ 469 w 990"/>
                <a:gd name="T3" fmla="*/ 217 h 458"/>
                <a:gd name="T4" fmla="*/ 442 w 990"/>
                <a:gd name="T5" fmla="*/ 170 h 458"/>
                <a:gd name="T6" fmla="*/ 431 w 990"/>
                <a:gd name="T7" fmla="*/ 135 h 458"/>
                <a:gd name="T8" fmla="*/ 432 w 990"/>
                <a:gd name="T9" fmla="*/ 109 h 458"/>
                <a:gd name="T10" fmla="*/ 443 w 990"/>
                <a:gd name="T11" fmla="*/ 93 h 458"/>
                <a:gd name="T12" fmla="*/ 459 w 990"/>
                <a:gd name="T13" fmla="*/ 83 h 458"/>
                <a:gd name="T14" fmla="*/ 476 w 990"/>
                <a:gd name="T15" fmla="*/ 78 h 458"/>
                <a:gd name="T16" fmla="*/ 490 w 990"/>
                <a:gd name="T17" fmla="*/ 76 h 458"/>
                <a:gd name="T18" fmla="*/ 499 w 990"/>
                <a:gd name="T19" fmla="*/ 76 h 458"/>
                <a:gd name="T20" fmla="*/ 514 w 990"/>
                <a:gd name="T21" fmla="*/ 78 h 458"/>
                <a:gd name="T22" fmla="*/ 531 w 990"/>
                <a:gd name="T23" fmla="*/ 83 h 458"/>
                <a:gd name="T24" fmla="*/ 547 w 990"/>
                <a:gd name="T25" fmla="*/ 93 h 458"/>
                <a:gd name="T26" fmla="*/ 558 w 990"/>
                <a:gd name="T27" fmla="*/ 109 h 458"/>
                <a:gd name="T28" fmla="*/ 560 w 990"/>
                <a:gd name="T29" fmla="*/ 135 h 458"/>
                <a:gd name="T30" fmla="*/ 549 w 990"/>
                <a:gd name="T31" fmla="*/ 170 h 458"/>
                <a:gd name="T32" fmla="*/ 520 w 990"/>
                <a:gd name="T33" fmla="*/ 217 h 458"/>
                <a:gd name="T34" fmla="*/ 574 w 990"/>
                <a:gd name="T35" fmla="*/ 295 h 458"/>
                <a:gd name="T36" fmla="*/ 670 w 990"/>
                <a:gd name="T37" fmla="*/ 1 h 458"/>
                <a:gd name="T38" fmla="*/ 686 w 990"/>
                <a:gd name="T39" fmla="*/ 11 h 458"/>
                <a:gd name="T40" fmla="*/ 719 w 990"/>
                <a:gd name="T41" fmla="*/ 30 h 458"/>
                <a:gd name="T42" fmla="*/ 766 w 990"/>
                <a:gd name="T43" fmla="*/ 53 h 458"/>
                <a:gd name="T44" fmla="*/ 827 w 990"/>
                <a:gd name="T45" fmla="*/ 79 h 458"/>
                <a:gd name="T46" fmla="*/ 892 w 990"/>
                <a:gd name="T47" fmla="*/ 107 h 458"/>
                <a:gd name="T48" fmla="*/ 937 w 990"/>
                <a:gd name="T49" fmla="*/ 141 h 458"/>
                <a:gd name="T50" fmla="*/ 965 w 990"/>
                <a:gd name="T51" fmla="*/ 188 h 458"/>
                <a:gd name="T52" fmla="*/ 980 w 990"/>
                <a:gd name="T53" fmla="*/ 247 h 458"/>
                <a:gd name="T54" fmla="*/ 987 w 990"/>
                <a:gd name="T55" fmla="*/ 320 h 458"/>
                <a:gd name="T56" fmla="*/ 989 w 990"/>
                <a:gd name="T57" fmla="*/ 408 h 458"/>
                <a:gd name="T58" fmla="*/ 0 w 990"/>
                <a:gd name="T59" fmla="*/ 458 h 458"/>
                <a:gd name="T60" fmla="*/ 2 w 990"/>
                <a:gd name="T61" fmla="*/ 362 h 458"/>
                <a:gd name="T62" fmla="*/ 5 w 990"/>
                <a:gd name="T63" fmla="*/ 282 h 458"/>
                <a:gd name="T64" fmla="*/ 15 w 990"/>
                <a:gd name="T65" fmla="*/ 217 h 458"/>
                <a:gd name="T66" fmla="*/ 36 w 990"/>
                <a:gd name="T67" fmla="*/ 163 h 458"/>
                <a:gd name="T68" fmla="*/ 72 w 990"/>
                <a:gd name="T69" fmla="*/ 123 h 458"/>
                <a:gd name="T70" fmla="*/ 128 w 990"/>
                <a:gd name="T71" fmla="*/ 94 h 458"/>
                <a:gd name="T72" fmla="*/ 195 w 990"/>
                <a:gd name="T73" fmla="*/ 66 h 458"/>
                <a:gd name="T74" fmla="*/ 248 w 990"/>
                <a:gd name="T75" fmla="*/ 41 h 458"/>
                <a:gd name="T76" fmla="*/ 289 w 990"/>
                <a:gd name="T77" fmla="*/ 20 h 458"/>
                <a:gd name="T78" fmla="*/ 313 w 990"/>
                <a:gd name="T79" fmla="*/ 5 h 458"/>
                <a:gd name="T80" fmla="*/ 322 w 990"/>
                <a:gd name="T81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0" h="458">
                  <a:moveTo>
                    <a:pt x="322" y="0"/>
                  </a:moveTo>
                  <a:lnTo>
                    <a:pt x="415" y="295"/>
                  </a:lnTo>
                  <a:lnTo>
                    <a:pt x="428" y="335"/>
                  </a:lnTo>
                  <a:lnTo>
                    <a:pt x="469" y="217"/>
                  </a:lnTo>
                  <a:lnTo>
                    <a:pt x="453" y="191"/>
                  </a:lnTo>
                  <a:lnTo>
                    <a:pt x="442" y="170"/>
                  </a:lnTo>
                  <a:lnTo>
                    <a:pt x="434" y="150"/>
                  </a:lnTo>
                  <a:lnTo>
                    <a:pt x="431" y="135"/>
                  </a:lnTo>
                  <a:lnTo>
                    <a:pt x="430" y="120"/>
                  </a:lnTo>
                  <a:lnTo>
                    <a:pt x="432" y="109"/>
                  </a:lnTo>
                  <a:lnTo>
                    <a:pt x="437" y="100"/>
                  </a:lnTo>
                  <a:lnTo>
                    <a:pt x="443" y="93"/>
                  </a:lnTo>
                  <a:lnTo>
                    <a:pt x="451" y="87"/>
                  </a:lnTo>
                  <a:lnTo>
                    <a:pt x="459" y="83"/>
                  </a:lnTo>
                  <a:lnTo>
                    <a:pt x="468" y="79"/>
                  </a:lnTo>
                  <a:lnTo>
                    <a:pt x="476" y="78"/>
                  </a:lnTo>
                  <a:lnTo>
                    <a:pt x="484" y="77"/>
                  </a:lnTo>
                  <a:lnTo>
                    <a:pt x="490" y="76"/>
                  </a:lnTo>
                  <a:lnTo>
                    <a:pt x="495" y="76"/>
                  </a:lnTo>
                  <a:lnTo>
                    <a:pt x="499" y="76"/>
                  </a:lnTo>
                  <a:lnTo>
                    <a:pt x="506" y="77"/>
                  </a:lnTo>
                  <a:lnTo>
                    <a:pt x="514" y="78"/>
                  </a:lnTo>
                  <a:lnTo>
                    <a:pt x="523" y="79"/>
                  </a:lnTo>
                  <a:lnTo>
                    <a:pt x="531" y="83"/>
                  </a:lnTo>
                  <a:lnTo>
                    <a:pt x="539" y="87"/>
                  </a:lnTo>
                  <a:lnTo>
                    <a:pt x="547" y="93"/>
                  </a:lnTo>
                  <a:lnTo>
                    <a:pt x="553" y="100"/>
                  </a:lnTo>
                  <a:lnTo>
                    <a:pt x="558" y="109"/>
                  </a:lnTo>
                  <a:lnTo>
                    <a:pt x="560" y="120"/>
                  </a:lnTo>
                  <a:lnTo>
                    <a:pt x="560" y="135"/>
                  </a:lnTo>
                  <a:lnTo>
                    <a:pt x="557" y="150"/>
                  </a:lnTo>
                  <a:lnTo>
                    <a:pt x="549" y="170"/>
                  </a:lnTo>
                  <a:lnTo>
                    <a:pt x="537" y="191"/>
                  </a:lnTo>
                  <a:lnTo>
                    <a:pt x="520" y="217"/>
                  </a:lnTo>
                  <a:lnTo>
                    <a:pt x="562" y="335"/>
                  </a:lnTo>
                  <a:lnTo>
                    <a:pt x="574" y="295"/>
                  </a:lnTo>
                  <a:lnTo>
                    <a:pt x="667" y="0"/>
                  </a:lnTo>
                  <a:lnTo>
                    <a:pt x="670" y="1"/>
                  </a:lnTo>
                  <a:lnTo>
                    <a:pt x="676" y="5"/>
                  </a:lnTo>
                  <a:lnTo>
                    <a:pt x="686" y="11"/>
                  </a:lnTo>
                  <a:lnTo>
                    <a:pt x="701" y="20"/>
                  </a:lnTo>
                  <a:lnTo>
                    <a:pt x="719" y="30"/>
                  </a:lnTo>
                  <a:lnTo>
                    <a:pt x="740" y="41"/>
                  </a:lnTo>
                  <a:lnTo>
                    <a:pt x="766" y="53"/>
                  </a:lnTo>
                  <a:lnTo>
                    <a:pt x="795" y="66"/>
                  </a:lnTo>
                  <a:lnTo>
                    <a:pt x="827" y="79"/>
                  </a:lnTo>
                  <a:lnTo>
                    <a:pt x="861" y="94"/>
                  </a:lnTo>
                  <a:lnTo>
                    <a:pt x="892" y="107"/>
                  </a:lnTo>
                  <a:lnTo>
                    <a:pt x="917" y="123"/>
                  </a:lnTo>
                  <a:lnTo>
                    <a:pt x="937" y="141"/>
                  </a:lnTo>
                  <a:lnTo>
                    <a:pt x="953" y="163"/>
                  </a:lnTo>
                  <a:lnTo>
                    <a:pt x="965" y="188"/>
                  </a:lnTo>
                  <a:lnTo>
                    <a:pt x="974" y="217"/>
                  </a:lnTo>
                  <a:lnTo>
                    <a:pt x="980" y="247"/>
                  </a:lnTo>
                  <a:lnTo>
                    <a:pt x="985" y="282"/>
                  </a:lnTo>
                  <a:lnTo>
                    <a:pt x="987" y="320"/>
                  </a:lnTo>
                  <a:lnTo>
                    <a:pt x="988" y="362"/>
                  </a:lnTo>
                  <a:lnTo>
                    <a:pt x="989" y="408"/>
                  </a:lnTo>
                  <a:lnTo>
                    <a:pt x="990" y="458"/>
                  </a:lnTo>
                  <a:lnTo>
                    <a:pt x="0" y="458"/>
                  </a:lnTo>
                  <a:lnTo>
                    <a:pt x="0" y="408"/>
                  </a:lnTo>
                  <a:lnTo>
                    <a:pt x="2" y="362"/>
                  </a:lnTo>
                  <a:lnTo>
                    <a:pt x="3" y="320"/>
                  </a:lnTo>
                  <a:lnTo>
                    <a:pt x="5" y="282"/>
                  </a:lnTo>
                  <a:lnTo>
                    <a:pt x="9" y="247"/>
                  </a:lnTo>
                  <a:lnTo>
                    <a:pt x="15" y="217"/>
                  </a:lnTo>
                  <a:lnTo>
                    <a:pt x="24" y="188"/>
                  </a:lnTo>
                  <a:lnTo>
                    <a:pt x="36" y="163"/>
                  </a:lnTo>
                  <a:lnTo>
                    <a:pt x="52" y="141"/>
                  </a:lnTo>
                  <a:lnTo>
                    <a:pt x="72" y="123"/>
                  </a:lnTo>
                  <a:lnTo>
                    <a:pt x="98" y="107"/>
                  </a:lnTo>
                  <a:lnTo>
                    <a:pt x="128" y="94"/>
                  </a:lnTo>
                  <a:lnTo>
                    <a:pt x="163" y="79"/>
                  </a:lnTo>
                  <a:lnTo>
                    <a:pt x="195" y="66"/>
                  </a:lnTo>
                  <a:lnTo>
                    <a:pt x="224" y="53"/>
                  </a:lnTo>
                  <a:lnTo>
                    <a:pt x="248" y="41"/>
                  </a:lnTo>
                  <a:lnTo>
                    <a:pt x="270" y="30"/>
                  </a:lnTo>
                  <a:lnTo>
                    <a:pt x="289" y="20"/>
                  </a:lnTo>
                  <a:lnTo>
                    <a:pt x="304" y="11"/>
                  </a:lnTo>
                  <a:lnTo>
                    <a:pt x="313" y="5"/>
                  </a:lnTo>
                  <a:lnTo>
                    <a:pt x="320" y="1"/>
                  </a:lnTo>
                  <a:lnTo>
                    <a:pt x="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7" name="Freeform 564"/>
            <p:cNvSpPr>
              <a:spLocks/>
            </p:cNvSpPr>
            <p:nvPr/>
          </p:nvSpPr>
          <p:spPr bwMode="auto">
            <a:xfrm>
              <a:off x="5025" y="2439"/>
              <a:ext cx="52" cy="69"/>
            </a:xfrm>
            <a:custGeom>
              <a:avLst/>
              <a:gdLst>
                <a:gd name="T0" fmla="*/ 303 w 520"/>
                <a:gd name="T1" fmla="*/ 4 h 695"/>
                <a:gd name="T2" fmla="*/ 350 w 520"/>
                <a:gd name="T3" fmla="*/ 18 h 695"/>
                <a:gd name="T4" fmla="*/ 389 w 520"/>
                <a:gd name="T5" fmla="*/ 40 h 695"/>
                <a:gd name="T6" fmla="*/ 416 w 520"/>
                <a:gd name="T7" fmla="*/ 66 h 695"/>
                <a:gd name="T8" fmla="*/ 429 w 520"/>
                <a:gd name="T9" fmla="*/ 82 h 695"/>
                <a:gd name="T10" fmla="*/ 431 w 520"/>
                <a:gd name="T11" fmla="*/ 86 h 695"/>
                <a:gd name="T12" fmla="*/ 439 w 520"/>
                <a:gd name="T13" fmla="*/ 87 h 695"/>
                <a:gd name="T14" fmla="*/ 452 w 520"/>
                <a:gd name="T15" fmla="*/ 93 h 695"/>
                <a:gd name="T16" fmla="*/ 469 w 520"/>
                <a:gd name="T17" fmla="*/ 106 h 695"/>
                <a:gd name="T18" fmla="*/ 484 w 520"/>
                <a:gd name="T19" fmla="*/ 127 h 695"/>
                <a:gd name="T20" fmla="*/ 497 w 520"/>
                <a:gd name="T21" fmla="*/ 157 h 695"/>
                <a:gd name="T22" fmla="*/ 504 w 520"/>
                <a:gd name="T23" fmla="*/ 203 h 695"/>
                <a:gd name="T24" fmla="*/ 503 w 520"/>
                <a:gd name="T25" fmla="*/ 263 h 695"/>
                <a:gd name="T26" fmla="*/ 489 w 520"/>
                <a:gd name="T27" fmla="*/ 331 h 695"/>
                <a:gd name="T28" fmla="*/ 502 w 520"/>
                <a:gd name="T29" fmla="*/ 333 h 695"/>
                <a:gd name="T30" fmla="*/ 513 w 520"/>
                <a:gd name="T31" fmla="*/ 342 h 695"/>
                <a:gd name="T32" fmla="*/ 520 w 520"/>
                <a:gd name="T33" fmla="*/ 362 h 695"/>
                <a:gd name="T34" fmla="*/ 516 w 520"/>
                <a:gd name="T35" fmla="*/ 397 h 695"/>
                <a:gd name="T36" fmla="*/ 502 w 520"/>
                <a:gd name="T37" fmla="*/ 447 h 695"/>
                <a:gd name="T38" fmla="*/ 487 w 520"/>
                <a:gd name="T39" fmla="*/ 481 h 695"/>
                <a:gd name="T40" fmla="*/ 473 w 520"/>
                <a:gd name="T41" fmla="*/ 496 h 695"/>
                <a:gd name="T42" fmla="*/ 461 w 520"/>
                <a:gd name="T43" fmla="*/ 523 h 695"/>
                <a:gd name="T44" fmla="*/ 437 w 520"/>
                <a:gd name="T45" fmla="*/ 579 h 695"/>
                <a:gd name="T46" fmla="*/ 398 w 520"/>
                <a:gd name="T47" fmla="*/ 631 h 695"/>
                <a:gd name="T48" fmla="*/ 346 w 520"/>
                <a:gd name="T49" fmla="*/ 671 h 695"/>
                <a:gd name="T50" fmla="*/ 287 w 520"/>
                <a:gd name="T51" fmla="*/ 693 h 695"/>
                <a:gd name="T52" fmla="*/ 231 w 520"/>
                <a:gd name="T53" fmla="*/ 693 h 695"/>
                <a:gd name="T54" fmla="*/ 172 w 520"/>
                <a:gd name="T55" fmla="*/ 671 h 695"/>
                <a:gd name="T56" fmla="*/ 119 w 520"/>
                <a:gd name="T57" fmla="*/ 630 h 695"/>
                <a:gd name="T58" fmla="*/ 80 w 520"/>
                <a:gd name="T59" fmla="*/ 579 h 695"/>
                <a:gd name="T60" fmla="*/ 57 w 520"/>
                <a:gd name="T61" fmla="*/ 523 h 695"/>
                <a:gd name="T62" fmla="*/ 45 w 520"/>
                <a:gd name="T63" fmla="*/ 495 h 695"/>
                <a:gd name="T64" fmla="*/ 32 w 520"/>
                <a:gd name="T65" fmla="*/ 480 h 695"/>
                <a:gd name="T66" fmla="*/ 16 w 520"/>
                <a:gd name="T67" fmla="*/ 447 h 695"/>
                <a:gd name="T68" fmla="*/ 3 w 520"/>
                <a:gd name="T69" fmla="*/ 396 h 695"/>
                <a:gd name="T70" fmla="*/ 0 w 520"/>
                <a:gd name="T71" fmla="*/ 361 h 695"/>
                <a:gd name="T72" fmla="*/ 5 w 520"/>
                <a:gd name="T73" fmla="*/ 341 h 695"/>
                <a:gd name="T74" fmla="*/ 16 w 520"/>
                <a:gd name="T75" fmla="*/ 332 h 695"/>
                <a:gd name="T76" fmla="*/ 31 w 520"/>
                <a:gd name="T77" fmla="*/ 331 h 695"/>
                <a:gd name="T78" fmla="*/ 22 w 520"/>
                <a:gd name="T79" fmla="*/ 298 h 695"/>
                <a:gd name="T80" fmla="*/ 15 w 520"/>
                <a:gd name="T81" fmla="*/ 227 h 695"/>
                <a:gd name="T82" fmla="*/ 31 w 520"/>
                <a:gd name="T83" fmla="*/ 162 h 695"/>
                <a:gd name="T84" fmla="*/ 63 w 520"/>
                <a:gd name="T85" fmla="*/ 108 h 695"/>
                <a:gd name="T86" fmla="*/ 100 w 520"/>
                <a:gd name="T87" fmla="*/ 69 h 695"/>
                <a:gd name="T88" fmla="*/ 139 w 520"/>
                <a:gd name="T89" fmla="*/ 39 h 695"/>
                <a:gd name="T90" fmla="*/ 193 w 520"/>
                <a:gd name="T91" fmla="*/ 10 h 695"/>
                <a:gd name="T92" fmla="*/ 243 w 520"/>
                <a:gd name="T93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0" h="695">
                  <a:moveTo>
                    <a:pt x="275" y="0"/>
                  </a:moveTo>
                  <a:lnTo>
                    <a:pt x="303" y="4"/>
                  </a:lnTo>
                  <a:lnTo>
                    <a:pt x="328" y="9"/>
                  </a:lnTo>
                  <a:lnTo>
                    <a:pt x="350" y="18"/>
                  </a:lnTo>
                  <a:lnTo>
                    <a:pt x="369" y="28"/>
                  </a:lnTo>
                  <a:lnTo>
                    <a:pt x="389" y="40"/>
                  </a:lnTo>
                  <a:lnTo>
                    <a:pt x="405" y="54"/>
                  </a:lnTo>
                  <a:lnTo>
                    <a:pt x="416" y="66"/>
                  </a:lnTo>
                  <a:lnTo>
                    <a:pt x="424" y="76"/>
                  </a:lnTo>
                  <a:lnTo>
                    <a:pt x="429" y="82"/>
                  </a:lnTo>
                  <a:lnTo>
                    <a:pt x="430" y="85"/>
                  </a:lnTo>
                  <a:lnTo>
                    <a:pt x="431" y="86"/>
                  </a:lnTo>
                  <a:lnTo>
                    <a:pt x="434" y="86"/>
                  </a:lnTo>
                  <a:lnTo>
                    <a:pt x="439" y="87"/>
                  </a:lnTo>
                  <a:lnTo>
                    <a:pt x="445" y="89"/>
                  </a:lnTo>
                  <a:lnTo>
                    <a:pt x="452" y="93"/>
                  </a:lnTo>
                  <a:lnTo>
                    <a:pt x="461" y="98"/>
                  </a:lnTo>
                  <a:lnTo>
                    <a:pt x="469" y="106"/>
                  </a:lnTo>
                  <a:lnTo>
                    <a:pt x="476" y="114"/>
                  </a:lnTo>
                  <a:lnTo>
                    <a:pt x="484" y="127"/>
                  </a:lnTo>
                  <a:lnTo>
                    <a:pt x="491" y="141"/>
                  </a:lnTo>
                  <a:lnTo>
                    <a:pt x="497" y="157"/>
                  </a:lnTo>
                  <a:lnTo>
                    <a:pt x="502" y="178"/>
                  </a:lnTo>
                  <a:lnTo>
                    <a:pt x="504" y="203"/>
                  </a:lnTo>
                  <a:lnTo>
                    <a:pt x="504" y="230"/>
                  </a:lnTo>
                  <a:lnTo>
                    <a:pt x="503" y="263"/>
                  </a:lnTo>
                  <a:lnTo>
                    <a:pt x="497" y="299"/>
                  </a:lnTo>
                  <a:lnTo>
                    <a:pt x="489" y="331"/>
                  </a:lnTo>
                  <a:lnTo>
                    <a:pt x="495" y="332"/>
                  </a:lnTo>
                  <a:lnTo>
                    <a:pt x="502" y="333"/>
                  </a:lnTo>
                  <a:lnTo>
                    <a:pt x="509" y="337"/>
                  </a:lnTo>
                  <a:lnTo>
                    <a:pt x="513" y="342"/>
                  </a:lnTo>
                  <a:lnTo>
                    <a:pt x="517" y="351"/>
                  </a:lnTo>
                  <a:lnTo>
                    <a:pt x="520" y="362"/>
                  </a:lnTo>
                  <a:lnTo>
                    <a:pt x="518" y="378"/>
                  </a:lnTo>
                  <a:lnTo>
                    <a:pt x="516" y="397"/>
                  </a:lnTo>
                  <a:lnTo>
                    <a:pt x="511" y="422"/>
                  </a:lnTo>
                  <a:lnTo>
                    <a:pt x="502" y="447"/>
                  </a:lnTo>
                  <a:lnTo>
                    <a:pt x="494" y="467"/>
                  </a:lnTo>
                  <a:lnTo>
                    <a:pt x="487" y="481"/>
                  </a:lnTo>
                  <a:lnTo>
                    <a:pt x="480" y="490"/>
                  </a:lnTo>
                  <a:lnTo>
                    <a:pt x="473" y="496"/>
                  </a:lnTo>
                  <a:lnTo>
                    <a:pt x="468" y="497"/>
                  </a:lnTo>
                  <a:lnTo>
                    <a:pt x="461" y="523"/>
                  </a:lnTo>
                  <a:lnTo>
                    <a:pt x="451" y="551"/>
                  </a:lnTo>
                  <a:lnTo>
                    <a:pt x="437" y="579"/>
                  </a:lnTo>
                  <a:lnTo>
                    <a:pt x="419" y="605"/>
                  </a:lnTo>
                  <a:lnTo>
                    <a:pt x="398" y="631"/>
                  </a:lnTo>
                  <a:lnTo>
                    <a:pt x="374" y="653"/>
                  </a:lnTo>
                  <a:lnTo>
                    <a:pt x="346" y="671"/>
                  </a:lnTo>
                  <a:lnTo>
                    <a:pt x="315" y="685"/>
                  </a:lnTo>
                  <a:lnTo>
                    <a:pt x="287" y="693"/>
                  </a:lnTo>
                  <a:lnTo>
                    <a:pt x="260" y="695"/>
                  </a:lnTo>
                  <a:lnTo>
                    <a:pt x="231" y="693"/>
                  </a:lnTo>
                  <a:lnTo>
                    <a:pt x="203" y="685"/>
                  </a:lnTo>
                  <a:lnTo>
                    <a:pt x="172" y="671"/>
                  </a:lnTo>
                  <a:lnTo>
                    <a:pt x="144" y="652"/>
                  </a:lnTo>
                  <a:lnTo>
                    <a:pt x="119" y="630"/>
                  </a:lnTo>
                  <a:lnTo>
                    <a:pt x="98" y="605"/>
                  </a:lnTo>
                  <a:lnTo>
                    <a:pt x="80" y="579"/>
                  </a:lnTo>
                  <a:lnTo>
                    <a:pt x="67" y="551"/>
                  </a:lnTo>
                  <a:lnTo>
                    <a:pt x="57" y="523"/>
                  </a:lnTo>
                  <a:lnTo>
                    <a:pt x="51" y="497"/>
                  </a:lnTo>
                  <a:lnTo>
                    <a:pt x="45" y="495"/>
                  </a:lnTo>
                  <a:lnTo>
                    <a:pt x="38" y="489"/>
                  </a:lnTo>
                  <a:lnTo>
                    <a:pt x="32" y="480"/>
                  </a:lnTo>
                  <a:lnTo>
                    <a:pt x="24" y="466"/>
                  </a:lnTo>
                  <a:lnTo>
                    <a:pt x="16" y="447"/>
                  </a:lnTo>
                  <a:lnTo>
                    <a:pt x="9" y="421"/>
                  </a:lnTo>
                  <a:lnTo>
                    <a:pt x="3" y="396"/>
                  </a:lnTo>
                  <a:lnTo>
                    <a:pt x="0" y="376"/>
                  </a:lnTo>
                  <a:lnTo>
                    <a:pt x="0" y="361"/>
                  </a:lnTo>
                  <a:lnTo>
                    <a:pt x="2" y="350"/>
                  </a:lnTo>
                  <a:lnTo>
                    <a:pt x="5" y="341"/>
                  </a:lnTo>
                  <a:lnTo>
                    <a:pt x="11" y="336"/>
                  </a:lnTo>
                  <a:lnTo>
                    <a:pt x="16" y="332"/>
                  </a:lnTo>
                  <a:lnTo>
                    <a:pt x="24" y="331"/>
                  </a:lnTo>
                  <a:lnTo>
                    <a:pt x="31" y="331"/>
                  </a:lnTo>
                  <a:lnTo>
                    <a:pt x="25" y="314"/>
                  </a:lnTo>
                  <a:lnTo>
                    <a:pt x="22" y="298"/>
                  </a:lnTo>
                  <a:lnTo>
                    <a:pt x="16" y="261"/>
                  </a:lnTo>
                  <a:lnTo>
                    <a:pt x="15" y="227"/>
                  </a:lnTo>
                  <a:lnTo>
                    <a:pt x="21" y="194"/>
                  </a:lnTo>
                  <a:lnTo>
                    <a:pt x="31" y="162"/>
                  </a:lnTo>
                  <a:lnTo>
                    <a:pt x="45" y="133"/>
                  </a:lnTo>
                  <a:lnTo>
                    <a:pt x="63" y="108"/>
                  </a:lnTo>
                  <a:lnTo>
                    <a:pt x="83" y="86"/>
                  </a:lnTo>
                  <a:lnTo>
                    <a:pt x="100" y="69"/>
                  </a:lnTo>
                  <a:lnTo>
                    <a:pt x="119" y="52"/>
                  </a:lnTo>
                  <a:lnTo>
                    <a:pt x="139" y="39"/>
                  </a:lnTo>
                  <a:lnTo>
                    <a:pt x="165" y="23"/>
                  </a:lnTo>
                  <a:lnTo>
                    <a:pt x="193" y="10"/>
                  </a:lnTo>
                  <a:lnTo>
                    <a:pt x="218" y="4"/>
                  </a:lnTo>
                  <a:lnTo>
                    <a:pt x="243" y="2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8" name="Freeform 565"/>
            <p:cNvSpPr>
              <a:spLocks/>
            </p:cNvSpPr>
            <p:nvPr/>
          </p:nvSpPr>
          <p:spPr bwMode="auto">
            <a:xfrm>
              <a:off x="4869" y="2277"/>
              <a:ext cx="98" cy="46"/>
            </a:xfrm>
            <a:custGeom>
              <a:avLst/>
              <a:gdLst>
                <a:gd name="T0" fmla="*/ 416 w 990"/>
                <a:gd name="T1" fmla="*/ 294 h 458"/>
                <a:gd name="T2" fmla="*/ 470 w 990"/>
                <a:gd name="T3" fmla="*/ 217 h 458"/>
                <a:gd name="T4" fmla="*/ 441 w 990"/>
                <a:gd name="T5" fmla="*/ 169 h 458"/>
                <a:gd name="T6" fmla="*/ 430 w 990"/>
                <a:gd name="T7" fmla="*/ 135 h 458"/>
                <a:gd name="T8" fmla="*/ 433 w 990"/>
                <a:gd name="T9" fmla="*/ 110 h 458"/>
                <a:gd name="T10" fmla="*/ 444 w 990"/>
                <a:gd name="T11" fmla="*/ 93 h 458"/>
                <a:gd name="T12" fmla="*/ 459 w 990"/>
                <a:gd name="T13" fmla="*/ 83 h 458"/>
                <a:gd name="T14" fmla="*/ 477 w 990"/>
                <a:gd name="T15" fmla="*/ 79 h 458"/>
                <a:gd name="T16" fmla="*/ 491 w 990"/>
                <a:gd name="T17" fmla="*/ 76 h 458"/>
                <a:gd name="T18" fmla="*/ 499 w 990"/>
                <a:gd name="T19" fmla="*/ 76 h 458"/>
                <a:gd name="T20" fmla="*/ 514 w 990"/>
                <a:gd name="T21" fmla="*/ 79 h 458"/>
                <a:gd name="T22" fmla="*/ 531 w 990"/>
                <a:gd name="T23" fmla="*/ 83 h 458"/>
                <a:gd name="T24" fmla="*/ 548 w 990"/>
                <a:gd name="T25" fmla="*/ 93 h 458"/>
                <a:gd name="T26" fmla="*/ 559 w 990"/>
                <a:gd name="T27" fmla="*/ 110 h 458"/>
                <a:gd name="T28" fmla="*/ 560 w 990"/>
                <a:gd name="T29" fmla="*/ 135 h 458"/>
                <a:gd name="T30" fmla="*/ 549 w 990"/>
                <a:gd name="T31" fmla="*/ 169 h 458"/>
                <a:gd name="T32" fmla="*/ 521 w 990"/>
                <a:gd name="T33" fmla="*/ 217 h 458"/>
                <a:gd name="T34" fmla="*/ 575 w 990"/>
                <a:gd name="T35" fmla="*/ 294 h 458"/>
                <a:gd name="T36" fmla="*/ 670 w 990"/>
                <a:gd name="T37" fmla="*/ 1 h 458"/>
                <a:gd name="T38" fmla="*/ 688 w 990"/>
                <a:gd name="T39" fmla="*/ 11 h 458"/>
                <a:gd name="T40" fmla="*/ 720 w 990"/>
                <a:gd name="T41" fmla="*/ 30 h 458"/>
                <a:gd name="T42" fmla="*/ 767 w 990"/>
                <a:gd name="T43" fmla="*/ 53 h 458"/>
                <a:gd name="T44" fmla="*/ 827 w 990"/>
                <a:gd name="T45" fmla="*/ 80 h 458"/>
                <a:gd name="T46" fmla="*/ 893 w 990"/>
                <a:gd name="T47" fmla="*/ 107 h 458"/>
                <a:gd name="T48" fmla="*/ 938 w 990"/>
                <a:gd name="T49" fmla="*/ 142 h 458"/>
                <a:gd name="T50" fmla="*/ 967 w 990"/>
                <a:gd name="T51" fmla="*/ 188 h 458"/>
                <a:gd name="T52" fmla="*/ 981 w 990"/>
                <a:gd name="T53" fmla="*/ 248 h 458"/>
                <a:gd name="T54" fmla="*/ 988 w 990"/>
                <a:gd name="T55" fmla="*/ 321 h 458"/>
                <a:gd name="T56" fmla="*/ 990 w 990"/>
                <a:gd name="T57" fmla="*/ 408 h 458"/>
                <a:gd name="T58" fmla="*/ 0 w 990"/>
                <a:gd name="T59" fmla="*/ 458 h 458"/>
                <a:gd name="T60" fmla="*/ 1 w 990"/>
                <a:gd name="T61" fmla="*/ 363 h 458"/>
                <a:gd name="T62" fmla="*/ 6 w 990"/>
                <a:gd name="T63" fmla="*/ 282 h 458"/>
                <a:gd name="T64" fmla="*/ 16 w 990"/>
                <a:gd name="T65" fmla="*/ 217 h 458"/>
                <a:gd name="T66" fmla="*/ 37 w 990"/>
                <a:gd name="T67" fmla="*/ 164 h 458"/>
                <a:gd name="T68" fmla="*/ 73 w 990"/>
                <a:gd name="T69" fmla="*/ 123 h 458"/>
                <a:gd name="T70" fmla="*/ 128 w 990"/>
                <a:gd name="T71" fmla="*/ 93 h 458"/>
                <a:gd name="T72" fmla="*/ 195 w 990"/>
                <a:gd name="T73" fmla="*/ 66 h 458"/>
                <a:gd name="T74" fmla="*/ 249 w 990"/>
                <a:gd name="T75" fmla="*/ 41 h 458"/>
                <a:gd name="T76" fmla="*/ 289 w 990"/>
                <a:gd name="T77" fmla="*/ 20 h 458"/>
                <a:gd name="T78" fmla="*/ 314 w 990"/>
                <a:gd name="T79" fmla="*/ 6 h 458"/>
                <a:gd name="T80" fmla="*/ 322 w 990"/>
                <a:gd name="T81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0" h="458">
                  <a:moveTo>
                    <a:pt x="322" y="0"/>
                  </a:moveTo>
                  <a:lnTo>
                    <a:pt x="416" y="294"/>
                  </a:lnTo>
                  <a:lnTo>
                    <a:pt x="428" y="335"/>
                  </a:lnTo>
                  <a:lnTo>
                    <a:pt x="470" y="217"/>
                  </a:lnTo>
                  <a:lnTo>
                    <a:pt x="454" y="191"/>
                  </a:lnTo>
                  <a:lnTo>
                    <a:pt x="441" y="169"/>
                  </a:lnTo>
                  <a:lnTo>
                    <a:pt x="435" y="150"/>
                  </a:lnTo>
                  <a:lnTo>
                    <a:pt x="430" y="135"/>
                  </a:lnTo>
                  <a:lnTo>
                    <a:pt x="430" y="121"/>
                  </a:lnTo>
                  <a:lnTo>
                    <a:pt x="433" y="110"/>
                  </a:lnTo>
                  <a:lnTo>
                    <a:pt x="437" y="101"/>
                  </a:lnTo>
                  <a:lnTo>
                    <a:pt x="444" y="93"/>
                  </a:lnTo>
                  <a:lnTo>
                    <a:pt x="451" y="87"/>
                  </a:lnTo>
                  <a:lnTo>
                    <a:pt x="459" y="83"/>
                  </a:lnTo>
                  <a:lnTo>
                    <a:pt x="468" y="80"/>
                  </a:lnTo>
                  <a:lnTo>
                    <a:pt x="477" y="79"/>
                  </a:lnTo>
                  <a:lnTo>
                    <a:pt x="485" y="77"/>
                  </a:lnTo>
                  <a:lnTo>
                    <a:pt x="491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507" y="77"/>
                  </a:lnTo>
                  <a:lnTo>
                    <a:pt x="514" y="79"/>
                  </a:lnTo>
                  <a:lnTo>
                    <a:pt x="522" y="80"/>
                  </a:lnTo>
                  <a:lnTo>
                    <a:pt x="531" y="83"/>
                  </a:lnTo>
                  <a:lnTo>
                    <a:pt x="540" y="87"/>
                  </a:lnTo>
                  <a:lnTo>
                    <a:pt x="548" y="93"/>
                  </a:lnTo>
                  <a:lnTo>
                    <a:pt x="553" y="101"/>
                  </a:lnTo>
                  <a:lnTo>
                    <a:pt x="559" y="110"/>
                  </a:lnTo>
                  <a:lnTo>
                    <a:pt x="561" y="121"/>
                  </a:lnTo>
                  <a:lnTo>
                    <a:pt x="560" y="135"/>
                  </a:lnTo>
                  <a:lnTo>
                    <a:pt x="556" y="150"/>
                  </a:lnTo>
                  <a:lnTo>
                    <a:pt x="549" y="169"/>
                  </a:lnTo>
                  <a:lnTo>
                    <a:pt x="538" y="191"/>
                  </a:lnTo>
                  <a:lnTo>
                    <a:pt x="521" y="217"/>
                  </a:lnTo>
                  <a:lnTo>
                    <a:pt x="562" y="335"/>
                  </a:lnTo>
                  <a:lnTo>
                    <a:pt x="575" y="294"/>
                  </a:lnTo>
                  <a:lnTo>
                    <a:pt x="668" y="0"/>
                  </a:lnTo>
                  <a:lnTo>
                    <a:pt x="670" y="1"/>
                  </a:lnTo>
                  <a:lnTo>
                    <a:pt x="677" y="6"/>
                  </a:lnTo>
                  <a:lnTo>
                    <a:pt x="688" y="11"/>
                  </a:lnTo>
                  <a:lnTo>
                    <a:pt x="702" y="20"/>
                  </a:lnTo>
                  <a:lnTo>
                    <a:pt x="720" y="30"/>
                  </a:lnTo>
                  <a:lnTo>
                    <a:pt x="742" y="41"/>
                  </a:lnTo>
                  <a:lnTo>
                    <a:pt x="767" y="53"/>
                  </a:lnTo>
                  <a:lnTo>
                    <a:pt x="795" y="66"/>
                  </a:lnTo>
                  <a:lnTo>
                    <a:pt x="827" y="80"/>
                  </a:lnTo>
                  <a:lnTo>
                    <a:pt x="863" y="93"/>
                  </a:lnTo>
                  <a:lnTo>
                    <a:pt x="893" y="107"/>
                  </a:lnTo>
                  <a:lnTo>
                    <a:pt x="918" y="123"/>
                  </a:lnTo>
                  <a:lnTo>
                    <a:pt x="938" y="142"/>
                  </a:lnTo>
                  <a:lnTo>
                    <a:pt x="955" y="164"/>
                  </a:lnTo>
                  <a:lnTo>
                    <a:pt x="967" y="188"/>
                  </a:lnTo>
                  <a:lnTo>
                    <a:pt x="976" y="217"/>
                  </a:lnTo>
                  <a:lnTo>
                    <a:pt x="981" y="248"/>
                  </a:lnTo>
                  <a:lnTo>
                    <a:pt x="986" y="282"/>
                  </a:lnTo>
                  <a:lnTo>
                    <a:pt x="988" y="321"/>
                  </a:lnTo>
                  <a:lnTo>
                    <a:pt x="989" y="363"/>
                  </a:lnTo>
                  <a:lnTo>
                    <a:pt x="990" y="408"/>
                  </a:lnTo>
                  <a:lnTo>
                    <a:pt x="990" y="458"/>
                  </a:lnTo>
                  <a:lnTo>
                    <a:pt x="0" y="458"/>
                  </a:lnTo>
                  <a:lnTo>
                    <a:pt x="1" y="408"/>
                  </a:lnTo>
                  <a:lnTo>
                    <a:pt x="1" y="363"/>
                  </a:lnTo>
                  <a:lnTo>
                    <a:pt x="3" y="321"/>
                  </a:lnTo>
                  <a:lnTo>
                    <a:pt x="6" y="282"/>
                  </a:lnTo>
                  <a:lnTo>
                    <a:pt x="9" y="248"/>
                  </a:lnTo>
                  <a:lnTo>
                    <a:pt x="16" y="217"/>
                  </a:lnTo>
                  <a:lnTo>
                    <a:pt x="24" y="188"/>
                  </a:lnTo>
                  <a:lnTo>
                    <a:pt x="37" y="164"/>
                  </a:lnTo>
                  <a:lnTo>
                    <a:pt x="52" y="142"/>
                  </a:lnTo>
                  <a:lnTo>
                    <a:pt x="73" y="123"/>
                  </a:lnTo>
                  <a:lnTo>
                    <a:pt x="97" y="107"/>
                  </a:lnTo>
                  <a:lnTo>
                    <a:pt x="128" y="93"/>
                  </a:lnTo>
                  <a:lnTo>
                    <a:pt x="163" y="80"/>
                  </a:lnTo>
                  <a:lnTo>
                    <a:pt x="195" y="66"/>
                  </a:lnTo>
                  <a:lnTo>
                    <a:pt x="223" y="53"/>
                  </a:lnTo>
                  <a:lnTo>
                    <a:pt x="249" y="41"/>
                  </a:lnTo>
                  <a:lnTo>
                    <a:pt x="271" y="30"/>
                  </a:lnTo>
                  <a:lnTo>
                    <a:pt x="289" y="20"/>
                  </a:lnTo>
                  <a:lnTo>
                    <a:pt x="303" y="11"/>
                  </a:lnTo>
                  <a:lnTo>
                    <a:pt x="314" y="6"/>
                  </a:lnTo>
                  <a:lnTo>
                    <a:pt x="320" y="1"/>
                  </a:lnTo>
                  <a:lnTo>
                    <a:pt x="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9" name="Freeform 566"/>
            <p:cNvSpPr>
              <a:spLocks/>
            </p:cNvSpPr>
            <p:nvPr/>
          </p:nvSpPr>
          <p:spPr bwMode="auto">
            <a:xfrm>
              <a:off x="4892" y="2209"/>
              <a:ext cx="52" cy="69"/>
            </a:xfrm>
            <a:custGeom>
              <a:avLst/>
              <a:gdLst>
                <a:gd name="T0" fmla="*/ 303 w 518"/>
                <a:gd name="T1" fmla="*/ 3 h 694"/>
                <a:gd name="T2" fmla="*/ 349 w 518"/>
                <a:gd name="T3" fmla="*/ 17 h 694"/>
                <a:gd name="T4" fmla="*/ 389 w 518"/>
                <a:gd name="T5" fmla="*/ 40 h 694"/>
                <a:gd name="T6" fmla="*/ 415 w 518"/>
                <a:gd name="T7" fmla="*/ 65 h 694"/>
                <a:gd name="T8" fmla="*/ 429 w 518"/>
                <a:gd name="T9" fmla="*/ 82 h 694"/>
                <a:gd name="T10" fmla="*/ 431 w 518"/>
                <a:gd name="T11" fmla="*/ 84 h 694"/>
                <a:gd name="T12" fmla="*/ 439 w 518"/>
                <a:gd name="T13" fmla="*/ 86 h 694"/>
                <a:gd name="T14" fmla="*/ 452 w 518"/>
                <a:gd name="T15" fmla="*/ 93 h 694"/>
                <a:gd name="T16" fmla="*/ 469 w 518"/>
                <a:gd name="T17" fmla="*/ 105 h 694"/>
                <a:gd name="T18" fmla="*/ 484 w 518"/>
                <a:gd name="T19" fmla="*/ 126 h 694"/>
                <a:gd name="T20" fmla="*/ 497 w 518"/>
                <a:gd name="T21" fmla="*/ 157 h 694"/>
                <a:gd name="T22" fmla="*/ 504 w 518"/>
                <a:gd name="T23" fmla="*/ 202 h 694"/>
                <a:gd name="T24" fmla="*/ 502 w 518"/>
                <a:gd name="T25" fmla="*/ 262 h 694"/>
                <a:gd name="T26" fmla="*/ 494 w 518"/>
                <a:gd name="T27" fmla="*/ 314 h 694"/>
                <a:gd name="T28" fmla="*/ 495 w 518"/>
                <a:gd name="T29" fmla="*/ 330 h 694"/>
                <a:gd name="T30" fmla="*/ 508 w 518"/>
                <a:gd name="T31" fmla="*/ 336 h 694"/>
                <a:gd name="T32" fmla="*/ 517 w 518"/>
                <a:gd name="T33" fmla="*/ 350 h 694"/>
                <a:gd name="T34" fmla="*/ 518 w 518"/>
                <a:gd name="T35" fmla="*/ 377 h 694"/>
                <a:gd name="T36" fmla="*/ 511 w 518"/>
                <a:gd name="T37" fmla="*/ 421 h 694"/>
                <a:gd name="T38" fmla="*/ 494 w 518"/>
                <a:gd name="T39" fmla="*/ 466 h 694"/>
                <a:gd name="T40" fmla="*/ 480 w 518"/>
                <a:gd name="T41" fmla="*/ 490 h 694"/>
                <a:gd name="T42" fmla="*/ 467 w 518"/>
                <a:gd name="T43" fmla="*/ 496 h 694"/>
                <a:gd name="T44" fmla="*/ 451 w 518"/>
                <a:gd name="T45" fmla="*/ 550 h 694"/>
                <a:gd name="T46" fmla="*/ 419 w 518"/>
                <a:gd name="T47" fmla="*/ 605 h 694"/>
                <a:gd name="T48" fmla="*/ 373 w 518"/>
                <a:gd name="T49" fmla="*/ 651 h 694"/>
                <a:gd name="T50" fmla="*/ 315 w 518"/>
                <a:gd name="T51" fmla="*/ 684 h 694"/>
                <a:gd name="T52" fmla="*/ 258 w 518"/>
                <a:gd name="T53" fmla="*/ 694 h 694"/>
                <a:gd name="T54" fmla="*/ 203 w 518"/>
                <a:gd name="T55" fmla="*/ 684 h 694"/>
                <a:gd name="T56" fmla="*/ 143 w 518"/>
                <a:gd name="T57" fmla="*/ 651 h 694"/>
                <a:gd name="T58" fmla="*/ 98 w 518"/>
                <a:gd name="T59" fmla="*/ 605 h 694"/>
                <a:gd name="T60" fmla="*/ 67 w 518"/>
                <a:gd name="T61" fmla="*/ 550 h 694"/>
                <a:gd name="T62" fmla="*/ 50 w 518"/>
                <a:gd name="T63" fmla="*/ 496 h 694"/>
                <a:gd name="T64" fmla="*/ 38 w 518"/>
                <a:gd name="T65" fmla="*/ 488 h 694"/>
                <a:gd name="T66" fmla="*/ 24 w 518"/>
                <a:gd name="T67" fmla="*/ 465 h 694"/>
                <a:gd name="T68" fmla="*/ 8 w 518"/>
                <a:gd name="T69" fmla="*/ 420 h 694"/>
                <a:gd name="T70" fmla="*/ 0 w 518"/>
                <a:gd name="T71" fmla="*/ 376 h 694"/>
                <a:gd name="T72" fmla="*/ 2 w 518"/>
                <a:gd name="T73" fmla="*/ 349 h 694"/>
                <a:gd name="T74" fmla="*/ 11 w 518"/>
                <a:gd name="T75" fmla="*/ 335 h 694"/>
                <a:gd name="T76" fmla="*/ 23 w 518"/>
                <a:gd name="T77" fmla="*/ 330 h 694"/>
                <a:gd name="T78" fmla="*/ 21 w 518"/>
                <a:gd name="T79" fmla="*/ 297 h 694"/>
                <a:gd name="T80" fmla="*/ 15 w 518"/>
                <a:gd name="T81" fmla="*/ 226 h 694"/>
                <a:gd name="T82" fmla="*/ 31 w 518"/>
                <a:gd name="T83" fmla="*/ 161 h 694"/>
                <a:gd name="T84" fmla="*/ 63 w 518"/>
                <a:gd name="T85" fmla="*/ 107 h 694"/>
                <a:gd name="T86" fmla="*/ 100 w 518"/>
                <a:gd name="T87" fmla="*/ 67 h 694"/>
                <a:gd name="T88" fmla="*/ 139 w 518"/>
                <a:gd name="T89" fmla="*/ 38 h 694"/>
                <a:gd name="T90" fmla="*/ 193 w 518"/>
                <a:gd name="T91" fmla="*/ 10 h 694"/>
                <a:gd name="T92" fmla="*/ 243 w 518"/>
                <a:gd name="T9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694">
                  <a:moveTo>
                    <a:pt x="274" y="0"/>
                  </a:moveTo>
                  <a:lnTo>
                    <a:pt x="303" y="3"/>
                  </a:lnTo>
                  <a:lnTo>
                    <a:pt x="327" y="9"/>
                  </a:lnTo>
                  <a:lnTo>
                    <a:pt x="349" y="17"/>
                  </a:lnTo>
                  <a:lnTo>
                    <a:pt x="369" y="27"/>
                  </a:lnTo>
                  <a:lnTo>
                    <a:pt x="389" y="40"/>
                  </a:lnTo>
                  <a:lnTo>
                    <a:pt x="404" y="53"/>
                  </a:lnTo>
                  <a:lnTo>
                    <a:pt x="415" y="65"/>
                  </a:lnTo>
                  <a:lnTo>
                    <a:pt x="423" y="75"/>
                  </a:lnTo>
                  <a:lnTo>
                    <a:pt x="429" y="82"/>
                  </a:lnTo>
                  <a:lnTo>
                    <a:pt x="430" y="84"/>
                  </a:lnTo>
                  <a:lnTo>
                    <a:pt x="431" y="84"/>
                  </a:lnTo>
                  <a:lnTo>
                    <a:pt x="434" y="85"/>
                  </a:lnTo>
                  <a:lnTo>
                    <a:pt x="439" y="86"/>
                  </a:lnTo>
                  <a:lnTo>
                    <a:pt x="445" y="88"/>
                  </a:lnTo>
                  <a:lnTo>
                    <a:pt x="452" y="93"/>
                  </a:lnTo>
                  <a:lnTo>
                    <a:pt x="460" y="97"/>
                  </a:lnTo>
                  <a:lnTo>
                    <a:pt x="469" y="105"/>
                  </a:lnTo>
                  <a:lnTo>
                    <a:pt x="476" y="114"/>
                  </a:lnTo>
                  <a:lnTo>
                    <a:pt x="484" y="126"/>
                  </a:lnTo>
                  <a:lnTo>
                    <a:pt x="491" y="140"/>
                  </a:lnTo>
                  <a:lnTo>
                    <a:pt x="497" y="157"/>
                  </a:lnTo>
                  <a:lnTo>
                    <a:pt x="502" y="178"/>
                  </a:lnTo>
                  <a:lnTo>
                    <a:pt x="504" y="202"/>
                  </a:lnTo>
                  <a:lnTo>
                    <a:pt x="504" y="230"/>
                  </a:lnTo>
                  <a:lnTo>
                    <a:pt x="502" y="262"/>
                  </a:lnTo>
                  <a:lnTo>
                    <a:pt x="497" y="298"/>
                  </a:lnTo>
                  <a:lnTo>
                    <a:pt x="494" y="314"/>
                  </a:lnTo>
                  <a:lnTo>
                    <a:pt x="488" y="330"/>
                  </a:lnTo>
                  <a:lnTo>
                    <a:pt x="495" y="330"/>
                  </a:lnTo>
                  <a:lnTo>
                    <a:pt x="502" y="333"/>
                  </a:lnTo>
                  <a:lnTo>
                    <a:pt x="508" y="336"/>
                  </a:lnTo>
                  <a:lnTo>
                    <a:pt x="513" y="341"/>
                  </a:lnTo>
                  <a:lnTo>
                    <a:pt x="517" y="350"/>
                  </a:lnTo>
                  <a:lnTo>
                    <a:pt x="518" y="361"/>
                  </a:lnTo>
                  <a:lnTo>
                    <a:pt x="518" y="377"/>
                  </a:lnTo>
                  <a:lnTo>
                    <a:pt x="516" y="397"/>
                  </a:lnTo>
                  <a:lnTo>
                    <a:pt x="511" y="421"/>
                  </a:lnTo>
                  <a:lnTo>
                    <a:pt x="502" y="446"/>
                  </a:lnTo>
                  <a:lnTo>
                    <a:pt x="494" y="466"/>
                  </a:lnTo>
                  <a:lnTo>
                    <a:pt x="487" y="481"/>
                  </a:lnTo>
                  <a:lnTo>
                    <a:pt x="480" y="490"/>
                  </a:lnTo>
                  <a:lnTo>
                    <a:pt x="473" y="495"/>
                  </a:lnTo>
                  <a:lnTo>
                    <a:pt x="467" y="496"/>
                  </a:lnTo>
                  <a:lnTo>
                    <a:pt x="461" y="523"/>
                  </a:lnTo>
                  <a:lnTo>
                    <a:pt x="451" y="550"/>
                  </a:lnTo>
                  <a:lnTo>
                    <a:pt x="436" y="578"/>
                  </a:lnTo>
                  <a:lnTo>
                    <a:pt x="419" y="605"/>
                  </a:lnTo>
                  <a:lnTo>
                    <a:pt x="398" y="629"/>
                  </a:lnTo>
                  <a:lnTo>
                    <a:pt x="373" y="651"/>
                  </a:lnTo>
                  <a:lnTo>
                    <a:pt x="346" y="670"/>
                  </a:lnTo>
                  <a:lnTo>
                    <a:pt x="315" y="684"/>
                  </a:lnTo>
                  <a:lnTo>
                    <a:pt x="287" y="692"/>
                  </a:lnTo>
                  <a:lnTo>
                    <a:pt x="258" y="694"/>
                  </a:lnTo>
                  <a:lnTo>
                    <a:pt x="231" y="692"/>
                  </a:lnTo>
                  <a:lnTo>
                    <a:pt x="203" y="684"/>
                  </a:lnTo>
                  <a:lnTo>
                    <a:pt x="172" y="670"/>
                  </a:lnTo>
                  <a:lnTo>
                    <a:pt x="143" y="651"/>
                  </a:lnTo>
                  <a:lnTo>
                    <a:pt x="119" y="629"/>
                  </a:lnTo>
                  <a:lnTo>
                    <a:pt x="98" y="605"/>
                  </a:lnTo>
                  <a:lnTo>
                    <a:pt x="80" y="578"/>
                  </a:lnTo>
                  <a:lnTo>
                    <a:pt x="67" y="550"/>
                  </a:lnTo>
                  <a:lnTo>
                    <a:pt x="57" y="523"/>
                  </a:lnTo>
                  <a:lnTo>
                    <a:pt x="50" y="496"/>
                  </a:lnTo>
                  <a:lnTo>
                    <a:pt x="45" y="494"/>
                  </a:lnTo>
                  <a:lnTo>
                    <a:pt x="38" y="488"/>
                  </a:lnTo>
                  <a:lnTo>
                    <a:pt x="31" y="480"/>
                  </a:lnTo>
                  <a:lnTo>
                    <a:pt x="24" y="465"/>
                  </a:lnTo>
                  <a:lnTo>
                    <a:pt x="16" y="445"/>
                  </a:lnTo>
                  <a:lnTo>
                    <a:pt x="8" y="420"/>
                  </a:lnTo>
                  <a:lnTo>
                    <a:pt x="3" y="396"/>
                  </a:lnTo>
                  <a:lnTo>
                    <a:pt x="0" y="376"/>
                  </a:lnTo>
                  <a:lnTo>
                    <a:pt x="0" y="360"/>
                  </a:lnTo>
                  <a:lnTo>
                    <a:pt x="2" y="349"/>
                  </a:lnTo>
                  <a:lnTo>
                    <a:pt x="5" y="340"/>
                  </a:lnTo>
                  <a:lnTo>
                    <a:pt x="11" y="335"/>
                  </a:lnTo>
                  <a:lnTo>
                    <a:pt x="16" y="331"/>
                  </a:lnTo>
                  <a:lnTo>
                    <a:pt x="23" y="330"/>
                  </a:lnTo>
                  <a:lnTo>
                    <a:pt x="31" y="330"/>
                  </a:lnTo>
                  <a:lnTo>
                    <a:pt x="21" y="297"/>
                  </a:lnTo>
                  <a:lnTo>
                    <a:pt x="16" y="261"/>
                  </a:lnTo>
                  <a:lnTo>
                    <a:pt x="15" y="226"/>
                  </a:lnTo>
                  <a:lnTo>
                    <a:pt x="21" y="192"/>
                  </a:lnTo>
                  <a:lnTo>
                    <a:pt x="31" y="161"/>
                  </a:lnTo>
                  <a:lnTo>
                    <a:pt x="45" y="132"/>
                  </a:lnTo>
                  <a:lnTo>
                    <a:pt x="63" y="107"/>
                  </a:lnTo>
                  <a:lnTo>
                    <a:pt x="83" y="85"/>
                  </a:lnTo>
                  <a:lnTo>
                    <a:pt x="100" y="67"/>
                  </a:lnTo>
                  <a:lnTo>
                    <a:pt x="118" y="52"/>
                  </a:lnTo>
                  <a:lnTo>
                    <a:pt x="139" y="38"/>
                  </a:lnTo>
                  <a:lnTo>
                    <a:pt x="164" y="22"/>
                  </a:lnTo>
                  <a:lnTo>
                    <a:pt x="193" y="10"/>
                  </a:lnTo>
                  <a:lnTo>
                    <a:pt x="217" y="3"/>
                  </a:lnTo>
                  <a:lnTo>
                    <a:pt x="243" y="0"/>
                  </a:lnTo>
                  <a:lnTo>
                    <a:pt x="2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4" name="Groupe 73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4486766" y="1524055"/>
            <a:ext cx="754864" cy="556190"/>
            <a:chOff x="3714042" y="4359576"/>
            <a:chExt cx="586041" cy="431800"/>
          </a:xfrm>
          <a:solidFill>
            <a:schemeClr val="accent2"/>
          </a:solidFill>
        </p:grpSpPr>
        <p:sp>
          <p:nvSpPr>
            <p:cNvPr id="75" name="Freeform 162"/>
            <p:cNvSpPr>
              <a:spLocks/>
            </p:cNvSpPr>
            <p:nvPr/>
          </p:nvSpPr>
          <p:spPr bwMode="auto">
            <a:xfrm>
              <a:off x="3714042" y="4370688"/>
              <a:ext cx="403225" cy="420688"/>
            </a:xfrm>
            <a:custGeom>
              <a:avLst/>
              <a:gdLst>
                <a:gd name="T0" fmla="*/ 1405 w 2543"/>
                <a:gd name="T1" fmla="*/ 14 h 2650"/>
                <a:gd name="T2" fmla="*/ 1532 w 2543"/>
                <a:gd name="T3" fmla="*/ 65 h 2650"/>
                <a:gd name="T4" fmla="*/ 1635 w 2543"/>
                <a:gd name="T5" fmla="*/ 146 h 2650"/>
                <a:gd name="T6" fmla="*/ 1676 w 2543"/>
                <a:gd name="T7" fmla="*/ 198 h 2650"/>
                <a:gd name="T8" fmla="*/ 1687 w 2543"/>
                <a:gd name="T9" fmla="*/ 203 h 2650"/>
                <a:gd name="T10" fmla="*/ 1724 w 2543"/>
                <a:gd name="T11" fmla="*/ 217 h 2650"/>
                <a:gd name="T12" fmla="*/ 1775 w 2543"/>
                <a:gd name="T13" fmla="*/ 256 h 2650"/>
                <a:gd name="T14" fmla="*/ 1823 w 2543"/>
                <a:gd name="T15" fmla="*/ 334 h 2650"/>
                <a:gd name="T16" fmla="*/ 1852 w 2543"/>
                <a:gd name="T17" fmla="*/ 461 h 2650"/>
                <a:gd name="T18" fmla="*/ 1846 w 2543"/>
                <a:gd name="T19" fmla="*/ 652 h 2650"/>
                <a:gd name="T20" fmla="*/ 1837 w 2543"/>
                <a:gd name="T21" fmla="*/ 757 h 2650"/>
                <a:gd name="T22" fmla="*/ 1874 w 2543"/>
                <a:gd name="T23" fmla="*/ 778 h 2650"/>
                <a:gd name="T24" fmla="*/ 1890 w 2543"/>
                <a:gd name="T25" fmla="*/ 844 h 2650"/>
                <a:gd name="T26" fmla="*/ 1869 w 2543"/>
                <a:gd name="T27" fmla="*/ 971 h 2650"/>
                <a:gd name="T28" fmla="*/ 1818 w 2543"/>
                <a:gd name="T29" fmla="*/ 1102 h 2650"/>
                <a:gd name="T30" fmla="*/ 1775 w 2543"/>
                <a:gd name="T31" fmla="*/ 1149 h 2650"/>
                <a:gd name="T32" fmla="*/ 1719 w 2543"/>
                <a:gd name="T33" fmla="*/ 1300 h 2650"/>
                <a:gd name="T34" fmla="*/ 1699 w 2543"/>
                <a:gd name="T35" fmla="*/ 1613 h 2650"/>
                <a:gd name="T36" fmla="*/ 1767 w 2543"/>
                <a:gd name="T37" fmla="*/ 1650 h 2650"/>
                <a:gd name="T38" fmla="*/ 1913 w 2543"/>
                <a:gd name="T39" fmla="*/ 1730 h 2650"/>
                <a:gd name="T40" fmla="*/ 2111 w 2543"/>
                <a:gd name="T41" fmla="*/ 1851 h 2650"/>
                <a:gd name="T42" fmla="*/ 2336 w 2543"/>
                <a:gd name="T43" fmla="*/ 2007 h 2650"/>
                <a:gd name="T44" fmla="*/ 2501 w 2543"/>
                <a:gd name="T45" fmla="*/ 2153 h 2650"/>
                <a:gd name="T46" fmla="*/ 2543 w 2543"/>
                <a:gd name="T47" fmla="*/ 2291 h 2650"/>
                <a:gd name="T48" fmla="*/ 1356 w 2543"/>
                <a:gd name="T49" fmla="*/ 2112 h 2650"/>
                <a:gd name="T50" fmla="*/ 1415 w 2543"/>
                <a:gd name="T51" fmla="*/ 1988 h 2650"/>
                <a:gd name="T52" fmla="*/ 1417 w 2543"/>
                <a:gd name="T53" fmla="*/ 1907 h 2650"/>
                <a:gd name="T54" fmla="*/ 1383 w 2543"/>
                <a:gd name="T55" fmla="*/ 1858 h 2650"/>
                <a:gd name="T56" fmla="*/ 1332 w 2543"/>
                <a:gd name="T57" fmla="*/ 1835 h 2650"/>
                <a:gd name="T58" fmla="*/ 1286 w 2543"/>
                <a:gd name="T59" fmla="*/ 1828 h 2650"/>
                <a:gd name="T60" fmla="*/ 1256 w 2543"/>
                <a:gd name="T61" fmla="*/ 1828 h 2650"/>
                <a:gd name="T62" fmla="*/ 1211 w 2543"/>
                <a:gd name="T63" fmla="*/ 1835 h 2650"/>
                <a:gd name="T64" fmla="*/ 1160 w 2543"/>
                <a:gd name="T65" fmla="*/ 1858 h 2650"/>
                <a:gd name="T66" fmla="*/ 1126 w 2543"/>
                <a:gd name="T67" fmla="*/ 1907 h 2650"/>
                <a:gd name="T68" fmla="*/ 1128 w 2543"/>
                <a:gd name="T69" fmla="*/ 1988 h 2650"/>
                <a:gd name="T70" fmla="*/ 1187 w 2543"/>
                <a:gd name="T71" fmla="*/ 2112 h 2650"/>
                <a:gd name="T72" fmla="*/ 0 w 2543"/>
                <a:gd name="T73" fmla="*/ 2291 h 2650"/>
                <a:gd name="T74" fmla="*/ 42 w 2543"/>
                <a:gd name="T75" fmla="*/ 2151 h 2650"/>
                <a:gd name="T76" fmla="*/ 206 w 2543"/>
                <a:gd name="T77" fmla="*/ 2005 h 2650"/>
                <a:gd name="T78" fmla="*/ 431 w 2543"/>
                <a:gd name="T79" fmla="*/ 1848 h 2650"/>
                <a:gd name="T80" fmla="*/ 628 w 2543"/>
                <a:gd name="T81" fmla="*/ 1728 h 2650"/>
                <a:gd name="T82" fmla="*/ 774 w 2543"/>
                <a:gd name="T83" fmla="*/ 1648 h 2650"/>
                <a:gd name="T84" fmla="*/ 843 w 2543"/>
                <a:gd name="T85" fmla="*/ 1611 h 2650"/>
                <a:gd name="T86" fmla="*/ 823 w 2543"/>
                <a:gd name="T87" fmla="*/ 1297 h 2650"/>
                <a:gd name="T88" fmla="*/ 768 w 2543"/>
                <a:gd name="T89" fmla="*/ 1148 h 2650"/>
                <a:gd name="T90" fmla="*/ 723 w 2543"/>
                <a:gd name="T91" fmla="*/ 1101 h 2650"/>
                <a:gd name="T92" fmla="*/ 674 w 2543"/>
                <a:gd name="T93" fmla="*/ 969 h 2650"/>
                <a:gd name="T94" fmla="*/ 651 w 2543"/>
                <a:gd name="T95" fmla="*/ 844 h 2650"/>
                <a:gd name="T96" fmla="*/ 667 w 2543"/>
                <a:gd name="T97" fmla="*/ 778 h 2650"/>
                <a:gd name="T98" fmla="*/ 703 w 2543"/>
                <a:gd name="T99" fmla="*/ 756 h 2650"/>
                <a:gd name="T100" fmla="*/ 695 w 2543"/>
                <a:gd name="T101" fmla="*/ 658 h 2650"/>
                <a:gd name="T102" fmla="*/ 701 w 2543"/>
                <a:gd name="T103" fmla="*/ 460 h 2650"/>
                <a:gd name="T104" fmla="*/ 788 w 2543"/>
                <a:gd name="T105" fmla="*/ 276 h 2650"/>
                <a:gd name="T106" fmla="*/ 935 w 2543"/>
                <a:gd name="T107" fmla="*/ 125 h 2650"/>
                <a:gd name="T108" fmla="*/ 1114 w 2543"/>
                <a:gd name="T109" fmla="*/ 24 h 2650"/>
                <a:gd name="T110" fmla="*/ 1280 w 2543"/>
                <a:gd name="T111" fmla="*/ 0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43" h="2650">
                  <a:moveTo>
                    <a:pt x="1280" y="0"/>
                  </a:moveTo>
                  <a:lnTo>
                    <a:pt x="1324" y="1"/>
                  </a:lnTo>
                  <a:lnTo>
                    <a:pt x="1366" y="7"/>
                  </a:lnTo>
                  <a:lnTo>
                    <a:pt x="1405" y="14"/>
                  </a:lnTo>
                  <a:lnTo>
                    <a:pt x="1440" y="24"/>
                  </a:lnTo>
                  <a:lnTo>
                    <a:pt x="1473" y="37"/>
                  </a:lnTo>
                  <a:lnTo>
                    <a:pt x="1503" y="51"/>
                  </a:lnTo>
                  <a:lnTo>
                    <a:pt x="1532" y="65"/>
                  </a:lnTo>
                  <a:lnTo>
                    <a:pt x="1564" y="86"/>
                  </a:lnTo>
                  <a:lnTo>
                    <a:pt x="1593" y="106"/>
                  </a:lnTo>
                  <a:lnTo>
                    <a:pt x="1616" y="128"/>
                  </a:lnTo>
                  <a:lnTo>
                    <a:pt x="1635" y="146"/>
                  </a:lnTo>
                  <a:lnTo>
                    <a:pt x="1650" y="164"/>
                  </a:lnTo>
                  <a:lnTo>
                    <a:pt x="1662" y="180"/>
                  </a:lnTo>
                  <a:lnTo>
                    <a:pt x="1670" y="192"/>
                  </a:lnTo>
                  <a:lnTo>
                    <a:pt x="1676" y="198"/>
                  </a:lnTo>
                  <a:lnTo>
                    <a:pt x="1677" y="202"/>
                  </a:lnTo>
                  <a:lnTo>
                    <a:pt x="1678" y="202"/>
                  </a:lnTo>
                  <a:lnTo>
                    <a:pt x="1681" y="202"/>
                  </a:lnTo>
                  <a:lnTo>
                    <a:pt x="1687" y="203"/>
                  </a:lnTo>
                  <a:lnTo>
                    <a:pt x="1694" y="205"/>
                  </a:lnTo>
                  <a:lnTo>
                    <a:pt x="1703" y="208"/>
                  </a:lnTo>
                  <a:lnTo>
                    <a:pt x="1713" y="212"/>
                  </a:lnTo>
                  <a:lnTo>
                    <a:pt x="1724" y="217"/>
                  </a:lnTo>
                  <a:lnTo>
                    <a:pt x="1737" y="224"/>
                  </a:lnTo>
                  <a:lnTo>
                    <a:pt x="1749" y="233"/>
                  </a:lnTo>
                  <a:lnTo>
                    <a:pt x="1762" y="244"/>
                  </a:lnTo>
                  <a:lnTo>
                    <a:pt x="1775" y="256"/>
                  </a:lnTo>
                  <a:lnTo>
                    <a:pt x="1787" y="272"/>
                  </a:lnTo>
                  <a:lnTo>
                    <a:pt x="1800" y="289"/>
                  </a:lnTo>
                  <a:lnTo>
                    <a:pt x="1812" y="310"/>
                  </a:lnTo>
                  <a:lnTo>
                    <a:pt x="1823" y="334"/>
                  </a:lnTo>
                  <a:lnTo>
                    <a:pt x="1832" y="360"/>
                  </a:lnTo>
                  <a:lnTo>
                    <a:pt x="1840" y="390"/>
                  </a:lnTo>
                  <a:lnTo>
                    <a:pt x="1846" y="424"/>
                  </a:lnTo>
                  <a:lnTo>
                    <a:pt x="1852" y="461"/>
                  </a:lnTo>
                  <a:lnTo>
                    <a:pt x="1854" y="502"/>
                  </a:lnTo>
                  <a:lnTo>
                    <a:pt x="1854" y="548"/>
                  </a:lnTo>
                  <a:lnTo>
                    <a:pt x="1850" y="598"/>
                  </a:lnTo>
                  <a:lnTo>
                    <a:pt x="1846" y="652"/>
                  </a:lnTo>
                  <a:lnTo>
                    <a:pt x="1837" y="711"/>
                  </a:lnTo>
                  <a:lnTo>
                    <a:pt x="1833" y="734"/>
                  </a:lnTo>
                  <a:lnTo>
                    <a:pt x="1826" y="756"/>
                  </a:lnTo>
                  <a:lnTo>
                    <a:pt x="1837" y="757"/>
                  </a:lnTo>
                  <a:lnTo>
                    <a:pt x="1847" y="760"/>
                  </a:lnTo>
                  <a:lnTo>
                    <a:pt x="1857" y="764"/>
                  </a:lnTo>
                  <a:lnTo>
                    <a:pt x="1866" y="770"/>
                  </a:lnTo>
                  <a:lnTo>
                    <a:pt x="1874" y="778"/>
                  </a:lnTo>
                  <a:lnTo>
                    <a:pt x="1881" y="789"/>
                  </a:lnTo>
                  <a:lnTo>
                    <a:pt x="1886" y="804"/>
                  </a:lnTo>
                  <a:lnTo>
                    <a:pt x="1889" y="822"/>
                  </a:lnTo>
                  <a:lnTo>
                    <a:pt x="1890" y="844"/>
                  </a:lnTo>
                  <a:lnTo>
                    <a:pt x="1889" y="869"/>
                  </a:lnTo>
                  <a:lnTo>
                    <a:pt x="1886" y="898"/>
                  </a:lnTo>
                  <a:lnTo>
                    <a:pt x="1879" y="932"/>
                  </a:lnTo>
                  <a:lnTo>
                    <a:pt x="1869" y="971"/>
                  </a:lnTo>
                  <a:lnTo>
                    <a:pt x="1856" y="1013"/>
                  </a:lnTo>
                  <a:lnTo>
                    <a:pt x="1843" y="1049"/>
                  </a:lnTo>
                  <a:lnTo>
                    <a:pt x="1831" y="1079"/>
                  </a:lnTo>
                  <a:lnTo>
                    <a:pt x="1818" y="1102"/>
                  </a:lnTo>
                  <a:lnTo>
                    <a:pt x="1807" y="1121"/>
                  </a:lnTo>
                  <a:lnTo>
                    <a:pt x="1796" y="1134"/>
                  </a:lnTo>
                  <a:lnTo>
                    <a:pt x="1785" y="1143"/>
                  </a:lnTo>
                  <a:lnTo>
                    <a:pt x="1775" y="1149"/>
                  </a:lnTo>
                  <a:lnTo>
                    <a:pt x="1765" y="1151"/>
                  </a:lnTo>
                  <a:lnTo>
                    <a:pt x="1755" y="1200"/>
                  </a:lnTo>
                  <a:lnTo>
                    <a:pt x="1740" y="1250"/>
                  </a:lnTo>
                  <a:lnTo>
                    <a:pt x="1719" y="1300"/>
                  </a:lnTo>
                  <a:lnTo>
                    <a:pt x="1693" y="1349"/>
                  </a:lnTo>
                  <a:lnTo>
                    <a:pt x="1693" y="1598"/>
                  </a:lnTo>
                  <a:lnTo>
                    <a:pt x="1694" y="1606"/>
                  </a:lnTo>
                  <a:lnTo>
                    <a:pt x="1699" y="1613"/>
                  </a:lnTo>
                  <a:lnTo>
                    <a:pt x="1706" y="1618"/>
                  </a:lnTo>
                  <a:lnTo>
                    <a:pt x="1721" y="1625"/>
                  </a:lnTo>
                  <a:lnTo>
                    <a:pt x="1742" y="1637"/>
                  </a:lnTo>
                  <a:lnTo>
                    <a:pt x="1767" y="1650"/>
                  </a:lnTo>
                  <a:lnTo>
                    <a:pt x="1798" y="1665"/>
                  </a:lnTo>
                  <a:lnTo>
                    <a:pt x="1833" y="1684"/>
                  </a:lnTo>
                  <a:lnTo>
                    <a:pt x="1871" y="1706"/>
                  </a:lnTo>
                  <a:lnTo>
                    <a:pt x="1913" y="1730"/>
                  </a:lnTo>
                  <a:lnTo>
                    <a:pt x="1960" y="1756"/>
                  </a:lnTo>
                  <a:lnTo>
                    <a:pt x="2008" y="1785"/>
                  </a:lnTo>
                  <a:lnTo>
                    <a:pt x="2058" y="1817"/>
                  </a:lnTo>
                  <a:lnTo>
                    <a:pt x="2111" y="1851"/>
                  </a:lnTo>
                  <a:lnTo>
                    <a:pt x="2166" y="1886"/>
                  </a:lnTo>
                  <a:lnTo>
                    <a:pt x="2222" y="1925"/>
                  </a:lnTo>
                  <a:lnTo>
                    <a:pt x="2278" y="1965"/>
                  </a:lnTo>
                  <a:lnTo>
                    <a:pt x="2336" y="2007"/>
                  </a:lnTo>
                  <a:lnTo>
                    <a:pt x="2394" y="2051"/>
                  </a:lnTo>
                  <a:lnTo>
                    <a:pt x="2451" y="2098"/>
                  </a:lnTo>
                  <a:lnTo>
                    <a:pt x="2478" y="2123"/>
                  </a:lnTo>
                  <a:lnTo>
                    <a:pt x="2501" y="2153"/>
                  </a:lnTo>
                  <a:lnTo>
                    <a:pt x="2519" y="2184"/>
                  </a:lnTo>
                  <a:lnTo>
                    <a:pt x="2532" y="2219"/>
                  </a:lnTo>
                  <a:lnTo>
                    <a:pt x="2540" y="2254"/>
                  </a:lnTo>
                  <a:lnTo>
                    <a:pt x="2543" y="2291"/>
                  </a:lnTo>
                  <a:lnTo>
                    <a:pt x="2543" y="2650"/>
                  </a:lnTo>
                  <a:lnTo>
                    <a:pt x="1438" y="2650"/>
                  </a:lnTo>
                  <a:lnTo>
                    <a:pt x="1329" y="2151"/>
                  </a:lnTo>
                  <a:lnTo>
                    <a:pt x="1356" y="2112"/>
                  </a:lnTo>
                  <a:lnTo>
                    <a:pt x="1377" y="2077"/>
                  </a:lnTo>
                  <a:lnTo>
                    <a:pt x="1394" y="2045"/>
                  </a:lnTo>
                  <a:lnTo>
                    <a:pt x="1406" y="2015"/>
                  </a:lnTo>
                  <a:lnTo>
                    <a:pt x="1415" y="1988"/>
                  </a:lnTo>
                  <a:lnTo>
                    <a:pt x="1420" y="1965"/>
                  </a:lnTo>
                  <a:lnTo>
                    <a:pt x="1421" y="1943"/>
                  </a:lnTo>
                  <a:lnTo>
                    <a:pt x="1420" y="1924"/>
                  </a:lnTo>
                  <a:lnTo>
                    <a:pt x="1417" y="1907"/>
                  </a:lnTo>
                  <a:lnTo>
                    <a:pt x="1411" y="1892"/>
                  </a:lnTo>
                  <a:lnTo>
                    <a:pt x="1402" y="1879"/>
                  </a:lnTo>
                  <a:lnTo>
                    <a:pt x="1394" y="1868"/>
                  </a:lnTo>
                  <a:lnTo>
                    <a:pt x="1383" y="1858"/>
                  </a:lnTo>
                  <a:lnTo>
                    <a:pt x="1370" y="1851"/>
                  </a:lnTo>
                  <a:lnTo>
                    <a:pt x="1358" y="1844"/>
                  </a:lnTo>
                  <a:lnTo>
                    <a:pt x="1345" y="1839"/>
                  </a:lnTo>
                  <a:lnTo>
                    <a:pt x="1332" y="1835"/>
                  </a:lnTo>
                  <a:lnTo>
                    <a:pt x="1320" y="1833"/>
                  </a:lnTo>
                  <a:lnTo>
                    <a:pt x="1307" y="1831"/>
                  </a:lnTo>
                  <a:lnTo>
                    <a:pt x="1296" y="1828"/>
                  </a:lnTo>
                  <a:lnTo>
                    <a:pt x="1286" y="1828"/>
                  </a:lnTo>
                  <a:lnTo>
                    <a:pt x="1278" y="1827"/>
                  </a:lnTo>
                  <a:lnTo>
                    <a:pt x="1272" y="1827"/>
                  </a:lnTo>
                  <a:lnTo>
                    <a:pt x="1265" y="1827"/>
                  </a:lnTo>
                  <a:lnTo>
                    <a:pt x="1256" y="1828"/>
                  </a:lnTo>
                  <a:lnTo>
                    <a:pt x="1247" y="1828"/>
                  </a:lnTo>
                  <a:lnTo>
                    <a:pt x="1235" y="1831"/>
                  </a:lnTo>
                  <a:lnTo>
                    <a:pt x="1223" y="1833"/>
                  </a:lnTo>
                  <a:lnTo>
                    <a:pt x="1211" y="1835"/>
                  </a:lnTo>
                  <a:lnTo>
                    <a:pt x="1198" y="1839"/>
                  </a:lnTo>
                  <a:lnTo>
                    <a:pt x="1185" y="1844"/>
                  </a:lnTo>
                  <a:lnTo>
                    <a:pt x="1172" y="1851"/>
                  </a:lnTo>
                  <a:lnTo>
                    <a:pt x="1160" y="1858"/>
                  </a:lnTo>
                  <a:lnTo>
                    <a:pt x="1149" y="1868"/>
                  </a:lnTo>
                  <a:lnTo>
                    <a:pt x="1139" y="1879"/>
                  </a:lnTo>
                  <a:lnTo>
                    <a:pt x="1132" y="1892"/>
                  </a:lnTo>
                  <a:lnTo>
                    <a:pt x="1126" y="1907"/>
                  </a:lnTo>
                  <a:lnTo>
                    <a:pt x="1122" y="1924"/>
                  </a:lnTo>
                  <a:lnTo>
                    <a:pt x="1120" y="1943"/>
                  </a:lnTo>
                  <a:lnTo>
                    <a:pt x="1123" y="1965"/>
                  </a:lnTo>
                  <a:lnTo>
                    <a:pt x="1128" y="1988"/>
                  </a:lnTo>
                  <a:lnTo>
                    <a:pt x="1136" y="2015"/>
                  </a:lnTo>
                  <a:lnTo>
                    <a:pt x="1149" y="2045"/>
                  </a:lnTo>
                  <a:lnTo>
                    <a:pt x="1166" y="2077"/>
                  </a:lnTo>
                  <a:lnTo>
                    <a:pt x="1187" y="2112"/>
                  </a:lnTo>
                  <a:lnTo>
                    <a:pt x="1213" y="2151"/>
                  </a:lnTo>
                  <a:lnTo>
                    <a:pt x="1105" y="2650"/>
                  </a:lnTo>
                  <a:lnTo>
                    <a:pt x="0" y="2650"/>
                  </a:lnTo>
                  <a:lnTo>
                    <a:pt x="0" y="2291"/>
                  </a:lnTo>
                  <a:lnTo>
                    <a:pt x="2" y="2254"/>
                  </a:lnTo>
                  <a:lnTo>
                    <a:pt x="11" y="2218"/>
                  </a:lnTo>
                  <a:lnTo>
                    <a:pt x="23" y="2183"/>
                  </a:lnTo>
                  <a:lnTo>
                    <a:pt x="42" y="2151"/>
                  </a:lnTo>
                  <a:lnTo>
                    <a:pt x="64" y="2121"/>
                  </a:lnTo>
                  <a:lnTo>
                    <a:pt x="91" y="2096"/>
                  </a:lnTo>
                  <a:lnTo>
                    <a:pt x="148" y="2049"/>
                  </a:lnTo>
                  <a:lnTo>
                    <a:pt x="206" y="2005"/>
                  </a:lnTo>
                  <a:lnTo>
                    <a:pt x="263" y="1963"/>
                  </a:lnTo>
                  <a:lnTo>
                    <a:pt x="321" y="1923"/>
                  </a:lnTo>
                  <a:lnTo>
                    <a:pt x="376" y="1884"/>
                  </a:lnTo>
                  <a:lnTo>
                    <a:pt x="431" y="1848"/>
                  </a:lnTo>
                  <a:lnTo>
                    <a:pt x="483" y="1815"/>
                  </a:lnTo>
                  <a:lnTo>
                    <a:pt x="534" y="1783"/>
                  </a:lnTo>
                  <a:lnTo>
                    <a:pt x="583" y="1754"/>
                  </a:lnTo>
                  <a:lnTo>
                    <a:pt x="628" y="1728"/>
                  </a:lnTo>
                  <a:lnTo>
                    <a:pt x="670" y="1704"/>
                  </a:lnTo>
                  <a:lnTo>
                    <a:pt x="709" y="1682"/>
                  </a:lnTo>
                  <a:lnTo>
                    <a:pt x="744" y="1663"/>
                  </a:lnTo>
                  <a:lnTo>
                    <a:pt x="774" y="1648"/>
                  </a:lnTo>
                  <a:lnTo>
                    <a:pt x="801" y="1634"/>
                  </a:lnTo>
                  <a:lnTo>
                    <a:pt x="821" y="1623"/>
                  </a:lnTo>
                  <a:lnTo>
                    <a:pt x="836" y="1616"/>
                  </a:lnTo>
                  <a:lnTo>
                    <a:pt x="843" y="1611"/>
                  </a:lnTo>
                  <a:lnTo>
                    <a:pt x="847" y="1603"/>
                  </a:lnTo>
                  <a:lnTo>
                    <a:pt x="849" y="1596"/>
                  </a:lnTo>
                  <a:lnTo>
                    <a:pt x="849" y="1348"/>
                  </a:lnTo>
                  <a:lnTo>
                    <a:pt x="823" y="1297"/>
                  </a:lnTo>
                  <a:lnTo>
                    <a:pt x="802" y="1247"/>
                  </a:lnTo>
                  <a:lnTo>
                    <a:pt x="788" y="1197"/>
                  </a:lnTo>
                  <a:lnTo>
                    <a:pt x="776" y="1150"/>
                  </a:lnTo>
                  <a:lnTo>
                    <a:pt x="768" y="1148"/>
                  </a:lnTo>
                  <a:lnTo>
                    <a:pt x="758" y="1142"/>
                  </a:lnTo>
                  <a:lnTo>
                    <a:pt x="747" y="1132"/>
                  </a:lnTo>
                  <a:lnTo>
                    <a:pt x="736" y="1119"/>
                  </a:lnTo>
                  <a:lnTo>
                    <a:pt x="723" y="1101"/>
                  </a:lnTo>
                  <a:lnTo>
                    <a:pt x="711" y="1078"/>
                  </a:lnTo>
                  <a:lnTo>
                    <a:pt x="699" y="1048"/>
                  </a:lnTo>
                  <a:lnTo>
                    <a:pt x="687" y="1012"/>
                  </a:lnTo>
                  <a:lnTo>
                    <a:pt x="674" y="969"/>
                  </a:lnTo>
                  <a:lnTo>
                    <a:pt x="664" y="931"/>
                  </a:lnTo>
                  <a:lnTo>
                    <a:pt x="657" y="898"/>
                  </a:lnTo>
                  <a:lnTo>
                    <a:pt x="653" y="868"/>
                  </a:lnTo>
                  <a:lnTo>
                    <a:pt x="651" y="844"/>
                  </a:lnTo>
                  <a:lnTo>
                    <a:pt x="653" y="823"/>
                  </a:lnTo>
                  <a:lnTo>
                    <a:pt x="656" y="805"/>
                  </a:lnTo>
                  <a:lnTo>
                    <a:pt x="660" y="791"/>
                  </a:lnTo>
                  <a:lnTo>
                    <a:pt x="667" y="778"/>
                  </a:lnTo>
                  <a:lnTo>
                    <a:pt x="675" y="770"/>
                  </a:lnTo>
                  <a:lnTo>
                    <a:pt x="684" y="763"/>
                  </a:lnTo>
                  <a:lnTo>
                    <a:pt x="694" y="760"/>
                  </a:lnTo>
                  <a:lnTo>
                    <a:pt x="703" y="756"/>
                  </a:lnTo>
                  <a:lnTo>
                    <a:pt x="713" y="756"/>
                  </a:lnTo>
                  <a:lnTo>
                    <a:pt x="708" y="733"/>
                  </a:lnTo>
                  <a:lnTo>
                    <a:pt x="703" y="711"/>
                  </a:lnTo>
                  <a:lnTo>
                    <a:pt x="695" y="658"/>
                  </a:lnTo>
                  <a:lnTo>
                    <a:pt x="689" y="607"/>
                  </a:lnTo>
                  <a:lnTo>
                    <a:pt x="688" y="557"/>
                  </a:lnTo>
                  <a:lnTo>
                    <a:pt x="692" y="508"/>
                  </a:lnTo>
                  <a:lnTo>
                    <a:pt x="701" y="460"/>
                  </a:lnTo>
                  <a:lnTo>
                    <a:pt x="717" y="409"/>
                  </a:lnTo>
                  <a:lnTo>
                    <a:pt x="737" y="361"/>
                  </a:lnTo>
                  <a:lnTo>
                    <a:pt x="760" y="317"/>
                  </a:lnTo>
                  <a:lnTo>
                    <a:pt x="788" y="276"/>
                  </a:lnTo>
                  <a:lnTo>
                    <a:pt x="816" y="238"/>
                  </a:lnTo>
                  <a:lnTo>
                    <a:pt x="847" y="204"/>
                  </a:lnTo>
                  <a:lnTo>
                    <a:pt x="889" y="162"/>
                  </a:lnTo>
                  <a:lnTo>
                    <a:pt x="935" y="125"/>
                  </a:lnTo>
                  <a:lnTo>
                    <a:pt x="982" y="92"/>
                  </a:lnTo>
                  <a:lnTo>
                    <a:pt x="1023" y="65"/>
                  </a:lnTo>
                  <a:lnTo>
                    <a:pt x="1067" y="43"/>
                  </a:lnTo>
                  <a:lnTo>
                    <a:pt x="1114" y="24"/>
                  </a:lnTo>
                  <a:lnTo>
                    <a:pt x="1151" y="14"/>
                  </a:lnTo>
                  <a:lnTo>
                    <a:pt x="1191" y="7"/>
                  </a:lnTo>
                  <a:lnTo>
                    <a:pt x="1233" y="2"/>
                  </a:lnTo>
                  <a:lnTo>
                    <a:pt x="12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76" name="Freeform 112"/>
            <p:cNvSpPr>
              <a:spLocks noEditPoints="1"/>
            </p:cNvSpPr>
            <p:nvPr/>
          </p:nvSpPr>
          <p:spPr bwMode="auto">
            <a:xfrm>
              <a:off x="4044495" y="4359576"/>
              <a:ext cx="255588" cy="217487"/>
            </a:xfrm>
            <a:custGeom>
              <a:avLst/>
              <a:gdLst>
                <a:gd name="T0" fmla="*/ 476 w 1606"/>
                <a:gd name="T1" fmla="*/ 707 h 1373"/>
                <a:gd name="T2" fmla="*/ 456 w 1606"/>
                <a:gd name="T3" fmla="*/ 747 h 1373"/>
                <a:gd name="T4" fmla="*/ 476 w 1606"/>
                <a:gd name="T5" fmla="*/ 789 h 1373"/>
                <a:gd name="T6" fmla="*/ 1126 w 1606"/>
                <a:gd name="T7" fmla="*/ 799 h 1373"/>
                <a:gd name="T8" fmla="*/ 1166 w 1606"/>
                <a:gd name="T9" fmla="*/ 777 h 1373"/>
                <a:gd name="T10" fmla="*/ 1173 w 1606"/>
                <a:gd name="T11" fmla="*/ 732 h 1373"/>
                <a:gd name="T12" fmla="*/ 1141 w 1606"/>
                <a:gd name="T13" fmla="*/ 701 h 1373"/>
                <a:gd name="T14" fmla="*/ 505 w 1606"/>
                <a:gd name="T15" fmla="*/ 505 h 1373"/>
                <a:gd name="T16" fmla="*/ 466 w 1606"/>
                <a:gd name="T17" fmla="*/ 525 h 1373"/>
                <a:gd name="T18" fmla="*/ 458 w 1606"/>
                <a:gd name="T19" fmla="*/ 571 h 1373"/>
                <a:gd name="T20" fmla="*/ 490 w 1606"/>
                <a:gd name="T21" fmla="*/ 602 h 1373"/>
                <a:gd name="T22" fmla="*/ 1141 w 1606"/>
                <a:gd name="T23" fmla="*/ 602 h 1373"/>
                <a:gd name="T24" fmla="*/ 1173 w 1606"/>
                <a:gd name="T25" fmla="*/ 571 h 1373"/>
                <a:gd name="T26" fmla="*/ 1166 w 1606"/>
                <a:gd name="T27" fmla="*/ 525 h 1373"/>
                <a:gd name="T28" fmla="*/ 1126 w 1606"/>
                <a:gd name="T29" fmla="*/ 505 h 1373"/>
                <a:gd name="T30" fmla="*/ 490 w 1606"/>
                <a:gd name="T31" fmla="*/ 313 h 1373"/>
                <a:gd name="T32" fmla="*/ 458 w 1606"/>
                <a:gd name="T33" fmla="*/ 345 h 1373"/>
                <a:gd name="T34" fmla="*/ 466 w 1606"/>
                <a:gd name="T35" fmla="*/ 391 h 1373"/>
                <a:gd name="T36" fmla="*/ 505 w 1606"/>
                <a:gd name="T37" fmla="*/ 411 h 1373"/>
                <a:gd name="T38" fmla="*/ 1156 w 1606"/>
                <a:gd name="T39" fmla="*/ 402 h 1373"/>
                <a:gd name="T40" fmla="*/ 1176 w 1606"/>
                <a:gd name="T41" fmla="*/ 361 h 1373"/>
                <a:gd name="T42" fmla="*/ 1156 w 1606"/>
                <a:gd name="T43" fmla="*/ 321 h 1373"/>
                <a:gd name="T44" fmla="*/ 505 w 1606"/>
                <a:gd name="T45" fmla="*/ 311 h 1373"/>
                <a:gd name="T46" fmla="*/ 1114 w 1606"/>
                <a:gd name="T47" fmla="*/ 3 h 1373"/>
                <a:gd name="T48" fmla="*/ 1282 w 1606"/>
                <a:gd name="T49" fmla="*/ 49 h 1373"/>
                <a:gd name="T50" fmla="*/ 1423 w 1606"/>
                <a:gd name="T51" fmla="*/ 143 h 1373"/>
                <a:gd name="T52" fmla="*/ 1530 w 1606"/>
                <a:gd name="T53" fmla="*/ 274 h 1373"/>
                <a:gd name="T54" fmla="*/ 1593 w 1606"/>
                <a:gd name="T55" fmla="*/ 435 h 1373"/>
                <a:gd name="T56" fmla="*/ 1603 w 1606"/>
                <a:gd name="T57" fmla="*/ 615 h 1373"/>
                <a:gd name="T58" fmla="*/ 1556 w 1606"/>
                <a:gd name="T59" fmla="*/ 784 h 1373"/>
                <a:gd name="T60" fmla="*/ 1463 w 1606"/>
                <a:gd name="T61" fmla="*/ 926 h 1373"/>
                <a:gd name="T62" fmla="*/ 1332 w 1606"/>
                <a:gd name="T63" fmla="*/ 1034 h 1373"/>
                <a:gd name="T64" fmla="*/ 1171 w 1606"/>
                <a:gd name="T65" fmla="*/ 1097 h 1373"/>
                <a:gd name="T66" fmla="*/ 678 w 1606"/>
                <a:gd name="T67" fmla="*/ 1110 h 1373"/>
                <a:gd name="T68" fmla="*/ 405 w 1606"/>
                <a:gd name="T69" fmla="*/ 1373 h 1373"/>
                <a:gd name="T70" fmla="*/ 379 w 1606"/>
                <a:gd name="T71" fmla="*/ 1357 h 1373"/>
                <a:gd name="T72" fmla="*/ 324 w 1606"/>
                <a:gd name="T73" fmla="*/ 1060 h 1373"/>
                <a:gd name="T74" fmla="*/ 182 w 1606"/>
                <a:gd name="T75" fmla="*/ 966 h 1373"/>
                <a:gd name="T76" fmla="*/ 75 w 1606"/>
                <a:gd name="T77" fmla="*/ 835 h 1373"/>
                <a:gd name="T78" fmla="*/ 12 w 1606"/>
                <a:gd name="T79" fmla="*/ 674 h 1373"/>
                <a:gd name="T80" fmla="*/ 3 w 1606"/>
                <a:gd name="T81" fmla="*/ 494 h 1373"/>
                <a:gd name="T82" fmla="*/ 49 w 1606"/>
                <a:gd name="T83" fmla="*/ 325 h 1373"/>
                <a:gd name="T84" fmla="*/ 141 w 1606"/>
                <a:gd name="T85" fmla="*/ 183 h 1373"/>
                <a:gd name="T86" fmla="*/ 273 w 1606"/>
                <a:gd name="T87" fmla="*/ 76 h 1373"/>
                <a:gd name="T88" fmla="*/ 433 w 1606"/>
                <a:gd name="T89" fmla="*/ 12 h 1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06" h="1373">
                  <a:moveTo>
                    <a:pt x="505" y="697"/>
                  </a:moveTo>
                  <a:lnTo>
                    <a:pt x="490" y="701"/>
                  </a:lnTo>
                  <a:lnTo>
                    <a:pt x="476" y="707"/>
                  </a:lnTo>
                  <a:lnTo>
                    <a:pt x="466" y="719"/>
                  </a:lnTo>
                  <a:lnTo>
                    <a:pt x="458" y="732"/>
                  </a:lnTo>
                  <a:lnTo>
                    <a:pt x="456" y="747"/>
                  </a:lnTo>
                  <a:lnTo>
                    <a:pt x="458" y="764"/>
                  </a:lnTo>
                  <a:lnTo>
                    <a:pt x="466" y="777"/>
                  </a:lnTo>
                  <a:lnTo>
                    <a:pt x="476" y="789"/>
                  </a:lnTo>
                  <a:lnTo>
                    <a:pt x="490" y="795"/>
                  </a:lnTo>
                  <a:lnTo>
                    <a:pt x="505" y="799"/>
                  </a:lnTo>
                  <a:lnTo>
                    <a:pt x="1126" y="799"/>
                  </a:lnTo>
                  <a:lnTo>
                    <a:pt x="1141" y="795"/>
                  </a:lnTo>
                  <a:lnTo>
                    <a:pt x="1156" y="789"/>
                  </a:lnTo>
                  <a:lnTo>
                    <a:pt x="1166" y="777"/>
                  </a:lnTo>
                  <a:lnTo>
                    <a:pt x="1173" y="764"/>
                  </a:lnTo>
                  <a:lnTo>
                    <a:pt x="1176" y="747"/>
                  </a:lnTo>
                  <a:lnTo>
                    <a:pt x="1173" y="732"/>
                  </a:lnTo>
                  <a:lnTo>
                    <a:pt x="1166" y="719"/>
                  </a:lnTo>
                  <a:lnTo>
                    <a:pt x="1156" y="707"/>
                  </a:lnTo>
                  <a:lnTo>
                    <a:pt x="1141" y="701"/>
                  </a:lnTo>
                  <a:lnTo>
                    <a:pt x="1126" y="697"/>
                  </a:lnTo>
                  <a:lnTo>
                    <a:pt x="505" y="697"/>
                  </a:lnTo>
                  <a:close/>
                  <a:moveTo>
                    <a:pt x="505" y="505"/>
                  </a:moveTo>
                  <a:lnTo>
                    <a:pt x="490" y="508"/>
                  </a:lnTo>
                  <a:lnTo>
                    <a:pt x="476" y="514"/>
                  </a:lnTo>
                  <a:lnTo>
                    <a:pt x="466" y="525"/>
                  </a:lnTo>
                  <a:lnTo>
                    <a:pt x="458" y="539"/>
                  </a:lnTo>
                  <a:lnTo>
                    <a:pt x="456" y="555"/>
                  </a:lnTo>
                  <a:lnTo>
                    <a:pt x="458" y="571"/>
                  </a:lnTo>
                  <a:lnTo>
                    <a:pt x="466" y="584"/>
                  </a:lnTo>
                  <a:lnTo>
                    <a:pt x="476" y="595"/>
                  </a:lnTo>
                  <a:lnTo>
                    <a:pt x="490" y="602"/>
                  </a:lnTo>
                  <a:lnTo>
                    <a:pt x="505" y="605"/>
                  </a:lnTo>
                  <a:lnTo>
                    <a:pt x="1126" y="605"/>
                  </a:lnTo>
                  <a:lnTo>
                    <a:pt x="1141" y="602"/>
                  </a:lnTo>
                  <a:lnTo>
                    <a:pt x="1156" y="595"/>
                  </a:lnTo>
                  <a:lnTo>
                    <a:pt x="1166" y="584"/>
                  </a:lnTo>
                  <a:lnTo>
                    <a:pt x="1173" y="571"/>
                  </a:lnTo>
                  <a:lnTo>
                    <a:pt x="1176" y="555"/>
                  </a:lnTo>
                  <a:lnTo>
                    <a:pt x="1173" y="539"/>
                  </a:lnTo>
                  <a:lnTo>
                    <a:pt x="1166" y="525"/>
                  </a:lnTo>
                  <a:lnTo>
                    <a:pt x="1156" y="514"/>
                  </a:lnTo>
                  <a:lnTo>
                    <a:pt x="1141" y="508"/>
                  </a:lnTo>
                  <a:lnTo>
                    <a:pt x="1126" y="505"/>
                  </a:lnTo>
                  <a:lnTo>
                    <a:pt x="505" y="505"/>
                  </a:lnTo>
                  <a:close/>
                  <a:moveTo>
                    <a:pt x="505" y="311"/>
                  </a:moveTo>
                  <a:lnTo>
                    <a:pt x="490" y="313"/>
                  </a:lnTo>
                  <a:lnTo>
                    <a:pt x="476" y="321"/>
                  </a:lnTo>
                  <a:lnTo>
                    <a:pt x="466" y="332"/>
                  </a:lnTo>
                  <a:lnTo>
                    <a:pt x="458" y="345"/>
                  </a:lnTo>
                  <a:lnTo>
                    <a:pt x="456" y="361"/>
                  </a:lnTo>
                  <a:lnTo>
                    <a:pt x="458" y="377"/>
                  </a:lnTo>
                  <a:lnTo>
                    <a:pt x="466" y="391"/>
                  </a:lnTo>
                  <a:lnTo>
                    <a:pt x="476" y="402"/>
                  </a:lnTo>
                  <a:lnTo>
                    <a:pt x="490" y="409"/>
                  </a:lnTo>
                  <a:lnTo>
                    <a:pt x="505" y="411"/>
                  </a:lnTo>
                  <a:lnTo>
                    <a:pt x="1126" y="411"/>
                  </a:lnTo>
                  <a:lnTo>
                    <a:pt x="1141" y="409"/>
                  </a:lnTo>
                  <a:lnTo>
                    <a:pt x="1156" y="402"/>
                  </a:lnTo>
                  <a:lnTo>
                    <a:pt x="1166" y="391"/>
                  </a:lnTo>
                  <a:lnTo>
                    <a:pt x="1173" y="377"/>
                  </a:lnTo>
                  <a:lnTo>
                    <a:pt x="1176" y="361"/>
                  </a:lnTo>
                  <a:lnTo>
                    <a:pt x="1173" y="345"/>
                  </a:lnTo>
                  <a:lnTo>
                    <a:pt x="1166" y="332"/>
                  </a:lnTo>
                  <a:lnTo>
                    <a:pt x="1156" y="321"/>
                  </a:lnTo>
                  <a:lnTo>
                    <a:pt x="1141" y="313"/>
                  </a:lnTo>
                  <a:lnTo>
                    <a:pt x="1126" y="311"/>
                  </a:lnTo>
                  <a:lnTo>
                    <a:pt x="505" y="311"/>
                  </a:lnTo>
                  <a:close/>
                  <a:moveTo>
                    <a:pt x="552" y="0"/>
                  </a:moveTo>
                  <a:lnTo>
                    <a:pt x="1054" y="0"/>
                  </a:lnTo>
                  <a:lnTo>
                    <a:pt x="1114" y="3"/>
                  </a:lnTo>
                  <a:lnTo>
                    <a:pt x="1172" y="12"/>
                  </a:lnTo>
                  <a:lnTo>
                    <a:pt x="1228" y="28"/>
                  </a:lnTo>
                  <a:lnTo>
                    <a:pt x="1282" y="49"/>
                  </a:lnTo>
                  <a:lnTo>
                    <a:pt x="1332" y="76"/>
                  </a:lnTo>
                  <a:lnTo>
                    <a:pt x="1379" y="107"/>
                  </a:lnTo>
                  <a:lnTo>
                    <a:pt x="1423" y="143"/>
                  </a:lnTo>
                  <a:lnTo>
                    <a:pt x="1463" y="183"/>
                  </a:lnTo>
                  <a:lnTo>
                    <a:pt x="1499" y="227"/>
                  </a:lnTo>
                  <a:lnTo>
                    <a:pt x="1530" y="274"/>
                  </a:lnTo>
                  <a:lnTo>
                    <a:pt x="1556" y="325"/>
                  </a:lnTo>
                  <a:lnTo>
                    <a:pt x="1577" y="380"/>
                  </a:lnTo>
                  <a:lnTo>
                    <a:pt x="1593" y="435"/>
                  </a:lnTo>
                  <a:lnTo>
                    <a:pt x="1603" y="494"/>
                  </a:lnTo>
                  <a:lnTo>
                    <a:pt x="1606" y="555"/>
                  </a:lnTo>
                  <a:lnTo>
                    <a:pt x="1603" y="615"/>
                  </a:lnTo>
                  <a:lnTo>
                    <a:pt x="1593" y="674"/>
                  </a:lnTo>
                  <a:lnTo>
                    <a:pt x="1577" y="731"/>
                  </a:lnTo>
                  <a:lnTo>
                    <a:pt x="1556" y="784"/>
                  </a:lnTo>
                  <a:lnTo>
                    <a:pt x="1530" y="835"/>
                  </a:lnTo>
                  <a:lnTo>
                    <a:pt x="1499" y="883"/>
                  </a:lnTo>
                  <a:lnTo>
                    <a:pt x="1463" y="926"/>
                  </a:lnTo>
                  <a:lnTo>
                    <a:pt x="1423" y="967"/>
                  </a:lnTo>
                  <a:lnTo>
                    <a:pt x="1379" y="1003"/>
                  </a:lnTo>
                  <a:lnTo>
                    <a:pt x="1332" y="1034"/>
                  </a:lnTo>
                  <a:lnTo>
                    <a:pt x="1281" y="1061"/>
                  </a:lnTo>
                  <a:lnTo>
                    <a:pt x="1228" y="1082"/>
                  </a:lnTo>
                  <a:lnTo>
                    <a:pt x="1171" y="1097"/>
                  </a:lnTo>
                  <a:lnTo>
                    <a:pt x="1113" y="1106"/>
                  </a:lnTo>
                  <a:lnTo>
                    <a:pt x="1053" y="1110"/>
                  </a:lnTo>
                  <a:lnTo>
                    <a:pt x="678" y="1110"/>
                  </a:lnTo>
                  <a:lnTo>
                    <a:pt x="425" y="1365"/>
                  </a:lnTo>
                  <a:lnTo>
                    <a:pt x="415" y="1372"/>
                  </a:lnTo>
                  <a:lnTo>
                    <a:pt x="405" y="1373"/>
                  </a:lnTo>
                  <a:lnTo>
                    <a:pt x="395" y="1371"/>
                  </a:lnTo>
                  <a:lnTo>
                    <a:pt x="386" y="1365"/>
                  </a:lnTo>
                  <a:lnTo>
                    <a:pt x="379" y="1357"/>
                  </a:lnTo>
                  <a:lnTo>
                    <a:pt x="377" y="1346"/>
                  </a:lnTo>
                  <a:lnTo>
                    <a:pt x="377" y="1081"/>
                  </a:lnTo>
                  <a:lnTo>
                    <a:pt x="324" y="1060"/>
                  </a:lnTo>
                  <a:lnTo>
                    <a:pt x="273" y="1033"/>
                  </a:lnTo>
                  <a:lnTo>
                    <a:pt x="226" y="1002"/>
                  </a:lnTo>
                  <a:lnTo>
                    <a:pt x="182" y="966"/>
                  </a:lnTo>
                  <a:lnTo>
                    <a:pt x="141" y="926"/>
                  </a:lnTo>
                  <a:lnTo>
                    <a:pt x="106" y="882"/>
                  </a:lnTo>
                  <a:lnTo>
                    <a:pt x="75" y="835"/>
                  </a:lnTo>
                  <a:lnTo>
                    <a:pt x="49" y="784"/>
                  </a:lnTo>
                  <a:lnTo>
                    <a:pt x="28" y="731"/>
                  </a:lnTo>
                  <a:lnTo>
                    <a:pt x="12" y="674"/>
                  </a:lnTo>
                  <a:lnTo>
                    <a:pt x="3" y="615"/>
                  </a:lnTo>
                  <a:lnTo>
                    <a:pt x="0" y="555"/>
                  </a:lnTo>
                  <a:lnTo>
                    <a:pt x="3" y="494"/>
                  </a:lnTo>
                  <a:lnTo>
                    <a:pt x="12" y="435"/>
                  </a:lnTo>
                  <a:lnTo>
                    <a:pt x="28" y="380"/>
                  </a:lnTo>
                  <a:lnTo>
                    <a:pt x="49" y="325"/>
                  </a:lnTo>
                  <a:lnTo>
                    <a:pt x="75" y="274"/>
                  </a:lnTo>
                  <a:lnTo>
                    <a:pt x="106" y="227"/>
                  </a:lnTo>
                  <a:lnTo>
                    <a:pt x="141" y="183"/>
                  </a:lnTo>
                  <a:lnTo>
                    <a:pt x="182" y="143"/>
                  </a:lnTo>
                  <a:lnTo>
                    <a:pt x="226" y="107"/>
                  </a:lnTo>
                  <a:lnTo>
                    <a:pt x="273" y="76"/>
                  </a:lnTo>
                  <a:lnTo>
                    <a:pt x="324" y="49"/>
                  </a:lnTo>
                  <a:lnTo>
                    <a:pt x="377" y="28"/>
                  </a:lnTo>
                  <a:lnTo>
                    <a:pt x="433" y="12"/>
                  </a:lnTo>
                  <a:lnTo>
                    <a:pt x="492" y="3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7" name="Groupe 76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027231" y="2254965"/>
            <a:ext cx="812692" cy="618131"/>
            <a:chOff x="3726607" y="5802337"/>
            <a:chExt cx="571886" cy="434975"/>
          </a:xfrm>
          <a:solidFill>
            <a:schemeClr val="accent2"/>
          </a:solidFill>
        </p:grpSpPr>
        <p:sp>
          <p:nvSpPr>
            <p:cNvPr id="78" name="Freeform 112"/>
            <p:cNvSpPr>
              <a:spLocks noEditPoints="1"/>
            </p:cNvSpPr>
            <p:nvPr/>
          </p:nvSpPr>
          <p:spPr bwMode="auto">
            <a:xfrm>
              <a:off x="4042905" y="5811867"/>
              <a:ext cx="255588" cy="217487"/>
            </a:xfrm>
            <a:custGeom>
              <a:avLst/>
              <a:gdLst>
                <a:gd name="T0" fmla="*/ 476 w 1606"/>
                <a:gd name="T1" fmla="*/ 707 h 1373"/>
                <a:gd name="T2" fmla="*/ 456 w 1606"/>
                <a:gd name="T3" fmla="*/ 747 h 1373"/>
                <a:gd name="T4" fmla="*/ 476 w 1606"/>
                <a:gd name="T5" fmla="*/ 789 h 1373"/>
                <a:gd name="T6" fmla="*/ 1126 w 1606"/>
                <a:gd name="T7" fmla="*/ 799 h 1373"/>
                <a:gd name="T8" fmla="*/ 1166 w 1606"/>
                <a:gd name="T9" fmla="*/ 777 h 1373"/>
                <a:gd name="T10" fmla="*/ 1173 w 1606"/>
                <a:gd name="T11" fmla="*/ 732 h 1373"/>
                <a:gd name="T12" fmla="*/ 1141 w 1606"/>
                <a:gd name="T13" fmla="*/ 701 h 1373"/>
                <a:gd name="T14" fmla="*/ 505 w 1606"/>
                <a:gd name="T15" fmla="*/ 505 h 1373"/>
                <a:gd name="T16" fmla="*/ 466 w 1606"/>
                <a:gd name="T17" fmla="*/ 525 h 1373"/>
                <a:gd name="T18" fmla="*/ 458 w 1606"/>
                <a:gd name="T19" fmla="*/ 571 h 1373"/>
                <a:gd name="T20" fmla="*/ 490 w 1606"/>
                <a:gd name="T21" fmla="*/ 602 h 1373"/>
                <a:gd name="T22" fmla="*/ 1141 w 1606"/>
                <a:gd name="T23" fmla="*/ 602 h 1373"/>
                <a:gd name="T24" fmla="*/ 1173 w 1606"/>
                <a:gd name="T25" fmla="*/ 571 h 1373"/>
                <a:gd name="T26" fmla="*/ 1166 w 1606"/>
                <a:gd name="T27" fmla="*/ 525 h 1373"/>
                <a:gd name="T28" fmla="*/ 1126 w 1606"/>
                <a:gd name="T29" fmla="*/ 505 h 1373"/>
                <a:gd name="T30" fmla="*/ 490 w 1606"/>
                <a:gd name="T31" fmla="*/ 313 h 1373"/>
                <a:gd name="T32" fmla="*/ 458 w 1606"/>
                <a:gd name="T33" fmla="*/ 345 h 1373"/>
                <a:gd name="T34" fmla="*/ 466 w 1606"/>
                <a:gd name="T35" fmla="*/ 391 h 1373"/>
                <a:gd name="T36" fmla="*/ 505 w 1606"/>
                <a:gd name="T37" fmla="*/ 411 h 1373"/>
                <a:gd name="T38" fmla="*/ 1156 w 1606"/>
                <a:gd name="T39" fmla="*/ 402 h 1373"/>
                <a:gd name="T40" fmla="*/ 1176 w 1606"/>
                <a:gd name="T41" fmla="*/ 361 h 1373"/>
                <a:gd name="T42" fmla="*/ 1156 w 1606"/>
                <a:gd name="T43" fmla="*/ 321 h 1373"/>
                <a:gd name="T44" fmla="*/ 505 w 1606"/>
                <a:gd name="T45" fmla="*/ 311 h 1373"/>
                <a:gd name="T46" fmla="*/ 1114 w 1606"/>
                <a:gd name="T47" fmla="*/ 3 h 1373"/>
                <a:gd name="T48" fmla="*/ 1282 w 1606"/>
                <a:gd name="T49" fmla="*/ 49 h 1373"/>
                <a:gd name="T50" fmla="*/ 1423 w 1606"/>
                <a:gd name="T51" fmla="*/ 143 h 1373"/>
                <a:gd name="T52" fmla="*/ 1530 w 1606"/>
                <a:gd name="T53" fmla="*/ 274 h 1373"/>
                <a:gd name="T54" fmla="*/ 1593 w 1606"/>
                <a:gd name="T55" fmla="*/ 435 h 1373"/>
                <a:gd name="T56" fmla="*/ 1603 w 1606"/>
                <a:gd name="T57" fmla="*/ 615 h 1373"/>
                <a:gd name="T58" fmla="*/ 1556 w 1606"/>
                <a:gd name="T59" fmla="*/ 784 h 1373"/>
                <a:gd name="T60" fmla="*/ 1463 w 1606"/>
                <a:gd name="T61" fmla="*/ 926 h 1373"/>
                <a:gd name="T62" fmla="*/ 1332 w 1606"/>
                <a:gd name="T63" fmla="*/ 1034 h 1373"/>
                <a:gd name="T64" fmla="*/ 1171 w 1606"/>
                <a:gd name="T65" fmla="*/ 1097 h 1373"/>
                <a:gd name="T66" fmla="*/ 678 w 1606"/>
                <a:gd name="T67" fmla="*/ 1110 h 1373"/>
                <a:gd name="T68" fmla="*/ 405 w 1606"/>
                <a:gd name="T69" fmla="*/ 1373 h 1373"/>
                <a:gd name="T70" fmla="*/ 379 w 1606"/>
                <a:gd name="T71" fmla="*/ 1357 h 1373"/>
                <a:gd name="T72" fmla="*/ 324 w 1606"/>
                <a:gd name="T73" fmla="*/ 1060 h 1373"/>
                <a:gd name="T74" fmla="*/ 182 w 1606"/>
                <a:gd name="T75" fmla="*/ 966 h 1373"/>
                <a:gd name="T76" fmla="*/ 75 w 1606"/>
                <a:gd name="T77" fmla="*/ 835 h 1373"/>
                <a:gd name="T78" fmla="*/ 12 w 1606"/>
                <a:gd name="T79" fmla="*/ 674 h 1373"/>
                <a:gd name="T80" fmla="*/ 3 w 1606"/>
                <a:gd name="T81" fmla="*/ 494 h 1373"/>
                <a:gd name="T82" fmla="*/ 49 w 1606"/>
                <a:gd name="T83" fmla="*/ 325 h 1373"/>
                <a:gd name="T84" fmla="*/ 141 w 1606"/>
                <a:gd name="T85" fmla="*/ 183 h 1373"/>
                <a:gd name="T86" fmla="*/ 273 w 1606"/>
                <a:gd name="T87" fmla="*/ 76 h 1373"/>
                <a:gd name="T88" fmla="*/ 433 w 1606"/>
                <a:gd name="T89" fmla="*/ 12 h 1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06" h="1373">
                  <a:moveTo>
                    <a:pt x="505" y="697"/>
                  </a:moveTo>
                  <a:lnTo>
                    <a:pt x="490" y="701"/>
                  </a:lnTo>
                  <a:lnTo>
                    <a:pt x="476" y="707"/>
                  </a:lnTo>
                  <a:lnTo>
                    <a:pt x="466" y="719"/>
                  </a:lnTo>
                  <a:lnTo>
                    <a:pt x="458" y="732"/>
                  </a:lnTo>
                  <a:lnTo>
                    <a:pt x="456" y="747"/>
                  </a:lnTo>
                  <a:lnTo>
                    <a:pt x="458" y="764"/>
                  </a:lnTo>
                  <a:lnTo>
                    <a:pt x="466" y="777"/>
                  </a:lnTo>
                  <a:lnTo>
                    <a:pt x="476" y="789"/>
                  </a:lnTo>
                  <a:lnTo>
                    <a:pt x="490" y="795"/>
                  </a:lnTo>
                  <a:lnTo>
                    <a:pt x="505" y="799"/>
                  </a:lnTo>
                  <a:lnTo>
                    <a:pt x="1126" y="799"/>
                  </a:lnTo>
                  <a:lnTo>
                    <a:pt x="1141" y="795"/>
                  </a:lnTo>
                  <a:lnTo>
                    <a:pt x="1156" y="789"/>
                  </a:lnTo>
                  <a:lnTo>
                    <a:pt x="1166" y="777"/>
                  </a:lnTo>
                  <a:lnTo>
                    <a:pt x="1173" y="764"/>
                  </a:lnTo>
                  <a:lnTo>
                    <a:pt x="1176" y="747"/>
                  </a:lnTo>
                  <a:lnTo>
                    <a:pt x="1173" y="732"/>
                  </a:lnTo>
                  <a:lnTo>
                    <a:pt x="1166" y="719"/>
                  </a:lnTo>
                  <a:lnTo>
                    <a:pt x="1156" y="707"/>
                  </a:lnTo>
                  <a:lnTo>
                    <a:pt x="1141" y="701"/>
                  </a:lnTo>
                  <a:lnTo>
                    <a:pt x="1126" y="697"/>
                  </a:lnTo>
                  <a:lnTo>
                    <a:pt x="505" y="697"/>
                  </a:lnTo>
                  <a:close/>
                  <a:moveTo>
                    <a:pt x="505" y="505"/>
                  </a:moveTo>
                  <a:lnTo>
                    <a:pt x="490" y="508"/>
                  </a:lnTo>
                  <a:lnTo>
                    <a:pt x="476" y="514"/>
                  </a:lnTo>
                  <a:lnTo>
                    <a:pt x="466" y="525"/>
                  </a:lnTo>
                  <a:lnTo>
                    <a:pt x="458" y="539"/>
                  </a:lnTo>
                  <a:lnTo>
                    <a:pt x="456" y="555"/>
                  </a:lnTo>
                  <a:lnTo>
                    <a:pt x="458" y="571"/>
                  </a:lnTo>
                  <a:lnTo>
                    <a:pt x="466" y="584"/>
                  </a:lnTo>
                  <a:lnTo>
                    <a:pt x="476" y="595"/>
                  </a:lnTo>
                  <a:lnTo>
                    <a:pt x="490" y="602"/>
                  </a:lnTo>
                  <a:lnTo>
                    <a:pt x="505" y="605"/>
                  </a:lnTo>
                  <a:lnTo>
                    <a:pt x="1126" y="605"/>
                  </a:lnTo>
                  <a:lnTo>
                    <a:pt x="1141" y="602"/>
                  </a:lnTo>
                  <a:lnTo>
                    <a:pt x="1156" y="595"/>
                  </a:lnTo>
                  <a:lnTo>
                    <a:pt x="1166" y="584"/>
                  </a:lnTo>
                  <a:lnTo>
                    <a:pt x="1173" y="571"/>
                  </a:lnTo>
                  <a:lnTo>
                    <a:pt x="1176" y="555"/>
                  </a:lnTo>
                  <a:lnTo>
                    <a:pt x="1173" y="539"/>
                  </a:lnTo>
                  <a:lnTo>
                    <a:pt x="1166" y="525"/>
                  </a:lnTo>
                  <a:lnTo>
                    <a:pt x="1156" y="514"/>
                  </a:lnTo>
                  <a:lnTo>
                    <a:pt x="1141" y="508"/>
                  </a:lnTo>
                  <a:lnTo>
                    <a:pt x="1126" y="505"/>
                  </a:lnTo>
                  <a:lnTo>
                    <a:pt x="505" y="505"/>
                  </a:lnTo>
                  <a:close/>
                  <a:moveTo>
                    <a:pt x="505" y="311"/>
                  </a:moveTo>
                  <a:lnTo>
                    <a:pt x="490" y="313"/>
                  </a:lnTo>
                  <a:lnTo>
                    <a:pt x="476" y="321"/>
                  </a:lnTo>
                  <a:lnTo>
                    <a:pt x="466" y="332"/>
                  </a:lnTo>
                  <a:lnTo>
                    <a:pt x="458" y="345"/>
                  </a:lnTo>
                  <a:lnTo>
                    <a:pt x="456" y="361"/>
                  </a:lnTo>
                  <a:lnTo>
                    <a:pt x="458" y="377"/>
                  </a:lnTo>
                  <a:lnTo>
                    <a:pt x="466" y="391"/>
                  </a:lnTo>
                  <a:lnTo>
                    <a:pt x="476" y="402"/>
                  </a:lnTo>
                  <a:lnTo>
                    <a:pt x="490" y="409"/>
                  </a:lnTo>
                  <a:lnTo>
                    <a:pt x="505" y="411"/>
                  </a:lnTo>
                  <a:lnTo>
                    <a:pt x="1126" y="411"/>
                  </a:lnTo>
                  <a:lnTo>
                    <a:pt x="1141" y="409"/>
                  </a:lnTo>
                  <a:lnTo>
                    <a:pt x="1156" y="402"/>
                  </a:lnTo>
                  <a:lnTo>
                    <a:pt x="1166" y="391"/>
                  </a:lnTo>
                  <a:lnTo>
                    <a:pt x="1173" y="377"/>
                  </a:lnTo>
                  <a:lnTo>
                    <a:pt x="1176" y="361"/>
                  </a:lnTo>
                  <a:lnTo>
                    <a:pt x="1173" y="345"/>
                  </a:lnTo>
                  <a:lnTo>
                    <a:pt x="1166" y="332"/>
                  </a:lnTo>
                  <a:lnTo>
                    <a:pt x="1156" y="321"/>
                  </a:lnTo>
                  <a:lnTo>
                    <a:pt x="1141" y="313"/>
                  </a:lnTo>
                  <a:lnTo>
                    <a:pt x="1126" y="311"/>
                  </a:lnTo>
                  <a:lnTo>
                    <a:pt x="505" y="311"/>
                  </a:lnTo>
                  <a:close/>
                  <a:moveTo>
                    <a:pt x="552" y="0"/>
                  </a:moveTo>
                  <a:lnTo>
                    <a:pt x="1054" y="0"/>
                  </a:lnTo>
                  <a:lnTo>
                    <a:pt x="1114" y="3"/>
                  </a:lnTo>
                  <a:lnTo>
                    <a:pt x="1172" y="12"/>
                  </a:lnTo>
                  <a:lnTo>
                    <a:pt x="1228" y="28"/>
                  </a:lnTo>
                  <a:lnTo>
                    <a:pt x="1282" y="49"/>
                  </a:lnTo>
                  <a:lnTo>
                    <a:pt x="1332" y="76"/>
                  </a:lnTo>
                  <a:lnTo>
                    <a:pt x="1379" y="107"/>
                  </a:lnTo>
                  <a:lnTo>
                    <a:pt x="1423" y="143"/>
                  </a:lnTo>
                  <a:lnTo>
                    <a:pt x="1463" y="183"/>
                  </a:lnTo>
                  <a:lnTo>
                    <a:pt x="1499" y="227"/>
                  </a:lnTo>
                  <a:lnTo>
                    <a:pt x="1530" y="274"/>
                  </a:lnTo>
                  <a:lnTo>
                    <a:pt x="1556" y="325"/>
                  </a:lnTo>
                  <a:lnTo>
                    <a:pt x="1577" y="380"/>
                  </a:lnTo>
                  <a:lnTo>
                    <a:pt x="1593" y="435"/>
                  </a:lnTo>
                  <a:lnTo>
                    <a:pt x="1603" y="494"/>
                  </a:lnTo>
                  <a:lnTo>
                    <a:pt x="1606" y="555"/>
                  </a:lnTo>
                  <a:lnTo>
                    <a:pt x="1603" y="615"/>
                  </a:lnTo>
                  <a:lnTo>
                    <a:pt x="1593" y="674"/>
                  </a:lnTo>
                  <a:lnTo>
                    <a:pt x="1577" y="731"/>
                  </a:lnTo>
                  <a:lnTo>
                    <a:pt x="1556" y="784"/>
                  </a:lnTo>
                  <a:lnTo>
                    <a:pt x="1530" y="835"/>
                  </a:lnTo>
                  <a:lnTo>
                    <a:pt x="1499" y="883"/>
                  </a:lnTo>
                  <a:lnTo>
                    <a:pt x="1463" y="926"/>
                  </a:lnTo>
                  <a:lnTo>
                    <a:pt x="1423" y="967"/>
                  </a:lnTo>
                  <a:lnTo>
                    <a:pt x="1379" y="1003"/>
                  </a:lnTo>
                  <a:lnTo>
                    <a:pt x="1332" y="1034"/>
                  </a:lnTo>
                  <a:lnTo>
                    <a:pt x="1281" y="1061"/>
                  </a:lnTo>
                  <a:lnTo>
                    <a:pt x="1228" y="1082"/>
                  </a:lnTo>
                  <a:lnTo>
                    <a:pt x="1171" y="1097"/>
                  </a:lnTo>
                  <a:lnTo>
                    <a:pt x="1113" y="1106"/>
                  </a:lnTo>
                  <a:lnTo>
                    <a:pt x="1053" y="1110"/>
                  </a:lnTo>
                  <a:lnTo>
                    <a:pt x="678" y="1110"/>
                  </a:lnTo>
                  <a:lnTo>
                    <a:pt x="425" y="1365"/>
                  </a:lnTo>
                  <a:lnTo>
                    <a:pt x="415" y="1372"/>
                  </a:lnTo>
                  <a:lnTo>
                    <a:pt x="405" y="1373"/>
                  </a:lnTo>
                  <a:lnTo>
                    <a:pt x="395" y="1371"/>
                  </a:lnTo>
                  <a:lnTo>
                    <a:pt x="386" y="1365"/>
                  </a:lnTo>
                  <a:lnTo>
                    <a:pt x="379" y="1357"/>
                  </a:lnTo>
                  <a:lnTo>
                    <a:pt x="377" y="1346"/>
                  </a:lnTo>
                  <a:lnTo>
                    <a:pt x="377" y="1081"/>
                  </a:lnTo>
                  <a:lnTo>
                    <a:pt x="324" y="1060"/>
                  </a:lnTo>
                  <a:lnTo>
                    <a:pt x="273" y="1033"/>
                  </a:lnTo>
                  <a:lnTo>
                    <a:pt x="226" y="1002"/>
                  </a:lnTo>
                  <a:lnTo>
                    <a:pt x="182" y="966"/>
                  </a:lnTo>
                  <a:lnTo>
                    <a:pt x="141" y="926"/>
                  </a:lnTo>
                  <a:lnTo>
                    <a:pt x="106" y="882"/>
                  </a:lnTo>
                  <a:lnTo>
                    <a:pt x="75" y="835"/>
                  </a:lnTo>
                  <a:lnTo>
                    <a:pt x="49" y="784"/>
                  </a:lnTo>
                  <a:lnTo>
                    <a:pt x="28" y="731"/>
                  </a:lnTo>
                  <a:lnTo>
                    <a:pt x="12" y="674"/>
                  </a:lnTo>
                  <a:lnTo>
                    <a:pt x="3" y="615"/>
                  </a:lnTo>
                  <a:lnTo>
                    <a:pt x="0" y="555"/>
                  </a:lnTo>
                  <a:lnTo>
                    <a:pt x="3" y="494"/>
                  </a:lnTo>
                  <a:lnTo>
                    <a:pt x="12" y="435"/>
                  </a:lnTo>
                  <a:lnTo>
                    <a:pt x="28" y="380"/>
                  </a:lnTo>
                  <a:lnTo>
                    <a:pt x="49" y="325"/>
                  </a:lnTo>
                  <a:lnTo>
                    <a:pt x="75" y="274"/>
                  </a:lnTo>
                  <a:lnTo>
                    <a:pt x="106" y="227"/>
                  </a:lnTo>
                  <a:lnTo>
                    <a:pt x="141" y="183"/>
                  </a:lnTo>
                  <a:lnTo>
                    <a:pt x="182" y="143"/>
                  </a:lnTo>
                  <a:lnTo>
                    <a:pt x="226" y="107"/>
                  </a:lnTo>
                  <a:lnTo>
                    <a:pt x="273" y="76"/>
                  </a:lnTo>
                  <a:lnTo>
                    <a:pt x="324" y="49"/>
                  </a:lnTo>
                  <a:lnTo>
                    <a:pt x="377" y="28"/>
                  </a:lnTo>
                  <a:lnTo>
                    <a:pt x="433" y="12"/>
                  </a:lnTo>
                  <a:lnTo>
                    <a:pt x="492" y="3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grpSp>
          <p:nvGrpSpPr>
            <p:cNvPr id="79" name="Group 171"/>
            <p:cNvGrpSpPr>
              <a:grpSpLocks noChangeAspect="1"/>
            </p:cNvGrpSpPr>
            <p:nvPr/>
          </p:nvGrpSpPr>
          <p:grpSpPr bwMode="auto">
            <a:xfrm>
              <a:off x="3726607" y="5802337"/>
              <a:ext cx="373063" cy="434975"/>
              <a:chOff x="1806" y="1477"/>
              <a:chExt cx="235" cy="274"/>
            </a:xfrm>
            <a:grpFill/>
          </p:grpSpPr>
          <p:sp>
            <p:nvSpPr>
              <p:cNvPr id="80" name="Freeform 174"/>
              <p:cNvSpPr>
                <a:spLocks/>
              </p:cNvSpPr>
              <p:nvPr/>
            </p:nvSpPr>
            <p:spPr bwMode="auto">
              <a:xfrm>
                <a:off x="1837" y="1477"/>
                <a:ext cx="172" cy="268"/>
              </a:xfrm>
              <a:custGeom>
                <a:avLst/>
                <a:gdLst>
                  <a:gd name="T0" fmla="*/ 876 w 1718"/>
                  <a:gd name="T1" fmla="*/ 4 h 2682"/>
                  <a:gd name="T2" fmla="*/ 968 w 1718"/>
                  <a:gd name="T3" fmla="*/ 29 h 2682"/>
                  <a:gd name="T4" fmla="*/ 1035 w 1718"/>
                  <a:gd name="T5" fmla="*/ 65 h 2682"/>
                  <a:gd name="T6" fmla="*/ 1074 w 1718"/>
                  <a:gd name="T7" fmla="*/ 97 h 2682"/>
                  <a:gd name="T8" fmla="*/ 1088 w 1718"/>
                  <a:gd name="T9" fmla="*/ 110 h 2682"/>
                  <a:gd name="T10" fmla="*/ 1223 w 1718"/>
                  <a:gd name="T11" fmla="*/ 120 h 2682"/>
                  <a:gd name="T12" fmla="*/ 1332 w 1718"/>
                  <a:gd name="T13" fmla="*/ 172 h 2682"/>
                  <a:gd name="T14" fmla="*/ 1414 w 1718"/>
                  <a:gd name="T15" fmla="*/ 262 h 2682"/>
                  <a:gd name="T16" fmla="*/ 1472 w 1718"/>
                  <a:gd name="T17" fmla="*/ 382 h 2682"/>
                  <a:gd name="T18" fmla="*/ 1506 w 1718"/>
                  <a:gd name="T19" fmla="*/ 528 h 2682"/>
                  <a:gd name="T20" fmla="*/ 1521 w 1718"/>
                  <a:gd name="T21" fmla="*/ 694 h 2682"/>
                  <a:gd name="T22" fmla="*/ 1516 w 1718"/>
                  <a:gd name="T23" fmla="*/ 873 h 2682"/>
                  <a:gd name="T24" fmla="*/ 1506 w 1718"/>
                  <a:gd name="T25" fmla="*/ 1050 h 2682"/>
                  <a:gd name="T26" fmla="*/ 1520 w 1718"/>
                  <a:gd name="T27" fmla="*/ 1191 h 2682"/>
                  <a:gd name="T28" fmla="*/ 1554 w 1718"/>
                  <a:gd name="T29" fmla="*/ 1296 h 2682"/>
                  <a:gd name="T30" fmla="*/ 1598 w 1718"/>
                  <a:gd name="T31" fmla="*/ 1371 h 2682"/>
                  <a:gd name="T32" fmla="*/ 1645 w 1718"/>
                  <a:gd name="T33" fmla="*/ 1420 h 2682"/>
                  <a:gd name="T34" fmla="*/ 1686 w 1718"/>
                  <a:gd name="T35" fmla="*/ 1449 h 2682"/>
                  <a:gd name="T36" fmla="*/ 1712 w 1718"/>
                  <a:gd name="T37" fmla="*/ 1461 h 2682"/>
                  <a:gd name="T38" fmla="*/ 1686 w 1718"/>
                  <a:gd name="T39" fmla="*/ 1492 h 2682"/>
                  <a:gd name="T40" fmla="*/ 1571 w 1718"/>
                  <a:gd name="T41" fmla="*/ 1560 h 2682"/>
                  <a:gd name="T42" fmla="*/ 1446 w 1718"/>
                  <a:gd name="T43" fmla="*/ 1599 h 2682"/>
                  <a:gd name="T44" fmla="*/ 1327 w 1718"/>
                  <a:gd name="T45" fmla="*/ 1621 h 2682"/>
                  <a:gd name="T46" fmla="*/ 1234 w 1718"/>
                  <a:gd name="T47" fmla="*/ 1627 h 2682"/>
                  <a:gd name="T48" fmla="*/ 1185 w 1718"/>
                  <a:gd name="T49" fmla="*/ 1628 h 2682"/>
                  <a:gd name="T50" fmla="*/ 1182 w 1718"/>
                  <a:gd name="T51" fmla="*/ 1752 h 2682"/>
                  <a:gd name="T52" fmla="*/ 543 w 1718"/>
                  <a:gd name="T53" fmla="*/ 1632 h 2682"/>
                  <a:gd name="T54" fmla="*/ 366 w 1718"/>
                  <a:gd name="T55" fmla="*/ 1621 h 2682"/>
                  <a:gd name="T56" fmla="*/ 229 w 1718"/>
                  <a:gd name="T57" fmla="*/ 1592 h 2682"/>
                  <a:gd name="T58" fmla="*/ 128 w 1718"/>
                  <a:gd name="T59" fmla="*/ 1552 h 2682"/>
                  <a:gd name="T60" fmla="*/ 59 w 1718"/>
                  <a:gd name="T61" fmla="*/ 1510 h 2682"/>
                  <a:gd name="T62" fmla="*/ 18 w 1718"/>
                  <a:gd name="T63" fmla="*/ 1475 h 2682"/>
                  <a:gd name="T64" fmla="*/ 1 w 1718"/>
                  <a:gd name="T65" fmla="*/ 1457 h 2682"/>
                  <a:gd name="T66" fmla="*/ 4 w 1718"/>
                  <a:gd name="T67" fmla="*/ 1454 h 2682"/>
                  <a:gd name="T68" fmla="*/ 25 w 1718"/>
                  <a:gd name="T69" fmla="*/ 1450 h 2682"/>
                  <a:gd name="T70" fmla="*/ 57 w 1718"/>
                  <a:gd name="T71" fmla="*/ 1433 h 2682"/>
                  <a:gd name="T72" fmla="*/ 97 w 1718"/>
                  <a:gd name="T73" fmla="*/ 1400 h 2682"/>
                  <a:gd name="T74" fmla="*/ 140 w 1718"/>
                  <a:gd name="T75" fmla="*/ 1341 h 2682"/>
                  <a:gd name="T76" fmla="*/ 177 w 1718"/>
                  <a:gd name="T77" fmla="*/ 1254 h 2682"/>
                  <a:gd name="T78" fmla="*/ 207 w 1718"/>
                  <a:gd name="T79" fmla="*/ 1127 h 2682"/>
                  <a:gd name="T80" fmla="*/ 225 w 1718"/>
                  <a:gd name="T81" fmla="*/ 959 h 2682"/>
                  <a:gd name="T82" fmla="*/ 225 w 1718"/>
                  <a:gd name="T83" fmla="*/ 742 h 2682"/>
                  <a:gd name="T84" fmla="*/ 242 w 1718"/>
                  <a:gd name="T85" fmla="*/ 544 h 2682"/>
                  <a:gd name="T86" fmla="*/ 278 w 1718"/>
                  <a:gd name="T87" fmla="*/ 388 h 2682"/>
                  <a:gd name="T88" fmla="*/ 331 w 1718"/>
                  <a:gd name="T89" fmla="*/ 269 h 2682"/>
                  <a:gd name="T90" fmla="*/ 393 w 1718"/>
                  <a:gd name="T91" fmla="*/ 181 h 2682"/>
                  <a:gd name="T92" fmla="*/ 459 w 1718"/>
                  <a:gd name="T93" fmla="*/ 119 h 2682"/>
                  <a:gd name="T94" fmla="*/ 523 w 1718"/>
                  <a:gd name="T95" fmla="*/ 78 h 2682"/>
                  <a:gd name="T96" fmla="*/ 580 w 1718"/>
                  <a:gd name="T97" fmla="*/ 52 h 2682"/>
                  <a:gd name="T98" fmla="*/ 662 w 1718"/>
                  <a:gd name="T99" fmla="*/ 23 h 2682"/>
                  <a:gd name="T100" fmla="*/ 799 w 1718"/>
                  <a:gd name="T101" fmla="*/ 0 h 2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18" h="2682">
                    <a:moveTo>
                      <a:pt x="799" y="0"/>
                    </a:moveTo>
                    <a:lnTo>
                      <a:pt x="838" y="1"/>
                    </a:lnTo>
                    <a:lnTo>
                      <a:pt x="876" y="4"/>
                    </a:lnTo>
                    <a:lnTo>
                      <a:pt x="909" y="11"/>
                    </a:lnTo>
                    <a:lnTo>
                      <a:pt x="940" y="19"/>
                    </a:lnTo>
                    <a:lnTo>
                      <a:pt x="968" y="29"/>
                    </a:lnTo>
                    <a:lnTo>
                      <a:pt x="994" y="42"/>
                    </a:lnTo>
                    <a:lnTo>
                      <a:pt x="1016" y="53"/>
                    </a:lnTo>
                    <a:lnTo>
                      <a:pt x="1035" y="65"/>
                    </a:lnTo>
                    <a:lnTo>
                      <a:pt x="1050" y="77"/>
                    </a:lnTo>
                    <a:lnTo>
                      <a:pt x="1063" y="88"/>
                    </a:lnTo>
                    <a:lnTo>
                      <a:pt x="1074" y="97"/>
                    </a:lnTo>
                    <a:lnTo>
                      <a:pt x="1081" y="104"/>
                    </a:lnTo>
                    <a:lnTo>
                      <a:pt x="1086" y="109"/>
                    </a:lnTo>
                    <a:lnTo>
                      <a:pt x="1088" y="110"/>
                    </a:lnTo>
                    <a:lnTo>
                      <a:pt x="1135" y="108"/>
                    </a:lnTo>
                    <a:lnTo>
                      <a:pt x="1181" y="111"/>
                    </a:lnTo>
                    <a:lnTo>
                      <a:pt x="1223" y="120"/>
                    </a:lnTo>
                    <a:lnTo>
                      <a:pt x="1262" y="132"/>
                    </a:lnTo>
                    <a:lnTo>
                      <a:pt x="1299" y="150"/>
                    </a:lnTo>
                    <a:lnTo>
                      <a:pt x="1332" y="172"/>
                    </a:lnTo>
                    <a:lnTo>
                      <a:pt x="1362" y="198"/>
                    </a:lnTo>
                    <a:lnTo>
                      <a:pt x="1388" y="228"/>
                    </a:lnTo>
                    <a:lnTo>
                      <a:pt x="1414" y="262"/>
                    </a:lnTo>
                    <a:lnTo>
                      <a:pt x="1435" y="299"/>
                    </a:lnTo>
                    <a:lnTo>
                      <a:pt x="1455" y="339"/>
                    </a:lnTo>
                    <a:lnTo>
                      <a:pt x="1472" y="382"/>
                    </a:lnTo>
                    <a:lnTo>
                      <a:pt x="1485" y="428"/>
                    </a:lnTo>
                    <a:lnTo>
                      <a:pt x="1497" y="477"/>
                    </a:lnTo>
                    <a:lnTo>
                      <a:pt x="1506" y="528"/>
                    </a:lnTo>
                    <a:lnTo>
                      <a:pt x="1514" y="581"/>
                    </a:lnTo>
                    <a:lnTo>
                      <a:pt x="1518" y="637"/>
                    </a:lnTo>
                    <a:lnTo>
                      <a:pt x="1521" y="694"/>
                    </a:lnTo>
                    <a:lnTo>
                      <a:pt x="1521" y="752"/>
                    </a:lnTo>
                    <a:lnTo>
                      <a:pt x="1520" y="812"/>
                    </a:lnTo>
                    <a:lnTo>
                      <a:pt x="1516" y="873"/>
                    </a:lnTo>
                    <a:lnTo>
                      <a:pt x="1511" y="935"/>
                    </a:lnTo>
                    <a:lnTo>
                      <a:pt x="1507" y="995"/>
                    </a:lnTo>
                    <a:lnTo>
                      <a:pt x="1506" y="1050"/>
                    </a:lnTo>
                    <a:lnTo>
                      <a:pt x="1508" y="1101"/>
                    </a:lnTo>
                    <a:lnTo>
                      <a:pt x="1514" y="1149"/>
                    </a:lnTo>
                    <a:lnTo>
                      <a:pt x="1520" y="1191"/>
                    </a:lnTo>
                    <a:lnTo>
                      <a:pt x="1530" y="1229"/>
                    </a:lnTo>
                    <a:lnTo>
                      <a:pt x="1541" y="1265"/>
                    </a:lnTo>
                    <a:lnTo>
                      <a:pt x="1554" y="1296"/>
                    </a:lnTo>
                    <a:lnTo>
                      <a:pt x="1568" y="1324"/>
                    </a:lnTo>
                    <a:lnTo>
                      <a:pt x="1582" y="1349"/>
                    </a:lnTo>
                    <a:lnTo>
                      <a:pt x="1598" y="1371"/>
                    </a:lnTo>
                    <a:lnTo>
                      <a:pt x="1613" y="1390"/>
                    </a:lnTo>
                    <a:lnTo>
                      <a:pt x="1629" y="1407"/>
                    </a:lnTo>
                    <a:lnTo>
                      <a:pt x="1645" y="1420"/>
                    </a:lnTo>
                    <a:lnTo>
                      <a:pt x="1659" y="1432"/>
                    </a:lnTo>
                    <a:lnTo>
                      <a:pt x="1673" y="1441"/>
                    </a:lnTo>
                    <a:lnTo>
                      <a:pt x="1686" y="1449"/>
                    </a:lnTo>
                    <a:lnTo>
                      <a:pt x="1697" y="1454"/>
                    </a:lnTo>
                    <a:lnTo>
                      <a:pt x="1706" y="1459"/>
                    </a:lnTo>
                    <a:lnTo>
                      <a:pt x="1712" y="1461"/>
                    </a:lnTo>
                    <a:lnTo>
                      <a:pt x="1717" y="1463"/>
                    </a:lnTo>
                    <a:lnTo>
                      <a:pt x="1718" y="1463"/>
                    </a:lnTo>
                    <a:lnTo>
                      <a:pt x="1686" y="1492"/>
                    </a:lnTo>
                    <a:lnTo>
                      <a:pt x="1650" y="1519"/>
                    </a:lnTo>
                    <a:lnTo>
                      <a:pt x="1611" y="1540"/>
                    </a:lnTo>
                    <a:lnTo>
                      <a:pt x="1571" y="1560"/>
                    </a:lnTo>
                    <a:lnTo>
                      <a:pt x="1530" y="1575"/>
                    </a:lnTo>
                    <a:lnTo>
                      <a:pt x="1488" y="1588"/>
                    </a:lnTo>
                    <a:lnTo>
                      <a:pt x="1446" y="1599"/>
                    </a:lnTo>
                    <a:lnTo>
                      <a:pt x="1405" y="1608"/>
                    </a:lnTo>
                    <a:lnTo>
                      <a:pt x="1365" y="1615"/>
                    </a:lnTo>
                    <a:lnTo>
                      <a:pt x="1327" y="1621"/>
                    </a:lnTo>
                    <a:lnTo>
                      <a:pt x="1293" y="1624"/>
                    </a:lnTo>
                    <a:lnTo>
                      <a:pt x="1262" y="1626"/>
                    </a:lnTo>
                    <a:lnTo>
                      <a:pt x="1234" y="1627"/>
                    </a:lnTo>
                    <a:lnTo>
                      <a:pt x="1212" y="1628"/>
                    </a:lnTo>
                    <a:lnTo>
                      <a:pt x="1195" y="1628"/>
                    </a:lnTo>
                    <a:lnTo>
                      <a:pt x="1185" y="1628"/>
                    </a:lnTo>
                    <a:lnTo>
                      <a:pt x="1181" y="1628"/>
                    </a:lnTo>
                    <a:lnTo>
                      <a:pt x="1181" y="1744"/>
                    </a:lnTo>
                    <a:lnTo>
                      <a:pt x="1182" y="1752"/>
                    </a:lnTo>
                    <a:lnTo>
                      <a:pt x="864" y="2682"/>
                    </a:lnTo>
                    <a:lnTo>
                      <a:pt x="543" y="1749"/>
                    </a:lnTo>
                    <a:lnTo>
                      <a:pt x="543" y="1632"/>
                    </a:lnTo>
                    <a:lnTo>
                      <a:pt x="480" y="1630"/>
                    </a:lnTo>
                    <a:lnTo>
                      <a:pt x="421" y="1627"/>
                    </a:lnTo>
                    <a:lnTo>
                      <a:pt x="366" y="1621"/>
                    </a:lnTo>
                    <a:lnTo>
                      <a:pt x="316" y="1613"/>
                    </a:lnTo>
                    <a:lnTo>
                      <a:pt x="270" y="1603"/>
                    </a:lnTo>
                    <a:lnTo>
                      <a:pt x="229" y="1592"/>
                    </a:lnTo>
                    <a:lnTo>
                      <a:pt x="192" y="1578"/>
                    </a:lnTo>
                    <a:lnTo>
                      <a:pt x="158" y="1565"/>
                    </a:lnTo>
                    <a:lnTo>
                      <a:pt x="128" y="1552"/>
                    </a:lnTo>
                    <a:lnTo>
                      <a:pt x="102" y="1537"/>
                    </a:lnTo>
                    <a:lnTo>
                      <a:pt x="79" y="1524"/>
                    </a:lnTo>
                    <a:lnTo>
                      <a:pt x="59" y="1510"/>
                    </a:lnTo>
                    <a:lnTo>
                      <a:pt x="42" y="1498"/>
                    </a:lnTo>
                    <a:lnTo>
                      <a:pt x="29" y="1485"/>
                    </a:lnTo>
                    <a:lnTo>
                      <a:pt x="18" y="1475"/>
                    </a:lnTo>
                    <a:lnTo>
                      <a:pt x="10" y="1468"/>
                    </a:lnTo>
                    <a:lnTo>
                      <a:pt x="4" y="1461"/>
                    </a:lnTo>
                    <a:lnTo>
                      <a:pt x="1" y="1457"/>
                    </a:lnTo>
                    <a:lnTo>
                      <a:pt x="0" y="1455"/>
                    </a:lnTo>
                    <a:lnTo>
                      <a:pt x="1" y="1455"/>
                    </a:lnTo>
                    <a:lnTo>
                      <a:pt x="4" y="1454"/>
                    </a:lnTo>
                    <a:lnTo>
                      <a:pt x="10" y="1454"/>
                    </a:lnTo>
                    <a:lnTo>
                      <a:pt x="16" y="1452"/>
                    </a:lnTo>
                    <a:lnTo>
                      <a:pt x="25" y="1450"/>
                    </a:lnTo>
                    <a:lnTo>
                      <a:pt x="34" y="1445"/>
                    </a:lnTo>
                    <a:lnTo>
                      <a:pt x="45" y="1441"/>
                    </a:lnTo>
                    <a:lnTo>
                      <a:pt x="57" y="1433"/>
                    </a:lnTo>
                    <a:lnTo>
                      <a:pt x="71" y="1424"/>
                    </a:lnTo>
                    <a:lnTo>
                      <a:pt x="84" y="1413"/>
                    </a:lnTo>
                    <a:lnTo>
                      <a:pt x="97" y="1400"/>
                    </a:lnTo>
                    <a:lnTo>
                      <a:pt x="112" y="1383"/>
                    </a:lnTo>
                    <a:lnTo>
                      <a:pt x="125" y="1365"/>
                    </a:lnTo>
                    <a:lnTo>
                      <a:pt x="140" y="1341"/>
                    </a:lnTo>
                    <a:lnTo>
                      <a:pt x="153" y="1316"/>
                    </a:lnTo>
                    <a:lnTo>
                      <a:pt x="165" y="1287"/>
                    </a:lnTo>
                    <a:lnTo>
                      <a:pt x="177" y="1254"/>
                    </a:lnTo>
                    <a:lnTo>
                      <a:pt x="188" y="1216"/>
                    </a:lnTo>
                    <a:lnTo>
                      <a:pt x="199" y="1174"/>
                    </a:lnTo>
                    <a:lnTo>
                      <a:pt x="207" y="1127"/>
                    </a:lnTo>
                    <a:lnTo>
                      <a:pt x="215" y="1077"/>
                    </a:lnTo>
                    <a:lnTo>
                      <a:pt x="220" y="1020"/>
                    </a:lnTo>
                    <a:lnTo>
                      <a:pt x="225" y="959"/>
                    </a:lnTo>
                    <a:lnTo>
                      <a:pt x="226" y="891"/>
                    </a:lnTo>
                    <a:lnTo>
                      <a:pt x="225" y="818"/>
                    </a:lnTo>
                    <a:lnTo>
                      <a:pt x="225" y="742"/>
                    </a:lnTo>
                    <a:lnTo>
                      <a:pt x="228" y="671"/>
                    </a:lnTo>
                    <a:lnTo>
                      <a:pt x="234" y="606"/>
                    </a:lnTo>
                    <a:lnTo>
                      <a:pt x="242" y="544"/>
                    </a:lnTo>
                    <a:lnTo>
                      <a:pt x="252" y="488"/>
                    </a:lnTo>
                    <a:lnTo>
                      <a:pt x="264" y="436"/>
                    </a:lnTo>
                    <a:lnTo>
                      <a:pt x="278" y="388"/>
                    </a:lnTo>
                    <a:lnTo>
                      <a:pt x="295" y="344"/>
                    </a:lnTo>
                    <a:lnTo>
                      <a:pt x="313" y="305"/>
                    </a:lnTo>
                    <a:lnTo>
                      <a:pt x="331" y="269"/>
                    </a:lnTo>
                    <a:lnTo>
                      <a:pt x="351" y="237"/>
                    </a:lnTo>
                    <a:lnTo>
                      <a:pt x="372" y="207"/>
                    </a:lnTo>
                    <a:lnTo>
                      <a:pt x="393" y="181"/>
                    </a:lnTo>
                    <a:lnTo>
                      <a:pt x="416" y="158"/>
                    </a:lnTo>
                    <a:lnTo>
                      <a:pt x="438" y="137"/>
                    </a:lnTo>
                    <a:lnTo>
                      <a:pt x="459" y="119"/>
                    </a:lnTo>
                    <a:lnTo>
                      <a:pt x="481" y="104"/>
                    </a:lnTo>
                    <a:lnTo>
                      <a:pt x="503" y="89"/>
                    </a:lnTo>
                    <a:lnTo>
                      <a:pt x="523" y="78"/>
                    </a:lnTo>
                    <a:lnTo>
                      <a:pt x="543" y="67"/>
                    </a:lnTo>
                    <a:lnTo>
                      <a:pt x="562" y="59"/>
                    </a:lnTo>
                    <a:lnTo>
                      <a:pt x="580" y="52"/>
                    </a:lnTo>
                    <a:lnTo>
                      <a:pt x="596" y="45"/>
                    </a:lnTo>
                    <a:lnTo>
                      <a:pt x="611" y="39"/>
                    </a:lnTo>
                    <a:lnTo>
                      <a:pt x="662" y="23"/>
                    </a:lnTo>
                    <a:lnTo>
                      <a:pt x="711" y="11"/>
                    </a:lnTo>
                    <a:lnTo>
                      <a:pt x="756" y="3"/>
                    </a:lnTo>
                    <a:lnTo>
                      <a:pt x="7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fr-CA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175"/>
              <p:cNvSpPr>
                <a:spLocks/>
              </p:cNvSpPr>
              <p:nvPr/>
            </p:nvSpPr>
            <p:spPr bwMode="auto">
              <a:xfrm>
                <a:off x="1806" y="1661"/>
                <a:ext cx="235" cy="90"/>
              </a:xfrm>
              <a:custGeom>
                <a:avLst/>
                <a:gdLst>
                  <a:gd name="T0" fmla="*/ 737 w 2351"/>
                  <a:gd name="T1" fmla="*/ 0 h 904"/>
                  <a:gd name="T2" fmla="*/ 607 w 2351"/>
                  <a:gd name="T3" fmla="*/ 374 h 904"/>
                  <a:gd name="T4" fmla="*/ 784 w 2351"/>
                  <a:gd name="T5" fmla="*/ 361 h 904"/>
                  <a:gd name="T6" fmla="*/ 1176 w 2351"/>
                  <a:gd name="T7" fmla="*/ 842 h 904"/>
                  <a:gd name="T8" fmla="*/ 1566 w 2351"/>
                  <a:gd name="T9" fmla="*/ 361 h 904"/>
                  <a:gd name="T10" fmla="*/ 1744 w 2351"/>
                  <a:gd name="T11" fmla="*/ 374 h 904"/>
                  <a:gd name="T12" fmla="*/ 1617 w 2351"/>
                  <a:gd name="T13" fmla="*/ 1 h 904"/>
                  <a:gd name="T14" fmla="*/ 1650 w 2351"/>
                  <a:gd name="T15" fmla="*/ 20 h 904"/>
                  <a:gd name="T16" fmla="*/ 1685 w 2351"/>
                  <a:gd name="T17" fmla="*/ 38 h 904"/>
                  <a:gd name="T18" fmla="*/ 2086 w 2351"/>
                  <a:gd name="T19" fmla="*/ 235 h 904"/>
                  <a:gd name="T20" fmla="*/ 2124 w 2351"/>
                  <a:gd name="T21" fmla="*/ 257 h 904"/>
                  <a:gd name="T22" fmla="*/ 2160 w 2351"/>
                  <a:gd name="T23" fmla="*/ 282 h 904"/>
                  <a:gd name="T24" fmla="*/ 2191 w 2351"/>
                  <a:gd name="T25" fmla="*/ 311 h 904"/>
                  <a:gd name="T26" fmla="*/ 2218 w 2351"/>
                  <a:gd name="T27" fmla="*/ 343 h 904"/>
                  <a:gd name="T28" fmla="*/ 2242 w 2351"/>
                  <a:gd name="T29" fmla="*/ 380 h 904"/>
                  <a:gd name="T30" fmla="*/ 2262 w 2351"/>
                  <a:gd name="T31" fmla="*/ 418 h 904"/>
                  <a:gd name="T32" fmla="*/ 2276 w 2351"/>
                  <a:gd name="T33" fmla="*/ 458 h 904"/>
                  <a:gd name="T34" fmla="*/ 2287 w 2351"/>
                  <a:gd name="T35" fmla="*/ 500 h 904"/>
                  <a:gd name="T36" fmla="*/ 2351 w 2351"/>
                  <a:gd name="T37" fmla="*/ 854 h 904"/>
                  <a:gd name="T38" fmla="*/ 2351 w 2351"/>
                  <a:gd name="T39" fmla="*/ 870 h 904"/>
                  <a:gd name="T40" fmla="*/ 2346 w 2351"/>
                  <a:gd name="T41" fmla="*/ 883 h 904"/>
                  <a:gd name="T42" fmla="*/ 2337 w 2351"/>
                  <a:gd name="T43" fmla="*/ 894 h 904"/>
                  <a:gd name="T44" fmla="*/ 2324 w 2351"/>
                  <a:gd name="T45" fmla="*/ 902 h 904"/>
                  <a:gd name="T46" fmla="*/ 2309 w 2351"/>
                  <a:gd name="T47" fmla="*/ 904 h 904"/>
                  <a:gd name="T48" fmla="*/ 41 w 2351"/>
                  <a:gd name="T49" fmla="*/ 904 h 904"/>
                  <a:gd name="T50" fmla="*/ 27 w 2351"/>
                  <a:gd name="T51" fmla="*/ 902 h 904"/>
                  <a:gd name="T52" fmla="*/ 15 w 2351"/>
                  <a:gd name="T53" fmla="*/ 894 h 904"/>
                  <a:gd name="T54" fmla="*/ 5 w 2351"/>
                  <a:gd name="T55" fmla="*/ 883 h 904"/>
                  <a:gd name="T56" fmla="*/ 0 w 2351"/>
                  <a:gd name="T57" fmla="*/ 870 h 904"/>
                  <a:gd name="T58" fmla="*/ 0 w 2351"/>
                  <a:gd name="T59" fmla="*/ 854 h 904"/>
                  <a:gd name="T60" fmla="*/ 63 w 2351"/>
                  <a:gd name="T61" fmla="*/ 500 h 904"/>
                  <a:gd name="T62" fmla="*/ 74 w 2351"/>
                  <a:gd name="T63" fmla="*/ 458 h 904"/>
                  <a:gd name="T64" fmla="*/ 89 w 2351"/>
                  <a:gd name="T65" fmla="*/ 418 h 904"/>
                  <a:gd name="T66" fmla="*/ 109 w 2351"/>
                  <a:gd name="T67" fmla="*/ 380 h 904"/>
                  <a:gd name="T68" fmla="*/ 132 w 2351"/>
                  <a:gd name="T69" fmla="*/ 343 h 904"/>
                  <a:gd name="T70" fmla="*/ 160 w 2351"/>
                  <a:gd name="T71" fmla="*/ 311 h 904"/>
                  <a:gd name="T72" fmla="*/ 192 w 2351"/>
                  <a:gd name="T73" fmla="*/ 282 h 904"/>
                  <a:gd name="T74" fmla="*/ 226 w 2351"/>
                  <a:gd name="T75" fmla="*/ 257 h 904"/>
                  <a:gd name="T76" fmla="*/ 264 w 2351"/>
                  <a:gd name="T77" fmla="*/ 235 h 904"/>
                  <a:gd name="T78" fmla="*/ 656 w 2351"/>
                  <a:gd name="T79" fmla="*/ 41 h 904"/>
                  <a:gd name="T80" fmla="*/ 737 w 2351"/>
                  <a:gd name="T81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51" h="904">
                    <a:moveTo>
                      <a:pt x="737" y="0"/>
                    </a:moveTo>
                    <a:lnTo>
                      <a:pt x="607" y="374"/>
                    </a:lnTo>
                    <a:lnTo>
                      <a:pt x="784" y="361"/>
                    </a:lnTo>
                    <a:lnTo>
                      <a:pt x="1176" y="842"/>
                    </a:lnTo>
                    <a:lnTo>
                      <a:pt x="1566" y="361"/>
                    </a:lnTo>
                    <a:lnTo>
                      <a:pt x="1744" y="374"/>
                    </a:lnTo>
                    <a:lnTo>
                      <a:pt x="1617" y="1"/>
                    </a:lnTo>
                    <a:lnTo>
                      <a:pt x="1650" y="20"/>
                    </a:lnTo>
                    <a:lnTo>
                      <a:pt x="1685" y="38"/>
                    </a:lnTo>
                    <a:lnTo>
                      <a:pt x="2086" y="235"/>
                    </a:lnTo>
                    <a:lnTo>
                      <a:pt x="2124" y="257"/>
                    </a:lnTo>
                    <a:lnTo>
                      <a:pt x="2160" y="282"/>
                    </a:lnTo>
                    <a:lnTo>
                      <a:pt x="2191" y="311"/>
                    </a:lnTo>
                    <a:lnTo>
                      <a:pt x="2218" y="343"/>
                    </a:lnTo>
                    <a:lnTo>
                      <a:pt x="2242" y="380"/>
                    </a:lnTo>
                    <a:lnTo>
                      <a:pt x="2262" y="418"/>
                    </a:lnTo>
                    <a:lnTo>
                      <a:pt x="2276" y="458"/>
                    </a:lnTo>
                    <a:lnTo>
                      <a:pt x="2287" y="500"/>
                    </a:lnTo>
                    <a:lnTo>
                      <a:pt x="2351" y="854"/>
                    </a:lnTo>
                    <a:lnTo>
                      <a:pt x="2351" y="870"/>
                    </a:lnTo>
                    <a:lnTo>
                      <a:pt x="2346" y="883"/>
                    </a:lnTo>
                    <a:lnTo>
                      <a:pt x="2337" y="894"/>
                    </a:lnTo>
                    <a:lnTo>
                      <a:pt x="2324" y="902"/>
                    </a:lnTo>
                    <a:lnTo>
                      <a:pt x="2309" y="904"/>
                    </a:lnTo>
                    <a:lnTo>
                      <a:pt x="41" y="904"/>
                    </a:lnTo>
                    <a:lnTo>
                      <a:pt x="27" y="902"/>
                    </a:lnTo>
                    <a:lnTo>
                      <a:pt x="15" y="894"/>
                    </a:lnTo>
                    <a:lnTo>
                      <a:pt x="5" y="883"/>
                    </a:lnTo>
                    <a:lnTo>
                      <a:pt x="0" y="870"/>
                    </a:lnTo>
                    <a:lnTo>
                      <a:pt x="0" y="854"/>
                    </a:lnTo>
                    <a:lnTo>
                      <a:pt x="63" y="500"/>
                    </a:lnTo>
                    <a:lnTo>
                      <a:pt x="74" y="458"/>
                    </a:lnTo>
                    <a:lnTo>
                      <a:pt x="89" y="418"/>
                    </a:lnTo>
                    <a:lnTo>
                      <a:pt x="109" y="380"/>
                    </a:lnTo>
                    <a:lnTo>
                      <a:pt x="132" y="343"/>
                    </a:lnTo>
                    <a:lnTo>
                      <a:pt x="160" y="311"/>
                    </a:lnTo>
                    <a:lnTo>
                      <a:pt x="192" y="282"/>
                    </a:lnTo>
                    <a:lnTo>
                      <a:pt x="226" y="257"/>
                    </a:lnTo>
                    <a:lnTo>
                      <a:pt x="264" y="235"/>
                    </a:lnTo>
                    <a:lnTo>
                      <a:pt x="656" y="41"/>
                    </a:lnTo>
                    <a:lnTo>
                      <a:pt x="7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fr-CA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83" name="Rectangle 82"/>
          <p:cNvSpPr/>
          <p:nvPr/>
        </p:nvSpPr>
        <p:spPr>
          <a:xfrm rot="5400000">
            <a:off x="3610068" y="1482411"/>
            <a:ext cx="1923690" cy="7706170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4045711" y="3519578"/>
            <a:ext cx="95833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000" dirty="0" smtClean="0">
                <a:solidFill>
                  <a:srgbClr val="003C71"/>
                </a:solidFill>
              </a:rPr>
              <a:t>Recueille les diverses exigences </a:t>
            </a:r>
            <a:endParaRPr lang="fr-CA" sz="1000" dirty="0">
              <a:solidFill>
                <a:srgbClr val="003C71"/>
              </a:solidFill>
            </a:endParaRPr>
          </a:p>
        </p:txBody>
      </p:sp>
      <p:sp>
        <p:nvSpPr>
          <p:cNvPr id="85" name="Rectangle à coins arrondis 84"/>
          <p:cNvSpPr/>
          <p:nvPr/>
        </p:nvSpPr>
        <p:spPr>
          <a:xfrm>
            <a:off x="5597684" y="4226940"/>
            <a:ext cx="95833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000" dirty="0" smtClean="0">
                <a:solidFill>
                  <a:srgbClr val="003C71"/>
                </a:solidFill>
              </a:rPr>
              <a:t>Facilite les communications entre les unités d’affaires. </a:t>
            </a:r>
            <a:endParaRPr lang="fr-CA" sz="1000" dirty="0">
              <a:solidFill>
                <a:srgbClr val="003C71"/>
              </a:solidFill>
            </a:endParaRPr>
          </a:p>
        </p:txBody>
      </p:sp>
      <p:sp>
        <p:nvSpPr>
          <p:cNvPr id="86" name="Rectangle à coins arrondis 85"/>
          <p:cNvSpPr/>
          <p:nvPr/>
        </p:nvSpPr>
        <p:spPr>
          <a:xfrm>
            <a:off x="2965591" y="3519578"/>
            <a:ext cx="95833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000" dirty="0" smtClean="0">
                <a:solidFill>
                  <a:srgbClr val="003C71"/>
                </a:solidFill>
              </a:rPr>
              <a:t>Cristallise les vrais besoins d’affaires, pas juste les désirs. </a:t>
            </a:r>
            <a:endParaRPr lang="fr-CA" sz="1000" dirty="0">
              <a:solidFill>
                <a:srgbClr val="003C71"/>
              </a:solidFill>
            </a:endParaRPr>
          </a:p>
        </p:txBody>
      </p:sp>
      <p:sp>
        <p:nvSpPr>
          <p:cNvPr id="87" name="Rectangle à coins arrondis 86"/>
          <p:cNvSpPr/>
          <p:nvPr/>
        </p:nvSpPr>
        <p:spPr>
          <a:xfrm>
            <a:off x="5072664" y="3519578"/>
            <a:ext cx="95833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000" dirty="0" smtClean="0">
                <a:solidFill>
                  <a:srgbClr val="003C71"/>
                </a:solidFill>
              </a:rPr>
              <a:t>Agit comme intermédiaire entre </a:t>
            </a:r>
          </a:p>
          <a:p>
            <a:pPr algn="ctr" defTabSz="457200"/>
            <a:r>
              <a:rPr lang="fr-CA" sz="1000" dirty="0" smtClean="0">
                <a:solidFill>
                  <a:srgbClr val="003C71"/>
                </a:solidFill>
              </a:rPr>
              <a:t>affaires et TI</a:t>
            </a:r>
            <a:endParaRPr lang="fr-CA" sz="1000" dirty="0">
              <a:solidFill>
                <a:srgbClr val="003C71"/>
              </a:solidFill>
            </a:endParaRPr>
          </a:p>
        </p:txBody>
      </p:sp>
      <p:sp>
        <p:nvSpPr>
          <p:cNvPr id="88" name="Rectangle à coins arrondis 87"/>
          <p:cNvSpPr/>
          <p:nvPr/>
        </p:nvSpPr>
        <p:spPr>
          <a:xfrm>
            <a:off x="4609087" y="4218403"/>
            <a:ext cx="95833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000" dirty="0" smtClean="0">
                <a:solidFill>
                  <a:srgbClr val="003C71"/>
                </a:solidFill>
              </a:rPr>
              <a:t>Évalue les systèmes et les processus en place</a:t>
            </a:r>
            <a:endParaRPr lang="fr-CA" sz="1000" dirty="0">
              <a:solidFill>
                <a:srgbClr val="003C71"/>
              </a:solidFill>
            </a:endParaRPr>
          </a:p>
        </p:txBody>
      </p:sp>
      <p:sp>
        <p:nvSpPr>
          <p:cNvPr id="89" name="Rectangle à coins arrondis 88"/>
          <p:cNvSpPr/>
          <p:nvPr/>
        </p:nvSpPr>
        <p:spPr>
          <a:xfrm>
            <a:off x="1599279" y="4226940"/>
            <a:ext cx="95833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000" dirty="0" smtClean="0">
                <a:solidFill>
                  <a:srgbClr val="003C71"/>
                </a:solidFill>
              </a:rPr>
              <a:t>Analyse les problèmes et recommande les solutions</a:t>
            </a:r>
            <a:endParaRPr lang="fr-CA" sz="1000" dirty="0">
              <a:solidFill>
                <a:srgbClr val="003C71"/>
              </a:solidFill>
            </a:endParaRPr>
          </a:p>
        </p:txBody>
      </p:sp>
      <p:sp>
        <p:nvSpPr>
          <p:cNvPr id="90" name="Rectangle à coins arrondis 89"/>
          <p:cNvSpPr/>
          <p:nvPr/>
        </p:nvSpPr>
        <p:spPr>
          <a:xfrm>
            <a:off x="6594316" y="4218403"/>
            <a:ext cx="95833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000" dirty="0" smtClean="0">
                <a:solidFill>
                  <a:srgbClr val="003C71"/>
                </a:solidFill>
              </a:rPr>
              <a:t>Maintien le cap sur les bénéfices à l’organisation</a:t>
            </a:r>
            <a:endParaRPr lang="fr-CA" sz="1000" dirty="0">
              <a:solidFill>
                <a:srgbClr val="003C71"/>
              </a:solidFill>
            </a:endParaRPr>
          </a:p>
        </p:txBody>
      </p:sp>
      <p:sp>
        <p:nvSpPr>
          <p:cNvPr id="91" name="Rectangle à coins arrondis 90"/>
          <p:cNvSpPr/>
          <p:nvPr/>
        </p:nvSpPr>
        <p:spPr>
          <a:xfrm>
            <a:off x="2607699" y="4218403"/>
            <a:ext cx="95833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000" dirty="0" smtClean="0">
                <a:solidFill>
                  <a:srgbClr val="003C71"/>
                </a:solidFill>
              </a:rPr>
              <a:t>Démontre ce que le produit </a:t>
            </a:r>
          </a:p>
          <a:p>
            <a:pPr algn="ctr" defTabSz="457200"/>
            <a:r>
              <a:rPr lang="fr-CA" sz="1000" dirty="0" smtClean="0">
                <a:solidFill>
                  <a:srgbClr val="003C71"/>
                </a:solidFill>
              </a:rPr>
              <a:t>doit faire</a:t>
            </a:r>
            <a:endParaRPr lang="fr-CA" sz="1000" dirty="0">
              <a:solidFill>
                <a:srgbClr val="003C71"/>
              </a:solidFill>
            </a:endParaRPr>
          </a:p>
        </p:txBody>
      </p:sp>
      <p:sp>
        <p:nvSpPr>
          <p:cNvPr id="92" name="Rectangle à coins arrondis 91"/>
          <p:cNvSpPr/>
          <p:nvPr/>
        </p:nvSpPr>
        <p:spPr>
          <a:xfrm>
            <a:off x="3612307" y="4218403"/>
            <a:ext cx="95833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000" dirty="0" smtClean="0">
                <a:solidFill>
                  <a:srgbClr val="003C71"/>
                </a:solidFill>
              </a:rPr>
              <a:t>Garanti la conformité</a:t>
            </a:r>
            <a:endParaRPr lang="fr-CA" sz="1000" dirty="0">
              <a:solidFill>
                <a:srgbClr val="003C7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18828" y="4882635"/>
            <a:ext cx="7706170" cy="48736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b="1" dirty="0" smtClean="0">
                <a:solidFill>
                  <a:srgbClr val="005EB8">
                    <a:lumMod val="50000"/>
                  </a:srgbClr>
                </a:solidFill>
                <a:latin typeface="Arial"/>
                <a:cs typeface="Times"/>
              </a:rPr>
              <a:t>EN BREF…</a:t>
            </a:r>
            <a:endParaRPr lang="fr-CA" b="1" dirty="0">
              <a:solidFill>
                <a:srgbClr val="005EB8">
                  <a:lumMod val="50000"/>
                </a:srgbClr>
              </a:solidFill>
              <a:latin typeface="Arial"/>
              <a:cs typeface="Times"/>
            </a:endParaRPr>
          </a:p>
        </p:txBody>
      </p:sp>
      <p:sp>
        <p:nvSpPr>
          <p:cNvPr id="94" name="Rectangle à coins arrondis 93"/>
          <p:cNvSpPr/>
          <p:nvPr/>
        </p:nvSpPr>
        <p:spPr>
          <a:xfrm>
            <a:off x="1203820" y="5240610"/>
            <a:ext cx="131785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200" b="1" dirty="0" smtClean="0">
                <a:solidFill>
                  <a:srgbClr val="003C71"/>
                </a:solidFill>
              </a:rPr>
              <a:t>DÉCOUVRIR</a:t>
            </a:r>
            <a:endParaRPr lang="fr-CA" sz="1200" b="1" dirty="0">
              <a:solidFill>
                <a:srgbClr val="003C71"/>
              </a:solidFill>
            </a:endParaRPr>
          </a:p>
        </p:txBody>
      </p:sp>
      <p:sp>
        <p:nvSpPr>
          <p:cNvPr id="95" name="Rectangle à coins arrondis 94"/>
          <p:cNvSpPr/>
          <p:nvPr/>
        </p:nvSpPr>
        <p:spPr>
          <a:xfrm>
            <a:off x="2563526" y="5240610"/>
            <a:ext cx="131785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200" b="1" dirty="0" smtClean="0">
                <a:solidFill>
                  <a:srgbClr val="003C71"/>
                </a:solidFill>
              </a:rPr>
              <a:t>IDENTIFIER</a:t>
            </a:r>
            <a:endParaRPr lang="fr-CA" sz="1200" b="1" dirty="0">
              <a:solidFill>
                <a:srgbClr val="003C71"/>
              </a:solidFill>
            </a:endParaRPr>
          </a:p>
        </p:txBody>
      </p:sp>
      <p:sp>
        <p:nvSpPr>
          <p:cNvPr id="96" name="Rectangle à coins arrondis 95"/>
          <p:cNvSpPr/>
          <p:nvPr/>
        </p:nvSpPr>
        <p:spPr>
          <a:xfrm>
            <a:off x="3909203" y="5227728"/>
            <a:ext cx="131785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200" b="1" dirty="0" smtClean="0">
                <a:solidFill>
                  <a:srgbClr val="003C71"/>
                </a:solidFill>
              </a:rPr>
              <a:t>DOCUMENTER</a:t>
            </a:r>
            <a:endParaRPr lang="fr-CA" sz="1200" b="1" dirty="0">
              <a:solidFill>
                <a:srgbClr val="003C71"/>
              </a:solidFill>
            </a:endParaRPr>
          </a:p>
        </p:txBody>
      </p:sp>
      <p:sp>
        <p:nvSpPr>
          <p:cNvPr id="97" name="Rectangle à coins arrondis 96"/>
          <p:cNvSpPr/>
          <p:nvPr/>
        </p:nvSpPr>
        <p:spPr>
          <a:xfrm>
            <a:off x="5250506" y="5223470"/>
            <a:ext cx="131785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200" b="1" dirty="0" smtClean="0">
                <a:solidFill>
                  <a:srgbClr val="003C71"/>
                </a:solidFill>
              </a:rPr>
              <a:t>GÉRER</a:t>
            </a:r>
            <a:endParaRPr lang="fr-CA" sz="1200" b="1" dirty="0">
              <a:solidFill>
                <a:srgbClr val="003C71"/>
              </a:solidFill>
            </a:endParaRPr>
          </a:p>
        </p:txBody>
      </p:sp>
      <p:sp>
        <p:nvSpPr>
          <p:cNvPr id="98" name="Rectangle à coins arrondis 97"/>
          <p:cNvSpPr/>
          <p:nvPr/>
        </p:nvSpPr>
        <p:spPr>
          <a:xfrm>
            <a:off x="6601356" y="5223470"/>
            <a:ext cx="1317857" cy="6297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200" b="1" dirty="0" smtClean="0">
                <a:solidFill>
                  <a:srgbClr val="003C71"/>
                </a:solidFill>
              </a:rPr>
              <a:t>VALIDER</a:t>
            </a:r>
            <a:endParaRPr lang="fr-CA" sz="1200" b="1" dirty="0">
              <a:solidFill>
                <a:srgbClr val="003C71"/>
              </a:solidFill>
            </a:endParaRPr>
          </a:p>
        </p:txBody>
      </p:sp>
      <p:sp>
        <p:nvSpPr>
          <p:cNvPr id="99" name="Rectangle à coins arrondis 98"/>
          <p:cNvSpPr/>
          <p:nvPr/>
        </p:nvSpPr>
        <p:spPr>
          <a:xfrm>
            <a:off x="1203820" y="5910826"/>
            <a:ext cx="6715393" cy="3148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CA" sz="1200" b="1" dirty="0" smtClean="0">
                <a:solidFill>
                  <a:srgbClr val="003C71"/>
                </a:solidFill>
              </a:rPr>
              <a:t>COMMUNIQUER</a:t>
            </a:r>
            <a:endParaRPr lang="fr-CA" sz="1200" b="1" dirty="0">
              <a:solidFill>
                <a:srgbClr val="003C71"/>
              </a:solidFill>
            </a:endParaRPr>
          </a:p>
        </p:txBody>
      </p:sp>
      <p:sp>
        <p:nvSpPr>
          <p:cNvPr id="73" name="Titre 23"/>
          <p:cNvSpPr txBox="1">
            <a:spLocks/>
          </p:cNvSpPr>
          <p:nvPr/>
        </p:nvSpPr>
        <p:spPr>
          <a:xfrm>
            <a:off x="18411" y="58818"/>
            <a:ext cx="8159375" cy="322180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84" name="Tableau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92862"/>
              </p:ext>
            </p:extLst>
          </p:nvPr>
        </p:nvGraphicFramePr>
        <p:xfrm>
          <a:off x="93976" y="361057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Études et 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Évolution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Influenceurs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latin typeface="+mj-lt"/>
                        </a:rPr>
                        <a:t> de maturité</a:t>
                      </a:r>
                      <a:r>
                        <a:rPr lang="fr-CA" sz="900" dirty="0" smtClean="0">
                          <a:latin typeface="+mj-lt"/>
                        </a:rPr>
                        <a:t> 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1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ZoneTexte 29"/>
          <p:cNvSpPr txBox="1"/>
          <p:nvPr/>
        </p:nvSpPr>
        <p:spPr>
          <a:xfrm>
            <a:off x="210636" y="1036231"/>
            <a:ext cx="8648691" cy="551969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CA" sz="2000" dirty="0" smtClean="0">
                <a:solidFill>
                  <a:srgbClr val="000000"/>
                </a:solidFill>
                <a:cs typeface="Times"/>
              </a:rPr>
              <a:t>Niveau de maturité en analyse d’affaires est </a:t>
            </a:r>
            <a:r>
              <a:rPr lang="fr-CA" sz="2000" b="1" dirty="0" smtClean="0">
                <a:solidFill>
                  <a:srgbClr val="000000"/>
                </a:solidFill>
                <a:cs typeface="Times"/>
              </a:rPr>
              <a:t>relativement faible 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dans la plupart des organisations.</a:t>
            </a: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CA" sz="2000" dirty="0" smtClean="0">
                <a:solidFill>
                  <a:srgbClr val="000000"/>
                </a:solidFill>
                <a:cs typeface="Times"/>
              </a:rPr>
              <a:t>L’efficacité accrue du processus de </a:t>
            </a:r>
            <a:r>
              <a:rPr lang="fr-CA" sz="2000" b="1" dirty="0" smtClean="0">
                <a:solidFill>
                  <a:srgbClr val="E00654"/>
                </a:solidFill>
                <a:cs typeface="Times"/>
              </a:rPr>
              <a:t>gestion des exigences 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n’est </a:t>
            </a:r>
            <a:r>
              <a:rPr lang="fr-CA" sz="2000" b="1" dirty="0" smtClean="0">
                <a:solidFill>
                  <a:srgbClr val="000000"/>
                </a:solidFill>
                <a:cs typeface="Times"/>
              </a:rPr>
              <a:t>pas nécessairement proportionnel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 au niveau de maturité.</a:t>
            </a: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CA" sz="2000" dirty="0" smtClean="0">
                <a:solidFill>
                  <a:srgbClr val="000000"/>
                </a:solidFill>
                <a:cs typeface="Times"/>
              </a:rPr>
              <a:t>Le modèle de compétences proposé par la IIBA (</a:t>
            </a:r>
            <a:r>
              <a:rPr lang="fr-CA" sz="2000" dirty="0" err="1" smtClean="0">
                <a:solidFill>
                  <a:srgbClr val="000000"/>
                </a:solidFill>
                <a:cs typeface="Times"/>
              </a:rPr>
              <a:t>Competency</a:t>
            </a:r>
            <a:r>
              <a:rPr lang="fr-CA" sz="2000" dirty="0">
                <a:solidFill>
                  <a:srgbClr val="000000"/>
                </a:solidFill>
                <a:cs typeface="Times"/>
              </a:rPr>
              <a:t> 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Model) davantage axé sur développement individuel que le développement de l’organisation dans son ensemble.</a:t>
            </a: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CA" sz="2000" dirty="0" smtClean="0">
                <a:solidFill>
                  <a:srgbClr val="000000"/>
                </a:solidFill>
                <a:cs typeface="Times"/>
              </a:rPr>
              <a:t>Quelques modèles reconnus sur le march</a:t>
            </a:r>
            <a:r>
              <a:rPr lang="fr-CA" sz="2000" dirty="0">
                <a:solidFill>
                  <a:srgbClr val="000000"/>
                </a:solidFill>
                <a:cs typeface="Times"/>
              </a:rPr>
              <a:t>é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 pour mesurer la maturité:</a:t>
            </a:r>
          </a:p>
          <a:p>
            <a:pPr marL="800100" lvl="1" indent="-342900" defTabSz="457200">
              <a:buFont typeface="Courier New" panose="02070309020205020404" pitchFamily="49" charset="0"/>
              <a:buChar char="o"/>
            </a:pPr>
            <a:r>
              <a:rPr lang="fr-CA" sz="2000" dirty="0" smtClean="0">
                <a:solidFill>
                  <a:srgbClr val="000000"/>
                </a:solidFill>
                <a:cs typeface="Times"/>
              </a:rPr>
              <a:t>Kitty </a:t>
            </a:r>
            <a:r>
              <a:rPr lang="fr-CA" sz="2000" dirty="0" err="1" smtClean="0">
                <a:solidFill>
                  <a:srgbClr val="000000"/>
                </a:solidFill>
                <a:cs typeface="Times"/>
              </a:rPr>
              <a:t>Hass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 and Associates.</a:t>
            </a:r>
          </a:p>
          <a:p>
            <a:pPr marL="800100" lvl="1" indent="-342900" defTabSz="457200">
              <a:buFont typeface="Courier New" panose="02070309020205020404" pitchFamily="49" charset="0"/>
              <a:buChar char="o"/>
            </a:pPr>
            <a:r>
              <a:rPr lang="fr-CA" sz="2000" dirty="0" err="1" smtClean="0">
                <a:solidFill>
                  <a:srgbClr val="000000"/>
                </a:solidFill>
                <a:cs typeface="Times"/>
              </a:rPr>
              <a:t>CompasBA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/PM CCM</a:t>
            </a:r>
          </a:p>
          <a:p>
            <a:pPr marL="800100" lvl="1" indent="-342900" defTabSz="457200">
              <a:buFont typeface="Courier New" panose="02070309020205020404" pitchFamily="49" charset="0"/>
              <a:buChar char="o"/>
            </a:pPr>
            <a:r>
              <a:rPr lang="fr-CA" sz="2000" dirty="0" smtClean="0">
                <a:solidFill>
                  <a:srgbClr val="000000"/>
                </a:solidFill>
                <a:cs typeface="Times"/>
              </a:rPr>
              <a:t>CMMI </a:t>
            </a:r>
            <a:r>
              <a:rPr lang="fr-CA" sz="2000" dirty="0" err="1" smtClean="0">
                <a:solidFill>
                  <a:srgbClr val="000000"/>
                </a:solidFill>
                <a:cs typeface="Times"/>
              </a:rPr>
              <a:t>Requirements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 </a:t>
            </a:r>
            <a:r>
              <a:rPr lang="fr-CA" sz="2000" dirty="0" err="1" smtClean="0">
                <a:solidFill>
                  <a:srgbClr val="000000"/>
                </a:solidFill>
                <a:cs typeface="Times"/>
              </a:rPr>
              <a:t>Developpement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 and </a:t>
            </a:r>
            <a:r>
              <a:rPr lang="fr-CA" sz="2000" dirty="0" err="1" smtClean="0">
                <a:solidFill>
                  <a:srgbClr val="000000"/>
                </a:solidFill>
                <a:cs typeface="Times"/>
              </a:rPr>
              <a:t>Requirements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 Management.</a:t>
            </a:r>
          </a:p>
          <a:p>
            <a:pPr marL="800100" lvl="1" indent="-342900" defTabSz="457200">
              <a:buFont typeface="Courier New" panose="02070309020205020404" pitchFamily="49" charset="0"/>
              <a:buChar char="o"/>
            </a:pPr>
            <a:r>
              <a:rPr lang="fr-CA" sz="2000" dirty="0" smtClean="0">
                <a:solidFill>
                  <a:srgbClr val="000000"/>
                </a:solidFill>
                <a:cs typeface="Times"/>
              </a:rPr>
              <a:t>IAG </a:t>
            </a:r>
            <a:r>
              <a:rPr lang="fr-CA" sz="2000" dirty="0" err="1" smtClean="0">
                <a:solidFill>
                  <a:srgbClr val="000000"/>
                </a:solidFill>
                <a:cs typeface="Times"/>
              </a:rPr>
              <a:t>Requirements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 Management </a:t>
            </a:r>
            <a:r>
              <a:rPr lang="fr-CA" sz="2000" dirty="0" err="1" smtClean="0">
                <a:solidFill>
                  <a:srgbClr val="000000"/>
                </a:solidFill>
                <a:cs typeface="Times"/>
              </a:rPr>
              <a:t>Maturity</a:t>
            </a:r>
            <a:r>
              <a:rPr lang="fr-CA" sz="2000" dirty="0" smtClean="0">
                <a:solidFill>
                  <a:srgbClr val="000000"/>
                </a:solidFill>
                <a:cs typeface="Times"/>
              </a:rPr>
              <a:t> Model.</a:t>
            </a:r>
          </a:p>
          <a:p>
            <a:pPr marL="800100" lvl="1" indent="-342900" defTabSz="457200">
              <a:buFont typeface="Courier New" panose="02070309020205020404" pitchFamily="49" charset="0"/>
              <a:buChar char="o"/>
            </a:pPr>
            <a:r>
              <a:rPr lang="fr-CA" sz="2000" dirty="0" smtClean="0">
                <a:solidFill>
                  <a:srgbClr val="000000"/>
                </a:solidFill>
                <a:cs typeface="Times"/>
              </a:rPr>
              <a:t>…</a:t>
            </a:r>
          </a:p>
          <a:p>
            <a:pPr marL="800100" lvl="1" indent="-342900" defTabSz="457200">
              <a:buFont typeface="Courier New" panose="02070309020205020404" pitchFamily="49" charset="0"/>
              <a:buChar char="o"/>
            </a:pPr>
            <a:endParaRPr lang="fr-CA" sz="2000" dirty="0" smtClean="0">
              <a:solidFill>
                <a:srgbClr val="000000"/>
              </a:solidFill>
              <a:cs typeface="Times"/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endParaRPr lang="fr-CA" sz="2000" dirty="0">
              <a:solidFill>
                <a:srgbClr val="000000"/>
              </a:solidFill>
              <a:cs typeface="Times"/>
            </a:endParaRPr>
          </a:p>
        </p:txBody>
      </p:sp>
      <p:sp>
        <p:nvSpPr>
          <p:cNvPr id="5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/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1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858046" y="1018000"/>
            <a:ext cx="3503683" cy="5230886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defTabSz="457200">
              <a:lnSpc>
                <a:spcPct val="150000"/>
              </a:lnSpc>
            </a:pPr>
            <a:endParaRPr lang="fr-FR" sz="1600" dirty="0" smtClean="0">
              <a:solidFill>
                <a:srgbClr val="000000"/>
              </a:solidFill>
            </a:endParaRPr>
          </a:p>
          <a:p>
            <a:pPr defTabSz="457200">
              <a:lnSpc>
                <a:spcPct val="150000"/>
              </a:lnSpc>
            </a:pPr>
            <a:endParaRPr lang="fr-FR" sz="1600" dirty="0">
              <a:solidFill>
                <a:srgbClr val="000000"/>
              </a:solidFill>
            </a:endParaRPr>
          </a:p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rgbClr val="000000"/>
                </a:solidFill>
              </a:rPr>
              <a:t>Fondé en 1997 en Ontario</a:t>
            </a:r>
          </a:p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rgbClr val="000000"/>
                </a:solidFill>
              </a:rPr>
              <a:t>Reconnu à l’international</a:t>
            </a:r>
          </a:p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rgbClr val="000000"/>
                </a:solidFill>
              </a:rPr>
              <a:t>+ de 40 </a:t>
            </a:r>
            <a:r>
              <a:rPr lang="fr-FR" sz="1600" b="1" dirty="0">
                <a:solidFill>
                  <a:srgbClr val="000000"/>
                </a:solidFill>
              </a:rPr>
              <a:t>c</a:t>
            </a:r>
            <a:r>
              <a:rPr lang="fr-FR" sz="1600" b="1" dirty="0" smtClean="0">
                <a:solidFill>
                  <a:srgbClr val="000000"/>
                </a:solidFill>
              </a:rPr>
              <a:t>onsultants séniors</a:t>
            </a:r>
          </a:p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rgbClr val="000000"/>
                </a:solidFill>
              </a:rPr>
              <a:t>Services conseil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  <a:sym typeface="Wingdings"/>
              </a:rPr>
              <a:t>Mesure de la maturité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  <a:sym typeface="Wingdings"/>
              </a:rPr>
              <a:t>Mise en place de centre d’excellence 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  <a:sym typeface="Wingdings"/>
              </a:rPr>
              <a:t>Webinaires, Formations, coaching…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  <a:sym typeface="Wingdings"/>
              </a:rPr>
              <a:t>Publications de recherche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Fournisseurs de ressources en projet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Etc.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22" name="Rectangle 4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703327" y="1122775"/>
            <a:ext cx="3853254" cy="532758"/>
          </a:xfrm>
          <a:prstGeom prst="round2SameRect">
            <a:avLst>
              <a:gd name="adj1" fmla="val 3794"/>
              <a:gd name="adj2" fmla="val 0"/>
            </a:avLst>
          </a:prstGeom>
          <a:gradFill>
            <a:gsLst>
              <a:gs pos="0">
                <a:schemeClr val="accent2"/>
              </a:gs>
              <a:gs pos="21000">
                <a:schemeClr val="accent2">
                  <a:lumMod val="75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  <a:extLst/>
        </p:spPr>
        <p:txBody>
          <a:bodyPr vert="horz" wrap="square" lIns="182880" tIns="45720" rIns="182880" bIns="45720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>
              <a:spcBef>
                <a:spcPct val="40000"/>
              </a:spcBef>
              <a:buClr>
                <a:srgbClr val="037D4D"/>
              </a:buClr>
            </a:pPr>
            <a:r>
              <a:rPr lang="fr-CA" b="1" dirty="0" smtClean="0">
                <a:solidFill>
                  <a:srgbClr val="FFFFFF"/>
                </a:solidFill>
                <a:ea typeface="Arial Unicode MS"/>
                <a:cs typeface="Arial Unicode MS"/>
              </a:rPr>
              <a:t>IAG CONSULTING GROUP</a:t>
            </a:r>
          </a:p>
        </p:txBody>
      </p:sp>
      <p:sp>
        <p:nvSpPr>
          <p:cNvPr id="23" name="Freeform 35"/>
          <p:cNvSpPr>
            <a:spLocks/>
          </p:cNvSpPr>
          <p:nvPr>
            <p:custDataLst>
              <p:tags r:id="rId3"/>
            </p:custDataLst>
          </p:nvPr>
        </p:nvSpPr>
        <p:spPr bwMode="gray">
          <a:xfrm>
            <a:off x="703327" y="1655533"/>
            <a:ext cx="15472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/>
          <a:extLst/>
        </p:spPr>
        <p:txBody>
          <a:bodyPr wrap="none" lIns="91254" tIns="45629" rIns="91254" bIns="45629" anchor="ctr"/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Freeform 42"/>
          <p:cNvSpPr>
            <a:spLocks/>
          </p:cNvSpPr>
          <p:nvPr>
            <p:custDataLst>
              <p:tags r:id="rId4"/>
            </p:custDataLst>
          </p:nvPr>
        </p:nvSpPr>
        <p:spPr bwMode="gray">
          <a:xfrm flipH="1">
            <a:off x="4375239" y="1655533"/>
            <a:ext cx="18134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91254" tIns="45629" rIns="91254" bIns="45629" anchor="ctr">
            <a:noAutofit/>
          </a:bodyPr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Rectangle 44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4736140" y="1006125"/>
            <a:ext cx="3528000" cy="5230886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3818" tIns="31890" rIns="63818" bIns="31890" rtlCol="0" anchor="t" anchorCtr="0">
            <a:noAutofit/>
          </a:bodyPr>
          <a:lstStyle/>
          <a:p>
            <a:pPr marL="285750" indent="-285750" defTabSz="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1600" b="1" dirty="0" smtClean="0">
              <a:solidFill>
                <a:srgbClr val="000000"/>
              </a:solidFill>
            </a:endParaRPr>
          </a:p>
          <a:p>
            <a:pPr defTabSz="457200">
              <a:lnSpc>
                <a:spcPct val="150000"/>
              </a:lnSpc>
            </a:pPr>
            <a:endParaRPr lang="fr-FR" sz="1600" b="1" dirty="0" smtClean="0">
              <a:solidFill>
                <a:srgbClr val="000000"/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Ø"/>
            </a:pPr>
            <a:r>
              <a:rPr lang="fr-FR" sz="1600" b="1" dirty="0" smtClean="0">
                <a:solidFill>
                  <a:srgbClr val="000000"/>
                </a:solidFill>
              </a:rPr>
              <a:t>RMMA : </a:t>
            </a:r>
            <a:r>
              <a:rPr lang="fr-FR" sz="1600" b="1" dirty="0" err="1" smtClean="0">
                <a:solidFill>
                  <a:srgbClr val="000000"/>
                </a:solidFill>
              </a:rPr>
              <a:t>R</a:t>
            </a:r>
            <a:r>
              <a:rPr lang="fr-FR" sz="1600" dirty="0" err="1" smtClean="0">
                <a:solidFill>
                  <a:srgbClr val="000000"/>
                </a:solidFill>
              </a:rPr>
              <a:t>equirement</a:t>
            </a:r>
            <a:r>
              <a:rPr lang="fr-FR" sz="1600" dirty="0" smtClean="0">
                <a:solidFill>
                  <a:srgbClr val="000000"/>
                </a:solidFill>
              </a:rPr>
              <a:t> </a:t>
            </a:r>
            <a:r>
              <a:rPr lang="fr-FR" sz="1600" b="1" dirty="0" smtClean="0">
                <a:solidFill>
                  <a:srgbClr val="000000"/>
                </a:solidFill>
              </a:rPr>
              <a:t>M</a:t>
            </a:r>
            <a:r>
              <a:rPr lang="fr-FR" sz="1600" dirty="0" smtClean="0">
                <a:solidFill>
                  <a:srgbClr val="000000"/>
                </a:solidFill>
              </a:rPr>
              <a:t>anagement</a:t>
            </a:r>
            <a:r>
              <a:rPr lang="fr-FR" sz="1600" b="1" dirty="0" smtClean="0">
                <a:solidFill>
                  <a:srgbClr val="000000"/>
                </a:solidFill>
              </a:rPr>
              <a:t> </a:t>
            </a:r>
            <a:r>
              <a:rPr lang="fr-FR" sz="1600" b="1" dirty="0" err="1" smtClean="0">
                <a:solidFill>
                  <a:srgbClr val="000000"/>
                </a:solidFill>
              </a:rPr>
              <a:t>M</a:t>
            </a:r>
            <a:r>
              <a:rPr lang="fr-FR" sz="1600" dirty="0" err="1" smtClean="0">
                <a:solidFill>
                  <a:srgbClr val="000000"/>
                </a:solidFill>
              </a:rPr>
              <a:t>aturity</a:t>
            </a:r>
            <a:r>
              <a:rPr lang="fr-FR" sz="1600" b="1" dirty="0" smtClean="0">
                <a:solidFill>
                  <a:srgbClr val="000000"/>
                </a:solidFill>
              </a:rPr>
              <a:t> </a:t>
            </a:r>
            <a:r>
              <a:rPr lang="fr-FR" sz="1600" b="1" dirty="0" err="1" smtClean="0">
                <a:solidFill>
                  <a:srgbClr val="000000"/>
                </a:solidFill>
              </a:rPr>
              <a:t>A</a:t>
            </a:r>
            <a:r>
              <a:rPr lang="fr-FR" sz="1600" dirty="0" err="1" smtClean="0">
                <a:solidFill>
                  <a:srgbClr val="000000"/>
                </a:solidFill>
              </a:rPr>
              <a:t>ssessment</a:t>
            </a:r>
            <a:r>
              <a:rPr lang="fr-FR" sz="1600" dirty="0" smtClean="0">
                <a:solidFill>
                  <a:srgbClr val="000000"/>
                </a:solidFill>
              </a:rPr>
              <a:t>*</a:t>
            </a:r>
            <a:endParaRPr lang="fr-FR" sz="1600" dirty="0">
              <a:solidFill>
                <a:srgbClr val="000000"/>
              </a:solidFill>
            </a:endParaRPr>
          </a:p>
          <a:p>
            <a:pPr defTabSz="457200">
              <a:lnSpc>
                <a:spcPct val="150000"/>
              </a:lnSpc>
            </a:pPr>
            <a:endParaRPr lang="fr-FR" sz="1400" dirty="0">
              <a:solidFill>
                <a:srgbClr val="000000"/>
              </a:solidFill>
              <a:sym typeface="Wingdings"/>
            </a:endParaRPr>
          </a:p>
          <a:p>
            <a:pPr defTabSz="457200"/>
            <a:endParaRPr lang="fr-FR" sz="1600" dirty="0" smtClean="0">
              <a:solidFill>
                <a:srgbClr val="000000"/>
              </a:solidFill>
            </a:endParaRPr>
          </a:p>
        </p:txBody>
      </p:sp>
      <p:sp>
        <p:nvSpPr>
          <p:cNvPr id="46" name="Rectangle 4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581420" y="1110900"/>
            <a:ext cx="3855248" cy="532758"/>
          </a:xfrm>
          <a:prstGeom prst="round2SameRect">
            <a:avLst>
              <a:gd name="adj1" fmla="val 3794"/>
              <a:gd name="adj2" fmla="val 0"/>
            </a:avLst>
          </a:prstGeom>
          <a:gradFill>
            <a:gsLst>
              <a:gs pos="0">
                <a:schemeClr val="accent2"/>
              </a:gs>
              <a:gs pos="21000">
                <a:schemeClr val="accent2">
                  <a:lumMod val="75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  <a:extLst/>
        </p:spPr>
        <p:txBody>
          <a:bodyPr vert="horz" wrap="square" lIns="182880" tIns="45720" rIns="182880" bIns="45720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>
              <a:spcBef>
                <a:spcPct val="40000"/>
              </a:spcBef>
              <a:buClr>
                <a:srgbClr val="037D4D"/>
              </a:buClr>
            </a:pPr>
            <a:r>
              <a:rPr lang="fr-CA" b="1" dirty="0" smtClean="0">
                <a:solidFill>
                  <a:srgbClr val="FFFFFF"/>
                </a:solidFill>
                <a:ea typeface="Arial Unicode MS"/>
                <a:cs typeface="Arial Unicode MS"/>
              </a:rPr>
              <a:t>MODÈLE DE MATURITÉ</a:t>
            </a:r>
          </a:p>
        </p:txBody>
      </p:sp>
      <p:sp>
        <p:nvSpPr>
          <p:cNvPr id="47" name="Freeform 35"/>
          <p:cNvSpPr>
            <a:spLocks/>
          </p:cNvSpPr>
          <p:nvPr>
            <p:custDataLst>
              <p:tags r:id="rId7"/>
            </p:custDataLst>
          </p:nvPr>
        </p:nvSpPr>
        <p:spPr bwMode="gray">
          <a:xfrm>
            <a:off x="4581420" y="1643658"/>
            <a:ext cx="15472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/>
          <a:extLst/>
        </p:spPr>
        <p:txBody>
          <a:bodyPr wrap="none" lIns="91254" tIns="45629" rIns="91254" bIns="45629" anchor="ctr"/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Freeform 42"/>
          <p:cNvSpPr>
            <a:spLocks/>
          </p:cNvSpPr>
          <p:nvPr>
            <p:custDataLst>
              <p:tags r:id="rId8"/>
            </p:custDataLst>
          </p:nvPr>
        </p:nvSpPr>
        <p:spPr bwMode="gray">
          <a:xfrm flipH="1">
            <a:off x="8269234" y="1643658"/>
            <a:ext cx="181342" cy="124467"/>
          </a:xfrm>
          <a:custGeom>
            <a:avLst/>
            <a:gdLst>
              <a:gd name="T0" fmla="*/ 0 w 148"/>
              <a:gd name="T1" fmla="*/ 0 h 124"/>
              <a:gd name="T2" fmla="*/ 148 w 148"/>
              <a:gd name="T3" fmla="*/ 0 h 124"/>
              <a:gd name="T4" fmla="*/ 148 w 148"/>
              <a:gd name="T5" fmla="*/ 124 h 124"/>
              <a:gd name="T6" fmla="*/ 0 w 148"/>
              <a:gd name="T7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" h="124">
                <a:moveTo>
                  <a:pt x="0" y="0"/>
                </a:moveTo>
                <a:lnTo>
                  <a:pt x="148" y="0"/>
                </a:lnTo>
                <a:lnTo>
                  <a:pt x="148" y="124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tx1">
                  <a:lumMod val="13000"/>
                  <a:lumOff val="87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91254" tIns="45629" rIns="91254" bIns="45629" anchor="ctr">
            <a:noAutofit/>
          </a:bodyPr>
          <a:lstStyle/>
          <a:p>
            <a:pPr algn="ctr" defTabSz="457200"/>
            <a:endParaRPr lang="en-CA" sz="10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3" y="5401486"/>
            <a:ext cx="1428750" cy="56197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6336207" y="2892966"/>
            <a:ext cx="314700" cy="37249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>
                <a:solidFill>
                  <a:srgbClr val="005EB8">
                    <a:lumMod val="50000"/>
                  </a:srgbClr>
                </a:solidFill>
              </a:rPr>
              <a:t>1</a:t>
            </a:r>
          </a:p>
        </p:txBody>
      </p:sp>
      <p:sp>
        <p:nvSpPr>
          <p:cNvPr id="49" name="Rectangle à coins arrondis 48"/>
          <p:cNvSpPr/>
          <p:nvPr/>
        </p:nvSpPr>
        <p:spPr>
          <a:xfrm>
            <a:off x="6670294" y="2898866"/>
            <a:ext cx="314700" cy="37249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>
                <a:solidFill>
                  <a:srgbClr val="005EB8">
                    <a:lumMod val="50000"/>
                  </a:srgbClr>
                </a:solidFill>
              </a:rPr>
              <a:t>2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103777" y="5963461"/>
            <a:ext cx="1862393" cy="34190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dirty="0" smtClean="0">
                <a:solidFill>
                  <a:srgbClr val="000000"/>
                </a:solidFill>
                <a:latin typeface="Arial"/>
                <a:cs typeface="Times"/>
                <a:hlinkClick r:id="rId12"/>
              </a:rPr>
              <a:t>*Source: https</a:t>
            </a:r>
            <a:r>
              <a:rPr lang="fr-CA" sz="1100" dirty="0">
                <a:solidFill>
                  <a:srgbClr val="000000"/>
                </a:solidFill>
                <a:latin typeface="Arial"/>
                <a:cs typeface="Times"/>
                <a:hlinkClick r:id="rId12"/>
              </a:rPr>
              <a:t>://www.iag.biz</a:t>
            </a:r>
            <a:r>
              <a:rPr lang="fr-CA" sz="1100" dirty="0" smtClean="0">
                <a:solidFill>
                  <a:srgbClr val="000000"/>
                </a:solidFill>
                <a:latin typeface="Arial"/>
                <a:cs typeface="Times"/>
                <a:hlinkClick r:id="rId12"/>
              </a:rPr>
              <a:t>/</a:t>
            </a:r>
            <a:endParaRPr lang="fr-CA" sz="11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1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7013518" y="2900197"/>
            <a:ext cx="314700" cy="37249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>
                <a:solidFill>
                  <a:srgbClr val="005EB8">
                    <a:lumMod val="50000"/>
                  </a:srgbClr>
                </a:solidFill>
              </a:rPr>
              <a:t>3</a:t>
            </a:r>
          </a:p>
        </p:txBody>
      </p:sp>
      <p:sp>
        <p:nvSpPr>
          <p:cNvPr id="50" name="Rectangle à coins arrondis 49"/>
          <p:cNvSpPr/>
          <p:nvPr/>
        </p:nvSpPr>
        <p:spPr>
          <a:xfrm>
            <a:off x="7356751" y="2900197"/>
            <a:ext cx="314700" cy="37249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>
                <a:solidFill>
                  <a:srgbClr val="005EB8">
                    <a:lumMod val="50000"/>
                  </a:srgbClr>
                </a:solidFill>
              </a:rPr>
              <a:t>4</a:t>
            </a:r>
          </a:p>
        </p:txBody>
      </p:sp>
      <p:sp>
        <p:nvSpPr>
          <p:cNvPr id="51" name="Rectangle à coins arrondis 50"/>
          <p:cNvSpPr/>
          <p:nvPr/>
        </p:nvSpPr>
        <p:spPr>
          <a:xfrm>
            <a:off x="7692033" y="2901652"/>
            <a:ext cx="314700" cy="37249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>
                <a:solidFill>
                  <a:srgbClr val="005EB8">
                    <a:lumMod val="50000"/>
                  </a:srgbClr>
                </a:solidFill>
              </a:rPr>
              <a:t>5</a:t>
            </a:r>
          </a:p>
        </p:txBody>
      </p:sp>
      <p:sp>
        <p:nvSpPr>
          <p:cNvPr id="52" name="Rectangle à coins arrondis 51"/>
          <p:cNvSpPr/>
          <p:nvPr/>
        </p:nvSpPr>
        <p:spPr>
          <a:xfrm>
            <a:off x="5527949" y="3265548"/>
            <a:ext cx="406980" cy="24542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200" b="1" dirty="0" smtClean="0">
                <a:solidFill>
                  <a:srgbClr val="005EB8">
                    <a:lumMod val="50000"/>
                  </a:srgbClr>
                </a:solidFill>
              </a:rPr>
              <a:t>C1</a:t>
            </a:r>
            <a:endParaRPr lang="fr-CA" sz="1200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54" name="Rectangle à coins arrondis 53"/>
          <p:cNvSpPr/>
          <p:nvPr/>
        </p:nvSpPr>
        <p:spPr>
          <a:xfrm>
            <a:off x="5527949" y="3553115"/>
            <a:ext cx="406980" cy="24542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200" b="1" dirty="0" smtClean="0">
                <a:solidFill>
                  <a:srgbClr val="005EB8">
                    <a:lumMod val="50000"/>
                  </a:srgbClr>
                </a:solidFill>
              </a:rPr>
              <a:t>C2</a:t>
            </a:r>
            <a:endParaRPr lang="fr-CA" sz="1200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55" name="Rectangle à coins arrondis 54"/>
          <p:cNvSpPr/>
          <p:nvPr/>
        </p:nvSpPr>
        <p:spPr>
          <a:xfrm>
            <a:off x="5527949" y="3840682"/>
            <a:ext cx="406980" cy="24542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200" b="1" dirty="0" smtClean="0">
                <a:solidFill>
                  <a:srgbClr val="005EB8">
                    <a:lumMod val="50000"/>
                  </a:srgbClr>
                </a:solidFill>
              </a:rPr>
              <a:t>C3</a:t>
            </a:r>
            <a:endParaRPr lang="fr-CA" sz="1200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5527949" y="4128249"/>
            <a:ext cx="406980" cy="24542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200" b="1" dirty="0" smtClean="0">
                <a:solidFill>
                  <a:srgbClr val="005EB8">
                    <a:lumMod val="50000"/>
                  </a:srgbClr>
                </a:solidFill>
              </a:rPr>
              <a:t>C4</a:t>
            </a:r>
            <a:endParaRPr lang="fr-CA" sz="1200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57" name="Rectangle à coins arrondis 56"/>
          <p:cNvSpPr/>
          <p:nvPr/>
        </p:nvSpPr>
        <p:spPr>
          <a:xfrm>
            <a:off x="5527949" y="4407865"/>
            <a:ext cx="406980" cy="24542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200" b="1" dirty="0" smtClean="0">
                <a:solidFill>
                  <a:srgbClr val="005EB8">
                    <a:lumMod val="50000"/>
                  </a:srgbClr>
                </a:solidFill>
              </a:rPr>
              <a:t>C5</a:t>
            </a:r>
            <a:endParaRPr lang="fr-CA" sz="1200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58" name="Rectangle à coins arrondis 57"/>
          <p:cNvSpPr/>
          <p:nvPr/>
        </p:nvSpPr>
        <p:spPr>
          <a:xfrm>
            <a:off x="5527949" y="4684404"/>
            <a:ext cx="406980" cy="24542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sz="1200" b="1" dirty="0" smtClean="0">
                <a:solidFill>
                  <a:srgbClr val="005EB8">
                    <a:lumMod val="50000"/>
                  </a:srgbClr>
                </a:solidFill>
              </a:rPr>
              <a:t>C6</a:t>
            </a:r>
            <a:endParaRPr lang="fr-CA" sz="1200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048472" y="2634803"/>
            <a:ext cx="1688508" cy="38537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>
                <a:solidFill>
                  <a:srgbClr val="000000"/>
                </a:solidFill>
                <a:latin typeface="Arial"/>
                <a:cs typeface="Times"/>
              </a:rPr>
              <a:t>6</a:t>
            </a: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 niveaux de maturité 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60" name="ZoneTexte 59"/>
          <p:cNvSpPr txBox="1"/>
          <p:nvPr/>
        </p:nvSpPr>
        <p:spPr>
          <a:xfrm rot="16200000">
            <a:off x="4588213" y="3895183"/>
            <a:ext cx="1688508" cy="38537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6 capacités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6145099" y="3346193"/>
            <a:ext cx="144000" cy="144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 cmpd="dbl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6573672" y="3594005"/>
            <a:ext cx="144000" cy="144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 cmpd="dbl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6171614" y="3905425"/>
            <a:ext cx="144000" cy="144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 cmpd="dbl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6741598" y="4187157"/>
            <a:ext cx="144000" cy="144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 cmpd="dbl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294324" y="4447755"/>
            <a:ext cx="144000" cy="144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 cmpd="dbl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6536911" y="4735118"/>
            <a:ext cx="144000" cy="144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 cmpd="dbl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cxnSp>
        <p:nvCxnSpPr>
          <p:cNvPr id="9" name="Connecteur droit 8"/>
          <p:cNvCxnSpPr>
            <a:stCxn id="7" idx="5"/>
            <a:endCxn id="61" idx="1"/>
          </p:cNvCxnSpPr>
          <p:nvPr/>
        </p:nvCxnSpPr>
        <p:spPr>
          <a:xfrm>
            <a:off x="6268011" y="3469105"/>
            <a:ext cx="326749" cy="145988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61" idx="3"/>
            <a:endCxn id="62" idx="7"/>
          </p:cNvCxnSpPr>
          <p:nvPr/>
        </p:nvCxnSpPr>
        <p:spPr>
          <a:xfrm flipH="1">
            <a:off x="6294526" y="3716917"/>
            <a:ext cx="300234" cy="209596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62" idx="5"/>
            <a:endCxn id="63" idx="1"/>
          </p:cNvCxnSpPr>
          <p:nvPr/>
        </p:nvCxnSpPr>
        <p:spPr>
          <a:xfrm>
            <a:off x="6294526" y="4028337"/>
            <a:ext cx="468160" cy="179908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64" idx="7"/>
            <a:endCxn id="63" idx="3"/>
          </p:cNvCxnSpPr>
          <p:nvPr/>
        </p:nvCxnSpPr>
        <p:spPr>
          <a:xfrm flipV="1">
            <a:off x="6417236" y="4310069"/>
            <a:ext cx="345450" cy="158774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64" idx="5"/>
            <a:endCxn id="65" idx="1"/>
          </p:cNvCxnSpPr>
          <p:nvPr/>
        </p:nvCxnSpPr>
        <p:spPr>
          <a:xfrm>
            <a:off x="6417236" y="4570667"/>
            <a:ext cx="140763" cy="185539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à coins arrondis 70"/>
          <p:cNvSpPr/>
          <p:nvPr/>
        </p:nvSpPr>
        <p:spPr>
          <a:xfrm>
            <a:off x="5995665" y="2888474"/>
            <a:ext cx="314700" cy="372491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0</a:t>
            </a:r>
            <a:endParaRPr lang="fr-CA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40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41" name="Tableau 40"/>
          <p:cNvGraphicFramePr>
            <a:graphicFrameLocks noGrp="1"/>
          </p:cNvGraphicFramePr>
          <p:nvPr>
            <p:extLst/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4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Image 20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06" y="2863850"/>
            <a:ext cx="4113954" cy="2512800"/>
          </a:xfrm>
          <a:prstGeom prst="rect">
            <a:avLst/>
          </a:prstGeom>
        </p:spPr>
      </p:pic>
      <p:sp>
        <p:nvSpPr>
          <p:cNvPr id="2055" name="Rectangle 2054"/>
          <p:cNvSpPr/>
          <p:nvPr/>
        </p:nvSpPr>
        <p:spPr>
          <a:xfrm>
            <a:off x="4540666" y="3236720"/>
            <a:ext cx="141194" cy="198407"/>
          </a:xfrm>
          <a:prstGeom prst="rect">
            <a:avLst/>
          </a:prstGeom>
          <a:noFill/>
          <a:ln w="34925" cap="flat" cmpd="sng" algn="ctr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57" name="Connecteur droit 2056"/>
          <p:cNvCxnSpPr>
            <a:stCxn id="2055" idx="3"/>
          </p:cNvCxnSpPr>
          <p:nvPr/>
        </p:nvCxnSpPr>
        <p:spPr>
          <a:xfrm flipV="1">
            <a:off x="4681860" y="3335923"/>
            <a:ext cx="2115755" cy="1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8" name="Ellipse 2057"/>
          <p:cNvSpPr/>
          <p:nvPr/>
        </p:nvSpPr>
        <p:spPr>
          <a:xfrm>
            <a:off x="6810315" y="3292671"/>
            <a:ext cx="82368" cy="99203"/>
          </a:xfrm>
          <a:prstGeom prst="ellipse">
            <a:avLst/>
          </a:prstGeom>
          <a:solidFill>
            <a:srgbClr val="FFFF00"/>
          </a:solidFill>
          <a:ln w="28575" cap="flat" cmpd="dbl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547016" y="3560570"/>
            <a:ext cx="141194" cy="198407"/>
          </a:xfrm>
          <a:prstGeom prst="rect">
            <a:avLst/>
          </a:prstGeom>
          <a:noFill/>
          <a:ln w="34925" cap="flat" cmpd="sng" algn="ctr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8" name="Connecteur droit 147"/>
          <p:cNvCxnSpPr>
            <a:stCxn id="147" idx="3"/>
          </p:cNvCxnSpPr>
          <p:nvPr/>
        </p:nvCxnSpPr>
        <p:spPr>
          <a:xfrm>
            <a:off x="4688210" y="3659774"/>
            <a:ext cx="1826890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Ellipse 149"/>
          <p:cNvSpPr/>
          <p:nvPr/>
        </p:nvSpPr>
        <p:spPr>
          <a:xfrm>
            <a:off x="6533999" y="3610172"/>
            <a:ext cx="82368" cy="99203"/>
          </a:xfrm>
          <a:prstGeom prst="ellipse">
            <a:avLst/>
          </a:prstGeom>
          <a:solidFill>
            <a:srgbClr val="FFFF00"/>
          </a:solidFill>
          <a:ln w="28575" cap="flat" cmpd="dbl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4548179" y="3935501"/>
            <a:ext cx="141194" cy="198407"/>
          </a:xfrm>
          <a:prstGeom prst="rect">
            <a:avLst/>
          </a:prstGeom>
          <a:noFill/>
          <a:ln w="34925" cap="flat" cmpd="sng" algn="ctr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2" name="Connecteur droit 151"/>
          <p:cNvCxnSpPr>
            <a:stCxn id="151" idx="3"/>
            <a:endCxn id="153" idx="2"/>
          </p:cNvCxnSpPr>
          <p:nvPr/>
        </p:nvCxnSpPr>
        <p:spPr>
          <a:xfrm>
            <a:off x="4689373" y="4034705"/>
            <a:ext cx="2188689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Ellipse 152"/>
          <p:cNvSpPr/>
          <p:nvPr/>
        </p:nvSpPr>
        <p:spPr>
          <a:xfrm>
            <a:off x="6878062" y="3985103"/>
            <a:ext cx="82368" cy="99203"/>
          </a:xfrm>
          <a:prstGeom prst="ellipse">
            <a:avLst/>
          </a:prstGeom>
          <a:solidFill>
            <a:srgbClr val="FFFF00"/>
          </a:solidFill>
          <a:ln w="28575" cap="flat" cmpd="dbl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4548179" y="4322851"/>
            <a:ext cx="141194" cy="198407"/>
          </a:xfrm>
          <a:prstGeom prst="rect">
            <a:avLst/>
          </a:prstGeom>
          <a:noFill/>
          <a:ln w="34925" cap="flat" cmpd="sng" algn="ctr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7" name="Connecteur droit 156"/>
          <p:cNvCxnSpPr>
            <a:stCxn id="156" idx="3"/>
          </p:cNvCxnSpPr>
          <p:nvPr/>
        </p:nvCxnSpPr>
        <p:spPr>
          <a:xfrm>
            <a:off x="4689373" y="4422055"/>
            <a:ext cx="1749527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Ellipse 157"/>
          <p:cNvSpPr/>
          <p:nvPr/>
        </p:nvSpPr>
        <p:spPr>
          <a:xfrm>
            <a:off x="6446262" y="4372453"/>
            <a:ext cx="82368" cy="99203"/>
          </a:xfrm>
          <a:prstGeom prst="ellipse">
            <a:avLst/>
          </a:prstGeom>
          <a:solidFill>
            <a:srgbClr val="FFFF00"/>
          </a:solidFill>
          <a:ln w="28575" cap="flat" cmpd="dbl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548179" y="4716551"/>
            <a:ext cx="141194" cy="198407"/>
          </a:xfrm>
          <a:prstGeom prst="rect">
            <a:avLst/>
          </a:prstGeom>
          <a:noFill/>
          <a:ln w="34925" cap="flat" cmpd="sng" algn="ctr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61" name="Connecteur droit 160"/>
          <p:cNvCxnSpPr>
            <a:stCxn id="160" idx="3"/>
          </p:cNvCxnSpPr>
          <p:nvPr/>
        </p:nvCxnSpPr>
        <p:spPr>
          <a:xfrm>
            <a:off x="4689373" y="4815755"/>
            <a:ext cx="1501877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Ellipse 161"/>
          <p:cNvSpPr/>
          <p:nvPr/>
        </p:nvSpPr>
        <p:spPr>
          <a:xfrm>
            <a:off x="6198612" y="4766153"/>
            <a:ext cx="82368" cy="99203"/>
          </a:xfrm>
          <a:prstGeom prst="ellipse">
            <a:avLst/>
          </a:prstGeom>
          <a:solidFill>
            <a:srgbClr val="FFFF00"/>
          </a:solidFill>
          <a:ln w="28575" cap="flat" cmpd="dbl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548179" y="5072151"/>
            <a:ext cx="141194" cy="198407"/>
          </a:xfrm>
          <a:prstGeom prst="rect">
            <a:avLst/>
          </a:prstGeom>
          <a:noFill/>
          <a:ln w="34925" cap="flat" cmpd="sng" algn="ctr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smtClea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65" name="Connecteur droit 164"/>
          <p:cNvCxnSpPr>
            <a:stCxn id="164" idx="3"/>
            <a:endCxn id="166" idx="2"/>
          </p:cNvCxnSpPr>
          <p:nvPr/>
        </p:nvCxnSpPr>
        <p:spPr>
          <a:xfrm>
            <a:off x="4689373" y="5171355"/>
            <a:ext cx="1140939" cy="0"/>
          </a:xfrm>
          <a:prstGeom prst="line">
            <a:avLst/>
          </a:prstGeom>
          <a:ln w="1905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Ellipse 165"/>
          <p:cNvSpPr/>
          <p:nvPr/>
        </p:nvSpPr>
        <p:spPr>
          <a:xfrm>
            <a:off x="5830312" y="5121753"/>
            <a:ext cx="82368" cy="99203"/>
          </a:xfrm>
          <a:prstGeom prst="ellipse">
            <a:avLst/>
          </a:prstGeom>
          <a:solidFill>
            <a:srgbClr val="FFFF00"/>
          </a:solidFill>
          <a:ln w="28575" cap="flat" cmpd="dbl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066" name="Connecteur droit 2065"/>
          <p:cNvCxnSpPr/>
          <p:nvPr/>
        </p:nvCxnSpPr>
        <p:spPr>
          <a:xfrm flipH="1">
            <a:off x="6616367" y="3391874"/>
            <a:ext cx="193948" cy="2182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eur droit 169"/>
          <p:cNvCxnSpPr>
            <a:stCxn id="153" idx="1"/>
            <a:endCxn id="150" idx="5"/>
          </p:cNvCxnSpPr>
          <p:nvPr/>
        </p:nvCxnSpPr>
        <p:spPr>
          <a:xfrm flipH="1" flipV="1">
            <a:off x="6604304" y="3694847"/>
            <a:ext cx="285821" cy="304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droit 172"/>
          <p:cNvCxnSpPr/>
          <p:nvPr/>
        </p:nvCxnSpPr>
        <p:spPr>
          <a:xfrm flipH="1">
            <a:off x="6533999" y="4084306"/>
            <a:ext cx="358684" cy="302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/>
          <p:cNvCxnSpPr/>
          <p:nvPr/>
        </p:nvCxnSpPr>
        <p:spPr>
          <a:xfrm flipH="1">
            <a:off x="6280980" y="4471656"/>
            <a:ext cx="165282" cy="294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Connecteur droit 182"/>
          <p:cNvCxnSpPr>
            <a:endCxn id="166" idx="7"/>
          </p:cNvCxnSpPr>
          <p:nvPr/>
        </p:nvCxnSpPr>
        <p:spPr>
          <a:xfrm flipH="1">
            <a:off x="5900617" y="4865356"/>
            <a:ext cx="297995" cy="270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37" y="2578378"/>
            <a:ext cx="4357513" cy="3154878"/>
          </a:xfrm>
          <a:prstGeom prst="rect">
            <a:avLst/>
          </a:prstGeom>
        </p:spPr>
      </p:pic>
      <p:sp>
        <p:nvSpPr>
          <p:cNvPr id="30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29" name="Image 28" descr="ITECO.b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80" y="1094311"/>
            <a:ext cx="1380167" cy="1220037"/>
          </a:xfrm>
          <a:prstGeom prst="rect">
            <a:avLst/>
          </a:prstGeom>
        </p:spPr>
      </p:pic>
      <p:graphicFrame>
        <p:nvGraphicFramePr>
          <p:cNvPr id="34" name="Tableau 33"/>
          <p:cNvGraphicFramePr>
            <a:graphicFrameLocks noGrp="1"/>
          </p:cNvGraphicFramePr>
          <p:nvPr>
            <p:extLst/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Ellipse 30"/>
          <p:cNvSpPr/>
          <p:nvPr/>
        </p:nvSpPr>
        <p:spPr>
          <a:xfrm>
            <a:off x="2051720" y="908720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/>
          <a:lstStyle/>
          <a:p>
            <a:pPr algn="ctr" defTabSz="457200"/>
            <a:endParaRPr lang="fr-CA" sz="1200" b="1">
              <a:solidFill>
                <a:srgbClr val="000000"/>
              </a:solidFill>
            </a:endParaRPr>
          </a:p>
        </p:txBody>
      </p:sp>
      <p:grpSp>
        <p:nvGrpSpPr>
          <p:cNvPr id="32" name="Group 100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175161" y="1112854"/>
            <a:ext cx="555679" cy="680708"/>
            <a:chOff x="671" y="1312"/>
            <a:chExt cx="280" cy="343"/>
          </a:xfrm>
          <a:solidFill>
            <a:schemeClr val="accent2">
              <a:lumMod val="50000"/>
            </a:schemeClr>
          </a:solidFill>
        </p:grpSpPr>
        <p:sp>
          <p:nvSpPr>
            <p:cNvPr id="33" name="Freeform 102"/>
            <p:cNvSpPr>
              <a:spLocks/>
            </p:cNvSpPr>
            <p:nvPr/>
          </p:nvSpPr>
          <p:spPr bwMode="auto">
            <a:xfrm>
              <a:off x="742" y="1312"/>
              <a:ext cx="137" cy="183"/>
            </a:xfrm>
            <a:custGeom>
              <a:avLst/>
              <a:gdLst>
                <a:gd name="T0" fmla="*/ 655 w 1365"/>
                <a:gd name="T1" fmla="*/ 3 h 1825"/>
                <a:gd name="T2" fmla="*/ 779 w 1365"/>
                <a:gd name="T3" fmla="*/ 24 h 1825"/>
                <a:gd name="T4" fmla="*/ 890 w 1365"/>
                <a:gd name="T5" fmla="*/ 59 h 1825"/>
                <a:gd name="T6" fmla="*/ 983 w 1365"/>
                <a:gd name="T7" fmla="*/ 95 h 1825"/>
                <a:gd name="T8" fmla="*/ 1073 w 1365"/>
                <a:gd name="T9" fmla="*/ 138 h 1825"/>
                <a:gd name="T10" fmla="*/ 1158 w 1365"/>
                <a:gd name="T11" fmla="*/ 191 h 1825"/>
                <a:gd name="T12" fmla="*/ 1236 w 1365"/>
                <a:gd name="T13" fmla="*/ 260 h 1825"/>
                <a:gd name="T14" fmla="*/ 1301 w 1365"/>
                <a:gd name="T15" fmla="*/ 345 h 1825"/>
                <a:gd name="T16" fmla="*/ 1342 w 1365"/>
                <a:gd name="T17" fmla="*/ 430 h 1825"/>
                <a:gd name="T18" fmla="*/ 1361 w 1365"/>
                <a:gd name="T19" fmla="*/ 515 h 1825"/>
                <a:gd name="T20" fmla="*/ 1365 w 1365"/>
                <a:gd name="T21" fmla="*/ 597 h 1825"/>
                <a:gd name="T22" fmla="*/ 1357 w 1365"/>
                <a:gd name="T23" fmla="*/ 674 h 1825"/>
                <a:gd name="T24" fmla="*/ 1343 w 1365"/>
                <a:gd name="T25" fmla="*/ 745 h 1825"/>
                <a:gd name="T26" fmla="*/ 1326 w 1365"/>
                <a:gd name="T27" fmla="*/ 806 h 1825"/>
                <a:gd name="T28" fmla="*/ 1322 w 1365"/>
                <a:gd name="T29" fmla="*/ 838 h 1825"/>
                <a:gd name="T30" fmla="*/ 1334 w 1365"/>
                <a:gd name="T31" fmla="*/ 849 h 1825"/>
                <a:gd name="T32" fmla="*/ 1348 w 1365"/>
                <a:gd name="T33" fmla="*/ 871 h 1825"/>
                <a:gd name="T34" fmla="*/ 1360 w 1365"/>
                <a:gd name="T35" fmla="*/ 915 h 1825"/>
                <a:gd name="T36" fmla="*/ 1361 w 1365"/>
                <a:gd name="T37" fmla="*/ 965 h 1825"/>
                <a:gd name="T38" fmla="*/ 1356 w 1365"/>
                <a:gd name="T39" fmla="*/ 1015 h 1825"/>
                <a:gd name="T40" fmla="*/ 1347 w 1365"/>
                <a:gd name="T41" fmla="*/ 1062 h 1825"/>
                <a:gd name="T42" fmla="*/ 1328 w 1365"/>
                <a:gd name="T43" fmla="*/ 1123 h 1825"/>
                <a:gd name="T44" fmla="*/ 1305 w 1365"/>
                <a:gd name="T45" fmla="*/ 1169 h 1825"/>
                <a:gd name="T46" fmla="*/ 1282 w 1365"/>
                <a:gd name="T47" fmla="*/ 1232 h 1825"/>
                <a:gd name="T48" fmla="*/ 1253 w 1365"/>
                <a:gd name="T49" fmla="*/ 1328 h 1825"/>
                <a:gd name="T50" fmla="*/ 1211 w 1365"/>
                <a:gd name="T51" fmla="*/ 1423 h 1825"/>
                <a:gd name="T52" fmla="*/ 1158 w 1365"/>
                <a:gd name="T53" fmla="*/ 1516 h 1825"/>
                <a:gd name="T54" fmla="*/ 1093 w 1365"/>
                <a:gd name="T55" fmla="*/ 1603 h 1825"/>
                <a:gd name="T56" fmla="*/ 1020 w 1365"/>
                <a:gd name="T57" fmla="*/ 1680 h 1825"/>
                <a:gd name="T58" fmla="*/ 936 w 1365"/>
                <a:gd name="T59" fmla="*/ 1744 h 1825"/>
                <a:gd name="T60" fmla="*/ 844 w 1365"/>
                <a:gd name="T61" fmla="*/ 1791 h 1825"/>
                <a:gd name="T62" fmla="*/ 744 w 1365"/>
                <a:gd name="T63" fmla="*/ 1819 h 1825"/>
                <a:gd name="T64" fmla="*/ 643 w 1365"/>
                <a:gd name="T65" fmla="*/ 1824 h 1825"/>
                <a:gd name="T66" fmla="*/ 544 w 1365"/>
                <a:gd name="T67" fmla="*/ 1801 h 1825"/>
                <a:gd name="T68" fmla="*/ 446 w 1365"/>
                <a:gd name="T69" fmla="*/ 1752 h 1825"/>
                <a:gd name="T70" fmla="*/ 350 w 1365"/>
                <a:gd name="T71" fmla="*/ 1683 h 1825"/>
                <a:gd name="T72" fmla="*/ 263 w 1365"/>
                <a:gd name="T73" fmla="*/ 1596 h 1825"/>
                <a:gd name="T74" fmla="*/ 188 w 1365"/>
                <a:gd name="T75" fmla="*/ 1492 h 1825"/>
                <a:gd name="T76" fmla="*/ 126 w 1365"/>
                <a:gd name="T77" fmla="*/ 1376 h 1825"/>
                <a:gd name="T78" fmla="*/ 84 w 1365"/>
                <a:gd name="T79" fmla="*/ 1251 h 1825"/>
                <a:gd name="T80" fmla="*/ 60 w 1365"/>
                <a:gd name="T81" fmla="*/ 1170 h 1825"/>
                <a:gd name="T82" fmla="*/ 38 w 1365"/>
                <a:gd name="T83" fmla="*/ 1130 h 1825"/>
                <a:gd name="T84" fmla="*/ 21 w 1365"/>
                <a:gd name="T85" fmla="*/ 1074 h 1825"/>
                <a:gd name="T86" fmla="*/ 12 w 1365"/>
                <a:gd name="T87" fmla="*/ 1031 h 1825"/>
                <a:gd name="T88" fmla="*/ 4 w 1365"/>
                <a:gd name="T89" fmla="*/ 982 h 1825"/>
                <a:gd name="T90" fmla="*/ 0 w 1365"/>
                <a:gd name="T91" fmla="*/ 934 h 1825"/>
                <a:gd name="T92" fmla="*/ 4 w 1365"/>
                <a:gd name="T93" fmla="*/ 889 h 1825"/>
                <a:gd name="T94" fmla="*/ 21 w 1365"/>
                <a:gd name="T95" fmla="*/ 853 h 1825"/>
                <a:gd name="T96" fmla="*/ 39 w 1365"/>
                <a:gd name="T97" fmla="*/ 834 h 1825"/>
                <a:gd name="T98" fmla="*/ 16 w 1365"/>
                <a:gd name="T99" fmla="*/ 728 h 1825"/>
                <a:gd name="T100" fmla="*/ 5 w 1365"/>
                <a:gd name="T101" fmla="*/ 638 h 1825"/>
                <a:gd name="T102" fmla="*/ 4 w 1365"/>
                <a:gd name="T103" fmla="*/ 562 h 1825"/>
                <a:gd name="T104" fmla="*/ 11 w 1365"/>
                <a:gd name="T105" fmla="*/ 502 h 1825"/>
                <a:gd name="T106" fmla="*/ 20 w 1365"/>
                <a:gd name="T107" fmla="*/ 455 h 1825"/>
                <a:gd name="T108" fmla="*/ 29 w 1365"/>
                <a:gd name="T109" fmla="*/ 425 h 1825"/>
                <a:gd name="T110" fmla="*/ 36 w 1365"/>
                <a:gd name="T111" fmla="*/ 408 h 1825"/>
                <a:gd name="T112" fmla="*/ 84 w 1365"/>
                <a:gd name="T113" fmla="*/ 309 h 1825"/>
                <a:gd name="T114" fmla="*/ 145 w 1365"/>
                <a:gd name="T115" fmla="*/ 221 h 1825"/>
                <a:gd name="T116" fmla="*/ 215 w 1365"/>
                <a:gd name="T117" fmla="*/ 146 h 1825"/>
                <a:gd name="T118" fmla="*/ 295 w 1365"/>
                <a:gd name="T119" fmla="*/ 85 h 1825"/>
                <a:gd name="T120" fmla="*/ 386 w 1365"/>
                <a:gd name="T121" fmla="*/ 39 h 1825"/>
                <a:gd name="T122" fmla="*/ 487 w 1365"/>
                <a:gd name="T123" fmla="*/ 10 h 1825"/>
                <a:gd name="T124" fmla="*/ 597 w 1365"/>
                <a:gd name="T125" fmla="*/ 0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5" h="1825">
                  <a:moveTo>
                    <a:pt x="597" y="0"/>
                  </a:moveTo>
                  <a:lnTo>
                    <a:pt x="655" y="3"/>
                  </a:lnTo>
                  <a:lnTo>
                    <a:pt x="717" y="11"/>
                  </a:lnTo>
                  <a:lnTo>
                    <a:pt x="779" y="24"/>
                  </a:lnTo>
                  <a:lnTo>
                    <a:pt x="844" y="44"/>
                  </a:lnTo>
                  <a:lnTo>
                    <a:pt x="890" y="59"/>
                  </a:lnTo>
                  <a:lnTo>
                    <a:pt x="936" y="76"/>
                  </a:lnTo>
                  <a:lnTo>
                    <a:pt x="983" y="95"/>
                  </a:lnTo>
                  <a:lnTo>
                    <a:pt x="1028" y="116"/>
                  </a:lnTo>
                  <a:lnTo>
                    <a:pt x="1073" y="138"/>
                  </a:lnTo>
                  <a:lnTo>
                    <a:pt x="1117" y="163"/>
                  </a:lnTo>
                  <a:lnTo>
                    <a:pt x="1158" y="191"/>
                  </a:lnTo>
                  <a:lnTo>
                    <a:pt x="1199" y="224"/>
                  </a:lnTo>
                  <a:lnTo>
                    <a:pt x="1236" y="260"/>
                  </a:lnTo>
                  <a:lnTo>
                    <a:pt x="1271" y="303"/>
                  </a:lnTo>
                  <a:lnTo>
                    <a:pt x="1301" y="345"/>
                  </a:lnTo>
                  <a:lnTo>
                    <a:pt x="1324" y="387"/>
                  </a:lnTo>
                  <a:lnTo>
                    <a:pt x="1342" y="430"/>
                  </a:lnTo>
                  <a:lnTo>
                    <a:pt x="1354" y="473"/>
                  </a:lnTo>
                  <a:lnTo>
                    <a:pt x="1361" y="515"/>
                  </a:lnTo>
                  <a:lnTo>
                    <a:pt x="1365" y="557"/>
                  </a:lnTo>
                  <a:lnTo>
                    <a:pt x="1365" y="597"/>
                  </a:lnTo>
                  <a:lnTo>
                    <a:pt x="1362" y="636"/>
                  </a:lnTo>
                  <a:lnTo>
                    <a:pt x="1357" y="674"/>
                  </a:lnTo>
                  <a:lnTo>
                    <a:pt x="1350" y="710"/>
                  </a:lnTo>
                  <a:lnTo>
                    <a:pt x="1343" y="745"/>
                  </a:lnTo>
                  <a:lnTo>
                    <a:pt x="1334" y="777"/>
                  </a:lnTo>
                  <a:lnTo>
                    <a:pt x="1326" y="806"/>
                  </a:lnTo>
                  <a:lnTo>
                    <a:pt x="1319" y="834"/>
                  </a:lnTo>
                  <a:lnTo>
                    <a:pt x="1322" y="838"/>
                  </a:lnTo>
                  <a:lnTo>
                    <a:pt x="1328" y="844"/>
                  </a:lnTo>
                  <a:lnTo>
                    <a:pt x="1334" y="849"/>
                  </a:lnTo>
                  <a:lnTo>
                    <a:pt x="1337" y="853"/>
                  </a:lnTo>
                  <a:lnTo>
                    <a:pt x="1348" y="871"/>
                  </a:lnTo>
                  <a:lnTo>
                    <a:pt x="1356" y="892"/>
                  </a:lnTo>
                  <a:lnTo>
                    <a:pt x="1360" y="915"/>
                  </a:lnTo>
                  <a:lnTo>
                    <a:pt x="1361" y="939"/>
                  </a:lnTo>
                  <a:lnTo>
                    <a:pt x="1361" y="965"/>
                  </a:lnTo>
                  <a:lnTo>
                    <a:pt x="1359" y="991"/>
                  </a:lnTo>
                  <a:lnTo>
                    <a:pt x="1356" y="1015"/>
                  </a:lnTo>
                  <a:lnTo>
                    <a:pt x="1352" y="1040"/>
                  </a:lnTo>
                  <a:lnTo>
                    <a:pt x="1347" y="1062"/>
                  </a:lnTo>
                  <a:lnTo>
                    <a:pt x="1338" y="1093"/>
                  </a:lnTo>
                  <a:lnTo>
                    <a:pt x="1328" y="1123"/>
                  </a:lnTo>
                  <a:lnTo>
                    <a:pt x="1317" y="1148"/>
                  </a:lnTo>
                  <a:lnTo>
                    <a:pt x="1305" y="1169"/>
                  </a:lnTo>
                  <a:lnTo>
                    <a:pt x="1293" y="1186"/>
                  </a:lnTo>
                  <a:lnTo>
                    <a:pt x="1282" y="1232"/>
                  </a:lnTo>
                  <a:lnTo>
                    <a:pt x="1269" y="1279"/>
                  </a:lnTo>
                  <a:lnTo>
                    <a:pt x="1253" y="1328"/>
                  </a:lnTo>
                  <a:lnTo>
                    <a:pt x="1233" y="1375"/>
                  </a:lnTo>
                  <a:lnTo>
                    <a:pt x="1211" y="1423"/>
                  </a:lnTo>
                  <a:lnTo>
                    <a:pt x="1186" y="1470"/>
                  </a:lnTo>
                  <a:lnTo>
                    <a:pt x="1158" y="1516"/>
                  </a:lnTo>
                  <a:lnTo>
                    <a:pt x="1128" y="1560"/>
                  </a:lnTo>
                  <a:lnTo>
                    <a:pt x="1093" y="1603"/>
                  </a:lnTo>
                  <a:lnTo>
                    <a:pt x="1058" y="1642"/>
                  </a:lnTo>
                  <a:lnTo>
                    <a:pt x="1020" y="1680"/>
                  </a:lnTo>
                  <a:lnTo>
                    <a:pt x="979" y="1713"/>
                  </a:lnTo>
                  <a:lnTo>
                    <a:pt x="936" y="1744"/>
                  </a:lnTo>
                  <a:lnTo>
                    <a:pt x="891" y="1769"/>
                  </a:lnTo>
                  <a:lnTo>
                    <a:pt x="844" y="1791"/>
                  </a:lnTo>
                  <a:lnTo>
                    <a:pt x="795" y="1807"/>
                  </a:lnTo>
                  <a:lnTo>
                    <a:pt x="744" y="1819"/>
                  </a:lnTo>
                  <a:lnTo>
                    <a:pt x="692" y="1825"/>
                  </a:lnTo>
                  <a:lnTo>
                    <a:pt x="643" y="1824"/>
                  </a:lnTo>
                  <a:lnTo>
                    <a:pt x="594" y="1815"/>
                  </a:lnTo>
                  <a:lnTo>
                    <a:pt x="544" y="1801"/>
                  </a:lnTo>
                  <a:lnTo>
                    <a:pt x="495" y="1780"/>
                  </a:lnTo>
                  <a:lnTo>
                    <a:pt x="446" y="1752"/>
                  </a:lnTo>
                  <a:lnTo>
                    <a:pt x="397" y="1720"/>
                  </a:lnTo>
                  <a:lnTo>
                    <a:pt x="350" y="1683"/>
                  </a:lnTo>
                  <a:lnTo>
                    <a:pt x="306" y="1641"/>
                  </a:lnTo>
                  <a:lnTo>
                    <a:pt x="263" y="1596"/>
                  </a:lnTo>
                  <a:lnTo>
                    <a:pt x="224" y="1546"/>
                  </a:lnTo>
                  <a:lnTo>
                    <a:pt x="188" y="1492"/>
                  </a:lnTo>
                  <a:lnTo>
                    <a:pt x="155" y="1436"/>
                  </a:lnTo>
                  <a:lnTo>
                    <a:pt x="126" y="1376"/>
                  </a:lnTo>
                  <a:lnTo>
                    <a:pt x="103" y="1315"/>
                  </a:lnTo>
                  <a:lnTo>
                    <a:pt x="84" y="1251"/>
                  </a:lnTo>
                  <a:lnTo>
                    <a:pt x="72" y="1186"/>
                  </a:lnTo>
                  <a:lnTo>
                    <a:pt x="60" y="1170"/>
                  </a:lnTo>
                  <a:lnTo>
                    <a:pt x="48" y="1152"/>
                  </a:lnTo>
                  <a:lnTo>
                    <a:pt x="38" y="1130"/>
                  </a:lnTo>
                  <a:lnTo>
                    <a:pt x="28" y="1103"/>
                  </a:lnTo>
                  <a:lnTo>
                    <a:pt x="21" y="1074"/>
                  </a:lnTo>
                  <a:lnTo>
                    <a:pt x="16" y="1053"/>
                  </a:lnTo>
                  <a:lnTo>
                    <a:pt x="12" y="1031"/>
                  </a:lnTo>
                  <a:lnTo>
                    <a:pt x="8" y="1008"/>
                  </a:lnTo>
                  <a:lnTo>
                    <a:pt x="4" y="982"/>
                  </a:lnTo>
                  <a:lnTo>
                    <a:pt x="1" y="958"/>
                  </a:lnTo>
                  <a:lnTo>
                    <a:pt x="0" y="934"/>
                  </a:lnTo>
                  <a:lnTo>
                    <a:pt x="1" y="911"/>
                  </a:lnTo>
                  <a:lnTo>
                    <a:pt x="4" y="889"/>
                  </a:lnTo>
                  <a:lnTo>
                    <a:pt x="11" y="869"/>
                  </a:lnTo>
                  <a:lnTo>
                    <a:pt x="21" y="853"/>
                  </a:lnTo>
                  <a:lnTo>
                    <a:pt x="29" y="843"/>
                  </a:lnTo>
                  <a:lnTo>
                    <a:pt x="39" y="834"/>
                  </a:lnTo>
                  <a:lnTo>
                    <a:pt x="26" y="779"/>
                  </a:lnTo>
                  <a:lnTo>
                    <a:pt x="16" y="728"/>
                  </a:lnTo>
                  <a:lnTo>
                    <a:pt x="10" y="681"/>
                  </a:lnTo>
                  <a:lnTo>
                    <a:pt x="5" y="638"/>
                  </a:lnTo>
                  <a:lnTo>
                    <a:pt x="4" y="598"/>
                  </a:lnTo>
                  <a:lnTo>
                    <a:pt x="4" y="562"/>
                  </a:lnTo>
                  <a:lnTo>
                    <a:pt x="6" y="530"/>
                  </a:lnTo>
                  <a:lnTo>
                    <a:pt x="11" y="502"/>
                  </a:lnTo>
                  <a:lnTo>
                    <a:pt x="15" y="477"/>
                  </a:lnTo>
                  <a:lnTo>
                    <a:pt x="20" y="455"/>
                  </a:lnTo>
                  <a:lnTo>
                    <a:pt x="25" y="439"/>
                  </a:lnTo>
                  <a:lnTo>
                    <a:pt x="29" y="425"/>
                  </a:lnTo>
                  <a:lnTo>
                    <a:pt x="33" y="415"/>
                  </a:lnTo>
                  <a:lnTo>
                    <a:pt x="36" y="408"/>
                  </a:lnTo>
                  <a:lnTo>
                    <a:pt x="59" y="358"/>
                  </a:lnTo>
                  <a:lnTo>
                    <a:pt x="84" y="309"/>
                  </a:lnTo>
                  <a:lnTo>
                    <a:pt x="113" y="264"/>
                  </a:lnTo>
                  <a:lnTo>
                    <a:pt x="145" y="221"/>
                  </a:lnTo>
                  <a:lnTo>
                    <a:pt x="179" y="182"/>
                  </a:lnTo>
                  <a:lnTo>
                    <a:pt x="215" y="146"/>
                  </a:lnTo>
                  <a:lnTo>
                    <a:pt x="255" y="113"/>
                  </a:lnTo>
                  <a:lnTo>
                    <a:pt x="295" y="85"/>
                  </a:lnTo>
                  <a:lnTo>
                    <a:pt x="340" y="59"/>
                  </a:lnTo>
                  <a:lnTo>
                    <a:pt x="386" y="39"/>
                  </a:lnTo>
                  <a:lnTo>
                    <a:pt x="436" y="22"/>
                  </a:lnTo>
                  <a:lnTo>
                    <a:pt x="487" y="10"/>
                  </a:lnTo>
                  <a:lnTo>
                    <a:pt x="541" y="2"/>
                  </a:lnTo>
                  <a:lnTo>
                    <a:pt x="5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35" name="Freeform 103"/>
            <p:cNvSpPr>
              <a:spLocks/>
            </p:cNvSpPr>
            <p:nvPr/>
          </p:nvSpPr>
          <p:spPr bwMode="auto">
            <a:xfrm>
              <a:off x="671" y="1486"/>
              <a:ext cx="280" cy="169"/>
            </a:xfrm>
            <a:custGeom>
              <a:avLst/>
              <a:gdLst>
                <a:gd name="T0" fmla="*/ 901 w 2796"/>
                <a:gd name="T1" fmla="*/ 5 h 1686"/>
                <a:gd name="T2" fmla="*/ 931 w 2796"/>
                <a:gd name="T3" fmla="*/ 27 h 1686"/>
                <a:gd name="T4" fmla="*/ 956 w 2796"/>
                <a:gd name="T5" fmla="*/ 44 h 1686"/>
                <a:gd name="T6" fmla="*/ 959 w 2796"/>
                <a:gd name="T7" fmla="*/ 59 h 1686"/>
                <a:gd name="T8" fmla="*/ 957 w 2796"/>
                <a:gd name="T9" fmla="*/ 125 h 1686"/>
                <a:gd name="T10" fmla="*/ 955 w 2796"/>
                <a:gd name="T11" fmla="*/ 222 h 1686"/>
                <a:gd name="T12" fmla="*/ 954 w 2796"/>
                <a:gd name="T13" fmla="*/ 328 h 1686"/>
                <a:gd name="T14" fmla="*/ 952 w 2796"/>
                <a:gd name="T15" fmla="*/ 416 h 1686"/>
                <a:gd name="T16" fmla="*/ 952 w 2796"/>
                <a:gd name="T17" fmla="*/ 466 h 1686"/>
                <a:gd name="T18" fmla="*/ 1352 w 2796"/>
                <a:gd name="T19" fmla="*/ 1532 h 1686"/>
                <a:gd name="T20" fmla="*/ 1398 w 2796"/>
                <a:gd name="T21" fmla="*/ 1555 h 1686"/>
                <a:gd name="T22" fmla="*/ 1444 w 2796"/>
                <a:gd name="T23" fmla="*/ 1532 h 1686"/>
                <a:gd name="T24" fmla="*/ 1837 w 2796"/>
                <a:gd name="T25" fmla="*/ 45 h 1686"/>
                <a:gd name="T26" fmla="*/ 1959 w 2796"/>
                <a:gd name="T27" fmla="*/ 35 h 1686"/>
                <a:gd name="T28" fmla="*/ 2059 w 2796"/>
                <a:gd name="T29" fmla="*/ 86 h 1686"/>
                <a:gd name="T30" fmla="*/ 2165 w 2796"/>
                <a:gd name="T31" fmla="*/ 130 h 1686"/>
                <a:gd name="T32" fmla="*/ 2260 w 2796"/>
                <a:gd name="T33" fmla="*/ 165 h 1686"/>
                <a:gd name="T34" fmla="*/ 2329 w 2796"/>
                <a:gd name="T35" fmla="*/ 188 h 1686"/>
                <a:gd name="T36" fmla="*/ 2355 w 2796"/>
                <a:gd name="T37" fmla="*/ 197 h 1686"/>
                <a:gd name="T38" fmla="*/ 2462 w 2796"/>
                <a:gd name="T39" fmla="*/ 251 h 1686"/>
                <a:gd name="T40" fmla="*/ 2528 w 2796"/>
                <a:gd name="T41" fmla="*/ 301 h 1686"/>
                <a:gd name="T42" fmla="*/ 2556 w 2796"/>
                <a:gd name="T43" fmla="*/ 331 h 1686"/>
                <a:gd name="T44" fmla="*/ 2637 w 2796"/>
                <a:gd name="T45" fmla="*/ 472 h 1686"/>
                <a:gd name="T46" fmla="*/ 2718 w 2796"/>
                <a:gd name="T47" fmla="*/ 687 h 1686"/>
                <a:gd name="T48" fmla="*/ 2763 w 2796"/>
                <a:gd name="T49" fmla="*/ 901 h 1686"/>
                <a:gd name="T50" fmla="*/ 2785 w 2796"/>
                <a:gd name="T51" fmla="*/ 1101 h 1686"/>
                <a:gd name="T52" fmla="*/ 2795 w 2796"/>
                <a:gd name="T53" fmla="*/ 1274 h 1686"/>
                <a:gd name="T54" fmla="*/ 2790 w 2796"/>
                <a:gd name="T55" fmla="*/ 1398 h 1686"/>
                <a:gd name="T56" fmla="*/ 2769 w 2796"/>
                <a:gd name="T57" fmla="*/ 1475 h 1686"/>
                <a:gd name="T58" fmla="*/ 2735 w 2796"/>
                <a:gd name="T59" fmla="*/ 1514 h 1686"/>
                <a:gd name="T60" fmla="*/ 2596 w 2796"/>
                <a:gd name="T61" fmla="*/ 1564 h 1686"/>
                <a:gd name="T62" fmla="*/ 2360 w 2796"/>
                <a:gd name="T63" fmla="*/ 1616 h 1686"/>
                <a:gd name="T64" fmla="*/ 2082 w 2796"/>
                <a:gd name="T65" fmla="*/ 1653 h 1686"/>
                <a:gd name="T66" fmla="*/ 1774 w 2796"/>
                <a:gd name="T67" fmla="*/ 1676 h 1686"/>
                <a:gd name="T68" fmla="*/ 1452 w 2796"/>
                <a:gd name="T69" fmla="*/ 1686 h 1686"/>
                <a:gd name="T70" fmla="*/ 1127 w 2796"/>
                <a:gd name="T71" fmla="*/ 1682 h 1686"/>
                <a:gd name="T72" fmla="*/ 813 w 2796"/>
                <a:gd name="T73" fmla="*/ 1663 h 1686"/>
                <a:gd name="T74" fmla="*/ 524 w 2796"/>
                <a:gd name="T75" fmla="*/ 1630 h 1686"/>
                <a:gd name="T76" fmla="*/ 272 w 2796"/>
                <a:gd name="T77" fmla="*/ 1583 h 1686"/>
                <a:gd name="T78" fmla="*/ 72 w 2796"/>
                <a:gd name="T79" fmla="*/ 1521 h 1686"/>
                <a:gd name="T80" fmla="*/ 40 w 2796"/>
                <a:gd name="T81" fmla="*/ 1496 h 1686"/>
                <a:gd name="T82" fmla="*/ 14 w 2796"/>
                <a:gd name="T83" fmla="*/ 1442 h 1686"/>
                <a:gd name="T84" fmla="*/ 1 w 2796"/>
                <a:gd name="T85" fmla="*/ 1355 h 1686"/>
                <a:gd name="T86" fmla="*/ 3 w 2796"/>
                <a:gd name="T87" fmla="*/ 1220 h 1686"/>
                <a:gd name="T88" fmla="*/ 16 w 2796"/>
                <a:gd name="T89" fmla="*/ 1036 h 1686"/>
                <a:gd name="T90" fmla="*/ 44 w 2796"/>
                <a:gd name="T91" fmla="*/ 830 h 1686"/>
                <a:gd name="T92" fmla="*/ 100 w 2796"/>
                <a:gd name="T93" fmla="*/ 615 h 1686"/>
                <a:gd name="T94" fmla="*/ 195 w 2796"/>
                <a:gd name="T95" fmla="*/ 401 h 1686"/>
                <a:gd name="T96" fmla="*/ 245 w 2796"/>
                <a:gd name="T97" fmla="*/ 324 h 1686"/>
                <a:gd name="T98" fmla="*/ 285 w 2796"/>
                <a:gd name="T99" fmla="*/ 286 h 1686"/>
                <a:gd name="T100" fmla="*/ 365 w 2796"/>
                <a:gd name="T101" fmla="*/ 232 h 1686"/>
                <a:gd name="T102" fmla="*/ 444 w 2796"/>
                <a:gd name="T103" fmla="*/ 196 h 1686"/>
                <a:gd name="T104" fmla="*/ 485 w 2796"/>
                <a:gd name="T105" fmla="*/ 182 h 1686"/>
                <a:gd name="T106" fmla="*/ 564 w 2796"/>
                <a:gd name="T107" fmla="*/ 155 h 1686"/>
                <a:gd name="T108" fmla="*/ 665 w 2796"/>
                <a:gd name="T109" fmla="*/ 116 h 1686"/>
                <a:gd name="T110" fmla="*/ 771 w 2796"/>
                <a:gd name="T111" fmla="*/ 69 h 1686"/>
                <a:gd name="T112" fmla="*/ 866 w 2796"/>
                <a:gd name="T113" fmla="*/ 17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6" h="1686">
                  <a:moveTo>
                    <a:pt x="893" y="0"/>
                  </a:moveTo>
                  <a:lnTo>
                    <a:pt x="895" y="1"/>
                  </a:lnTo>
                  <a:lnTo>
                    <a:pt x="901" y="5"/>
                  </a:lnTo>
                  <a:lnTo>
                    <a:pt x="910" y="12"/>
                  </a:lnTo>
                  <a:lnTo>
                    <a:pt x="920" y="20"/>
                  </a:lnTo>
                  <a:lnTo>
                    <a:pt x="931" y="27"/>
                  </a:lnTo>
                  <a:lnTo>
                    <a:pt x="942" y="35"/>
                  </a:lnTo>
                  <a:lnTo>
                    <a:pt x="951" y="40"/>
                  </a:lnTo>
                  <a:lnTo>
                    <a:pt x="956" y="44"/>
                  </a:lnTo>
                  <a:lnTo>
                    <a:pt x="959" y="45"/>
                  </a:lnTo>
                  <a:lnTo>
                    <a:pt x="959" y="48"/>
                  </a:lnTo>
                  <a:lnTo>
                    <a:pt x="959" y="59"/>
                  </a:lnTo>
                  <a:lnTo>
                    <a:pt x="959" y="77"/>
                  </a:lnTo>
                  <a:lnTo>
                    <a:pt x="957" y="99"/>
                  </a:lnTo>
                  <a:lnTo>
                    <a:pt x="957" y="125"/>
                  </a:lnTo>
                  <a:lnTo>
                    <a:pt x="956" y="155"/>
                  </a:lnTo>
                  <a:lnTo>
                    <a:pt x="956" y="188"/>
                  </a:lnTo>
                  <a:lnTo>
                    <a:pt x="955" y="222"/>
                  </a:lnTo>
                  <a:lnTo>
                    <a:pt x="955" y="257"/>
                  </a:lnTo>
                  <a:lnTo>
                    <a:pt x="954" y="292"/>
                  </a:lnTo>
                  <a:lnTo>
                    <a:pt x="954" y="328"/>
                  </a:lnTo>
                  <a:lnTo>
                    <a:pt x="953" y="359"/>
                  </a:lnTo>
                  <a:lnTo>
                    <a:pt x="953" y="389"/>
                  </a:lnTo>
                  <a:lnTo>
                    <a:pt x="952" y="416"/>
                  </a:lnTo>
                  <a:lnTo>
                    <a:pt x="952" y="439"/>
                  </a:lnTo>
                  <a:lnTo>
                    <a:pt x="952" y="455"/>
                  </a:lnTo>
                  <a:lnTo>
                    <a:pt x="952" y="466"/>
                  </a:lnTo>
                  <a:lnTo>
                    <a:pt x="952" y="469"/>
                  </a:lnTo>
                  <a:lnTo>
                    <a:pt x="1343" y="1517"/>
                  </a:lnTo>
                  <a:lnTo>
                    <a:pt x="1352" y="1532"/>
                  </a:lnTo>
                  <a:lnTo>
                    <a:pt x="1364" y="1544"/>
                  </a:lnTo>
                  <a:lnTo>
                    <a:pt x="1380" y="1552"/>
                  </a:lnTo>
                  <a:lnTo>
                    <a:pt x="1398" y="1555"/>
                  </a:lnTo>
                  <a:lnTo>
                    <a:pt x="1415" y="1552"/>
                  </a:lnTo>
                  <a:lnTo>
                    <a:pt x="1431" y="1544"/>
                  </a:lnTo>
                  <a:lnTo>
                    <a:pt x="1444" y="1532"/>
                  </a:lnTo>
                  <a:lnTo>
                    <a:pt x="1453" y="1517"/>
                  </a:lnTo>
                  <a:lnTo>
                    <a:pt x="1844" y="469"/>
                  </a:lnTo>
                  <a:lnTo>
                    <a:pt x="1837" y="45"/>
                  </a:lnTo>
                  <a:lnTo>
                    <a:pt x="1902" y="0"/>
                  </a:lnTo>
                  <a:lnTo>
                    <a:pt x="1928" y="17"/>
                  </a:lnTo>
                  <a:lnTo>
                    <a:pt x="1959" y="35"/>
                  </a:lnTo>
                  <a:lnTo>
                    <a:pt x="1991" y="53"/>
                  </a:lnTo>
                  <a:lnTo>
                    <a:pt x="2024" y="69"/>
                  </a:lnTo>
                  <a:lnTo>
                    <a:pt x="2059" y="86"/>
                  </a:lnTo>
                  <a:lnTo>
                    <a:pt x="2095" y="101"/>
                  </a:lnTo>
                  <a:lnTo>
                    <a:pt x="2130" y="116"/>
                  </a:lnTo>
                  <a:lnTo>
                    <a:pt x="2165" y="130"/>
                  </a:lnTo>
                  <a:lnTo>
                    <a:pt x="2198" y="143"/>
                  </a:lnTo>
                  <a:lnTo>
                    <a:pt x="2230" y="155"/>
                  </a:lnTo>
                  <a:lnTo>
                    <a:pt x="2260" y="165"/>
                  </a:lnTo>
                  <a:lnTo>
                    <a:pt x="2286" y="175"/>
                  </a:lnTo>
                  <a:lnTo>
                    <a:pt x="2309" y="182"/>
                  </a:lnTo>
                  <a:lnTo>
                    <a:pt x="2329" y="188"/>
                  </a:lnTo>
                  <a:lnTo>
                    <a:pt x="2343" y="193"/>
                  </a:lnTo>
                  <a:lnTo>
                    <a:pt x="2352" y="196"/>
                  </a:lnTo>
                  <a:lnTo>
                    <a:pt x="2355" y="197"/>
                  </a:lnTo>
                  <a:lnTo>
                    <a:pt x="2395" y="214"/>
                  </a:lnTo>
                  <a:lnTo>
                    <a:pt x="2431" y="232"/>
                  </a:lnTo>
                  <a:lnTo>
                    <a:pt x="2462" y="251"/>
                  </a:lnTo>
                  <a:lnTo>
                    <a:pt x="2488" y="268"/>
                  </a:lnTo>
                  <a:lnTo>
                    <a:pt x="2510" y="286"/>
                  </a:lnTo>
                  <a:lnTo>
                    <a:pt x="2528" y="301"/>
                  </a:lnTo>
                  <a:lnTo>
                    <a:pt x="2541" y="314"/>
                  </a:lnTo>
                  <a:lnTo>
                    <a:pt x="2551" y="324"/>
                  </a:lnTo>
                  <a:lnTo>
                    <a:pt x="2556" y="331"/>
                  </a:lnTo>
                  <a:lnTo>
                    <a:pt x="2558" y="333"/>
                  </a:lnTo>
                  <a:lnTo>
                    <a:pt x="2600" y="401"/>
                  </a:lnTo>
                  <a:lnTo>
                    <a:pt x="2637" y="472"/>
                  </a:lnTo>
                  <a:lnTo>
                    <a:pt x="2668" y="543"/>
                  </a:lnTo>
                  <a:lnTo>
                    <a:pt x="2696" y="615"/>
                  </a:lnTo>
                  <a:lnTo>
                    <a:pt x="2718" y="687"/>
                  </a:lnTo>
                  <a:lnTo>
                    <a:pt x="2736" y="759"/>
                  </a:lnTo>
                  <a:lnTo>
                    <a:pt x="2751" y="830"/>
                  </a:lnTo>
                  <a:lnTo>
                    <a:pt x="2763" y="901"/>
                  </a:lnTo>
                  <a:lnTo>
                    <a:pt x="2773" y="970"/>
                  </a:lnTo>
                  <a:lnTo>
                    <a:pt x="2779" y="1036"/>
                  </a:lnTo>
                  <a:lnTo>
                    <a:pt x="2785" y="1101"/>
                  </a:lnTo>
                  <a:lnTo>
                    <a:pt x="2789" y="1162"/>
                  </a:lnTo>
                  <a:lnTo>
                    <a:pt x="2791" y="1220"/>
                  </a:lnTo>
                  <a:lnTo>
                    <a:pt x="2795" y="1274"/>
                  </a:lnTo>
                  <a:lnTo>
                    <a:pt x="2796" y="1321"/>
                  </a:lnTo>
                  <a:lnTo>
                    <a:pt x="2793" y="1362"/>
                  </a:lnTo>
                  <a:lnTo>
                    <a:pt x="2790" y="1398"/>
                  </a:lnTo>
                  <a:lnTo>
                    <a:pt x="2785" y="1428"/>
                  </a:lnTo>
                  <a:lnTo>
                    <a:pt x="2778" y="1454"/>
                  </a:lnTo>
                  <a:lnTo>
                    <a:pt x="2769" y="1475"/>
                  </a:lnTo>
                  <a:lnTo>
                    <a:pt x="2759" y="1491"/>
                  </a:lnTo>
                  <a:lnTo>
                    <a:pt x="2747" y="1505"/>
                  </a:lnTo>
                  <a:lnTo>
                    <a:pt x="2735" y="1514"/>
                  </a:lnTo>
                  <a:lnTo>
                    <a:pt x="2723" y="1521"/>
                  </a:lnTo>
                  <a:lnTo>
                    <a:pt x="2663" y="1543"/>
                  </a:lnTo>
                  <a:lnTo>
                    <a:pt x="2596" y="1564"/>
                  </a:lnTo>
                  <a:lnTo>
                    <a:pt x="2523" y="1583"/>
                  </a:lnTo>
                  <a:lnTo>
                    <a:pt x="2444" y="1600"/>
                  </a:lnTo>
                  <a:lnTo>
                    <a:pt x="2360" y="1616"/>
                  </a:lnTo>
                  <a:lnTo>
                    <a:pt x="2272" y="1630"/>
                  </a:lnTo>
                  <a:lnTo>
                    <a:pt x="2179" y="1642"/>
                  </a:lnTo>
                  <a:lnTo>
                    <a:pt x="2082" y="1653"/>
                  </a:lnTo>
                  <a:lnTo>
                    <a:pt x="1982" y="1663"/>
                  </a:lnTo>
                  <a:lnTo>
                    <a:pt x="1880" y="1671"/>
                  </a:lnTo>
                  <a:lnTo>
                    <a:pt x="1774" y="1676"/>
                  </a:lnTo>
                  <a:lnTo>
                    <a:pt x="1668" y="1682"/>
                  </a:lnTo>
                  <a:lnTo>
                    <a:pt x="1560" y="1685"/>
                  </a:lnTo>
                  <a:lnTo>
                    <a:pt x="1452" y="1686"/>
                  </a:lnTo>
                  <a:lnTo>
                    <a:pt x="1343" y="1686"/>
                  </a:lnTo>
                  <a:lnTo>
                    <a:pt x="1234" y="1685"/>
                  </a:lnTo>
                  <a:lnTo>
                    <a:pt x="1127" y="1682"/>
                  </a:lnTo>
                  <a:lnTo>
                    <a:pt x="1020" y="1676"/>
                  </a:lnTo>
                  <a:lnTo>
                    <a:pt x="916" y="1671"/>
                  </a:lnTo>
                  <a:lnTo>
                    <a:pt x="813" y="1663"/>
                  </a:lnTo>
                  <a:lnTo>
                    <a:pt x="713" y="1653"/>
                  </a:lnTo>
                  <a:lnTo>
                    <a:pt x="616" y="1642"/>
                  </a:lnTo>
                  <a:lnTo>
                    <a:pt x="524" y="1630"/>
                  </a:lnTo>
                  <a:lnTo>
                    <a:pt x="435" y="1616"/>
                  </a:lnTo>
                  <a:lnTo>
                    <a:pt x="351" y="1600"/>
                  </a:lnTo>
                  <a:lnTo>
                    <a:pt x="272" y="1583"/>
                  </a:lnTo>
                  <a:lnTo>
                    <a:pt x="200" y="1564"/>
                  </a:lnTo>
                  <a:lnTo>
                    <a:pt x="133" y="1543"/>
                  </a:lnTo>
                  <a:lnTo>
                    <a:pt x="72" y="1521"/>
                  </a:lnTo>
                  <a:lnTo>
                    <a:pt x="60" y="1516"/>
                  </a:lnTo>
                  <a:lnTo>
                    <a:pt x="49" y="1507"/>
                  </a:lnTo>
                  <a:lnTo>
                    <a:pt x="40" y="1496"/>
                  </a:lnTo>
                  <a:lnTo>
                    <a:pt x="30" y="1481"/>
                  </a:lnTo>
                  <a:lnTo>
                    <a:pt x="21" y="1464"/>
                  </a:lnTo>
                  <a:lnTo>
                    <a:pt x="14" y="1442"/>
                  </a:lnTo>
                  <a:lnTo>
                    <a:pt x="8" y="1418"/>
                  </a:lnTo>
                  <a:lnTo>
                    <a:pt x="3" y="1388"/>
                  </a:lnTo>
                  <a:lnTo>
                    <a:pt x="1" y="1355"/>
                  </a:lnTo>
                  <a:lnTo>
                    <a:pt x="0" y="1316"/>
                  </a:lnTo>
                  <a:lnTo>
                    <a:pt x="1" y="1274"/>
                  </a:lnTo>
                  <a:lnTo>
                    <a:pt x="3" y="1220"/>
                  </a:lnTo>
                  <a:lnTo>
                    <a:pt x="7" y="1162"/>
                  </a:lnTo>
                  <a:lnTo>
                    <a:pt x="11" y="1101"/>
                  </a:lnTo>
                  <a:lnTo>
                    <a:pt x="16" y="1036"/>
                  </a:lnTo>
                  <a:lnTo>
                    <a:pt x="23" y="970"/>
                  </a:lnTo>
                  <a:lnTo>
                    <a:pt x="32" y="901"/>
                  </a:lnTo>
                  <a:lnTo>
                    <a:pt x="44" y="830"/>
                  </a:lnTo>
                  <a:lnTo>
                    <a:pt x="59" y="759"/>
                  </a:lnTo>
                  <a:lnTo>
                    <a:pt x="78" y="687"/>
                  </a:lnTo>
                  <a:lnTo>
                    <a:pt x="100" y="615"/>
                  </a:lnTo>
                  <a:lnTo>
                    <a:pt x="127" y="543"/>
                  </a:lnTo>
                  <a:lnTo>
                    <a:pt x="158" y="472"/>
                  </a:lnTo>
                  <a:lnTo>
                    <a:pt x="195" y="401"/>
                  </a:lnTo>
                  <a:lnTo>
                    <a:pt x="237" y="333"/>
                  </a:lnTo>
                  <a:lnTo>
                    <a:pt x="239" y="331"/>
                  </a:lnTo>
                  <a:lnTo>
                    <a:pt x="245" y="324"/>
                  </a:lnTo>
                  <a:lnTo>
                    <a:pt x="254" y="314"/>
                  </a:lnTo>
                  <a:lnTo>
                    <a:pt x="268" y="301"/>
                  </a:lnTo>
                  <a:lnTo>
                    <a:pt x="285" y="286"/>
                  </a:lnTo>
                  <a:lnTo>
                    <a:pt x="307" y="268"/>
                  </a:lnTo>
                  <a:lnTo>
                    <a:pt x="334" y="251"/>
                  </a:lnTo>
                  <a:lnTo>
                    <a:pt x="365" y="232"/>
                  </a:lnTo>
                  <a:lnTo>
                    <a:pt x="400" y="214"/>
                  </a:lnTo>
                  <a:lnTo>
                    <a:pt x="440" y="197"/>
                  </a:lnTo>
                  <a:lnTo>
                    <a:pt x="444" y="196"/>
                  </a:lnTo>
                  <a:lnTo>
                    <a:pt x="452" y="193"/>
                  </a:lnTo>
                  <a:lnTo>
                    <a:pt x="467" y="188"/>
                  </a:lnTo>
                  <a:lnTo>
                    <a:pt x="485" y="182"/>
                  </a:lnTo>
                  <a:lnTo>
                    <a:pt x="508" y="175"/>
                  </a:lnTo>
                  <a:lnTo>
                    <a:pt x="535" y="165"/>
                  </a:lnTo>
                  <a:lnTo>
                    <a:pt x="564" y="155"/>
                  </a:lnTo>
                  <a:lnTo>
                    <a:pt x="596" y="143"/>
                  </a:lnTo>
                  <a:lnTo>
                    <a:pt x="630" y="130"/>
                  </a:lnTo>
                  <a:lnTo>
                    <a:pt x="665" y="116"/>
                  </a:lnTo>
                  <a:lnTo>
                    <a:pt x="701" y="101"/>
                  </a:lnTo>
                  <a:lnTo>
                    <a:pt x="736" y="86"/>
                  </a:lnTo>
                  <a:lnTo>
                    <a:pt x="771" y="69"/>
                  </a:lnTo>
                  <a:lnTo>
                    <a:pt x="805" y="53"/>
                  </a:lnTo>
                  <a:lnTo>
                    <a:pt x="837" y="35"/>
                  </a:lnTo>
                  <a:lnTo>
                    <a:pt x="866" y="17"/>
                  </a:lnTo>
                  <a:lnTo>
                    <a:pt x="8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36" name="Freeform 104"/>
            <p:cNvSpPr>
              <a:spLocks/>
            </p:cNvSpPr>
            <p:nvPr/>
          </p:nvSpPr>
          <p:spPr bwMode="auto">
            <a:xfrm>
              <a:off x="793" y="1505"/>
              <a:ext cx="35" cy="126"/>
            </a:xfrm>
            <a:custGeom>
              <a:avLst/>
              <a:gdLst>
                <a:gd name="T0" fmla="*/ 0 w 347"/>
                <a:gd name="T1" fmla="*/ 0 h 1259"/>
                <a:gd name="T2" fmla="*/ 57 w 347"/>
                <a:gd name="T3" fmla="*/ 17 h 1259"/>
                <a:gd name="T4" fmla="*/ 114 w 347"/>
                <a:gd name="T5" fmla="*/ 28 h 1259"/>
                <a:gd name="T6" fmla="*/ 172 w 347"/>
                <a:gd name="T7" fmla="*/ 31 h 1259"/>
                <a:gd name="T8" fmla="*/ 188 w 347"/>
                <a:gd name="T9" fmla="*/ 31 h 1259"/>
                <a:gd name="T10" fmla="*/ 243 w 347"/>
                <a:gd name="T11" fmla="*/ 27 h 1259"/>
                <a:gd name="T12" fmla="*/ 296 w 347"/>
                <a:gd name="T13" fmla="*/ 17 h 1259"/>
                <a:gd name="T14" fmla="*/ 347 w 347"/>
                <a:gd name="T15" fmla="*/ 4 h 1259"/>
                <a:gd name="T16" fmla="*/ 193 w 347"/>
                <a:gd name="T17" fmla="*/ 239 h 1259"/>
                <a:gd name="T18" fmla="*/ 333 w 347"/>
                <a:gd name="T19" fmla="*/ 373 h 1259"/>
                <a:gd name="T20" fmla="*/ 190 w 347"/>
                <a:gd name="T21" fmla="*/ 1246 h 1259"/>
                <a:gd name="T22" fmla="*/ 188 w 347"/>
                <a:gd name="T23" fmla="*/ 1250 h 1259"/>
                <a:gd name="T24" fmla="*/ 186 w 347"/>
                <a:gd name="T25" fmla="*/ 1253 h 1259"/>
                <a:gd name="T26" fmla="*/ 182 w 347"/>
                <a:gd name="T27" fmla="*/ 1256 h 1259"/>
                <a:gd name="T28" fmla="*/ 179 w 347"/>
                <a:gd name="T29" fmla="*/ 1258 h 1259"/>
                <a:gd name="T30" fmla="*/ 175 w 347"/>
                <a:gd name="T31" fmla="*/ 1259 h 1259"/>
                <a:gd name="T32" fmla="*/ 170 w 347"/>
                <a:gd name="T33" fmla="*/ 1258 h 1259"/>
                <a:gd name="T34" fmla="*/ 167 w 347"/>
                <a:gd name="T35" fmla="*/ 1256 h 1259"/>
                <a:gd name="T36" fmla="*/ 164 w 347"/>
                <a:gd name="T37" fmla="*/ 1253 h 1259"/>
                <a:gd name="T38" fmla="*/ 161 w 347"/>
                <a:gd name="T39" fmla="*/ 1250 h 1259"/>
                <a:gd name="T40" fmla="*/ 159 w 347"/>
                <a:gd name="T41" fmla="*/ 1246 h 1259"/>
                <a:gd name="T42" fmla="*/ 16 w 347"/>
                <a:gd name="T43" fmla="*/ 373 h 1259"/>
                <a:gd name="T44" fmla="*/ 155 w 347"/>
                <a:gd name="T45" fmla="*/ 239 h 1259"/>
                <a:gd name="T46" fmla="*/ 0 w 347"/>
                <a:gd name="T47" fmla="*/ 0 h 1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7" h="1259">
                  <a:moveTo>
                    <a:pt x="0" y="0"/>
                  </a:moveTo>
                  <a:lnTo>
                    <a:pt x="57" y="17"/>
                  </a:lnTo>
                  <a:lnTo>
                    <a:pt x="114" y="28"/>
                  </a:lnTo>
                  <a:lnTo>
                    <a:pt x="172" y="31"/>
                  </a:lnTo>
                  <a:lnTo>
                    <a:pt x="188" y="31"/>
                  </a:lnTo>
                  <a:lnTo>
                    <a:pt x="243" y="27"/>
                  </a:lnTo>
                  <a:lnTo>
                    <a:pt x="296" y="17"/>
                  </a:lnTo>
                  <a:lnTo>
                    <a:pt x="347" y="4"/>
                  </a:lnTo>
                  <a:lnTo>
                    <a:pt x="193" y="239"/>
                  </a:lnTo>
                  <a:lnTo>
                    <a:pt x="333" y="373"/>
                  </a:lnTo>
                  <a:lnTo>
                    <a:pt x="190" y="1246"/>
                  </a:lnTo>
                  <a:lnTo>
                    <a:pt x="188" y="1250"/>
                  </a:lnTo>
                  <a:lnTo>
                    <a:pt x="186" y="1253"/>
                  </a:lnTo>
                  <a:lnTo>
                    <a:pt x="182" y="1256"/>
                  </a:lnTo>
                  <a:lnTo>
                    <a:pt x="179" y="1258"/>
                  </a:lnTo>
                  <a:lnTo>
                    <a:pt x="175" y="1259"/>
                  </a:lnTo>
                  <a:lnTo>
                    <a:pt x="170" y="1258"/>
                  </a:lnTo>
                  <a:lnTo>
                    <a:pt x="167" y="1256"/>
                  </a:lnTo>
                  <a:lnTo>
                    <a:pt x="164" y="1253"/>
                  </a:lnTo>
                  <a:lnTo>
                    <a:pt x="161" y="1250"/>
                  </a:lnTo>
                  <a:lnTo>
                    <a:pt x="159" y="1246"/>
                  </a:lnTo>
                  <a:lnTo>
                    <a:pt x="16" y="373"/>
                  </a:lnTo>
                  <a:lnTo>
                    <a:pt x="155" y="23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smtClean="0">
                <a:solidFill>
                  <a:srgbClr val="000000"/>
                </a:solidFill>
                <a:latin typeface="Microsoft New Tai Lue"/>
              </a:endParaRPr>
            </a:p>
          </p:txBody>
        </p:sp>
      </p:grpSp>
      <p:grpSp>
        <p:nvGrpSpPr>
          <p:cNvPr id="37" name="Group 146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2728759" y="1129723"/>
            <a:ext cx="569571" cy="692616"/>
            <a:chOff x="1145" y="1766"/>
            <a:chExt cx="287" cy="349"/>
          </a:xfrm>
          <a:solidFill>
            <a:schemeClr val="accent2">
              <a:lumMod val="50000"/>
            </a:schemeClr>
          </a:solidFill>
        </p:grpSpPr>
        <p:sp>
          <p:nvSpPr>
            <p:cNvPr id="38" name="Freeform 148"/>
            <p:cNvSpPr>
              <a:spLocks/>
            </p:cNvSpPr>
            <p:nvPr/>
          </p:nvSpPr>
          <p:spPr bwMode="auto">
            <a:xfrm>
              <a:off x="1145" y="1853"/>
              <a:ext cx="287" cy="262"/>
            </a:xfrm>
            <a:custGeom>
              <a:avLst/>
              <a:gdLst>
                <a:gd name="T0" fmla="*/ 853 w 2871"/>
                <a:gd name="T1" fmla="*/ 138 h 2617"/>
                <a:gd name="T2" fmla="*/ 882 w 2871"/>
                <a:gd name="T3" fmla="*/ 193 h 2617"/>
                <a:gd name="T4" fmla="*/ 945 w 2871"/>
                <a:gd name="T5" fmla="*/ 399 h 2617"/>
                <a:gd name="T6" fmla="*/ 1041 w 2871"/>
                <a:gd name="T7" fmla="*/ 558 h 2617"/>
                <a:gd name="T8" fmla="*/ 1111 w 2871"/>
                <a:gd name="T9" fmla="*/ 644 h 2617"/>
                <a:gd name="T10" fmla="*/ 1108 w 2871"/>
                <a:gd name="T11" fmla="*/ 788 h 2617"/>
                <a:gd name="T12" fmla="*/ 1138 w 2871"/>
                <a:gd name="T13" fmla="*/ 941 h 2617"/>
                <a:gd name="T14" fmla="*/ 1253 w 2871"/>
                <a:gd name="T15" fmla="*/ 1059 h 2617"/>
                <a:gd name="T16" fmla="*/ 1396 w 2871"/>
                <a:gd name="T17" fmla="*/ 1120 h 2617"/>
                <a:gd name="T18" fmla="*/ 1562 w 2871"/>
                <a:gd name="T19" fmla="*/ 1077 h 2617"/>
                <a:gd name="T20" fmla="*/ 1749 w 2871"/>
                <a:gd name="T21" fmla="*/ 886 h 2617"/>
                <a:gd name="T22" fmla="*/ 1768 w 2871"/>
                <a:gd name="T23" fmla="*/ 651 h 2617"/>
                <a:gd name="T24" fmla="*/ 1811 w 2871"/>
                <a:gd name="T25" fmla="*/ 602 h 2617"/>
                <a:gd name="T26" fmla="*/ 1903 w 2871"/>
                <a:gd name="T27" fmla="*/ 470 h 2617"/>
                <a:gd name="T28" fmla="*/ 1987 w 2871"/>
                <a:gd name="T29" fmla="*/ 280 h 2617"/>
                <a:gd name="T30" fmla="*/ 2015 w 2871"/>
                <a:gd name="T31" fmla="*/ 173 h 2617"/>
                <a:gd name="T32" fmla="*/ 2065 w 2871"/>
                <a:gd name="T33" fmla="*/ 43 h 2617"/>
                <a:gd name="T34" fmla="*/ 2067 w 2871"/>
                <a:gd name="T35" fmla="*/ 54 h 2617"/>
                <a:gd name="T36" fmla="*/ 2050 w 2871"/>
                <a:gd name="T37" fmla="*/ 243 h 2617"/>
                <a:gd name="T38" fmla="*/ 2061 w 2871"/>
                <a:gd name="T39" fmla="*/ 517 h 2617"/>
                <a:gd name="T40" fmla="*/ 2132 w 2871"/>
                <a:gd name="T41" fmla="*/ 819 h 2617"/>
                <a:gd name="T42" fmla="*/ 2286 w 2871"/>
                <a:gd name="T43" fmla="*/ 926 h 2617"/>
                <a:gd name="T44" fmla="*/ 2492 w 2871"/>
                <a:gd name="T45" fmla="*/ 1026 h 2617"/>
                <a:gd name="T46" fmla="*/ 2650 w 2871"/>
                <a:gd name="T47" fmla="*/ 1156 h 2617"/>
                <a:gd name="T48" fmla="*/ 2685 w 2871"/>
                <a:gd name="T49" fmla="*/ 1230 h 2617"/>
                <a:gd name="T50" fmla="*/ 2744 w 2871"/>
                <a:gd name="T51" fmla="*/ 1397 h 2617"/>
                <a:gd name="T52" fmla="*/ 2813 w 2871"/>
                <a:gd name="T53" fmla="*/ 1652 h 2617"/>
                <a:gd name="T54" fmla="*/ 2864 w 2871"/>
                <a:gd name="T55" fmla="*/ 1961 h 2617"/>
                <a:gd name="T56" fmla="*/ 2862 w 2871"/>
                <a:gd name="T57" fmla="*/ 2288 h 2617"/>
                <a:gd name="T58" fmla="*/ 2846 w 2871"/>
                <a:gd name="T59" fmla="*/ 2322 h 2617"/>
                <a:gd name="T60" fmla="*/ 2770 w 2871"/>
                <a:gd name="T61" fmla="*/ 2386 h 2617"/>
                <a:gd name="T62" fmla="*/ 2668 w 2871"/>
                <a:gd name="T63" fmla="*/ 2423 h 2617"/>
                <a:gd name="T64" fmla="*/ 2436 w 2871"/>
                <a:gd name="T65" fmla="*/ 2492 h 2617"/>
                <a:gd name="T66" fmla="*/ 2095 w 2871"/>
                <a:gd name="T67" fmla="*/ 2564 h 2617"/>
                <a:gd name="T68" fmla="*/ 1663 w 2871"/>
                <a:gd name="T69" fmla="*/ 2612 h 2617"/>
                <a:gd name="T70" fmla="*/ 1354 w 2871"/>
                <a:gd name="T71" fmla="*/ 2615 h 2617"/>
                <a:gd name="T72" fmla="*/ 1195 w 2871"/>
                <a:gd name="T73" fmla="*/ 2602 h 2617"/>
                <a:gd name="T74" fmla="*/ 911 w 2871"/>
                <a:gd name="T75" fmla="*/ 2568 h 2617"/>
                <a:gd name="T76" fmla="*/ 563 w 2871"/>
                <a:gd name="T77" fmla="*/ 2504 h 2617"/>
                <a:gd name="T78" fmla="*/ 205 w 2871"/>
                <a:gd name="T79" fmla="*/ 2404 h 2617"/>
                <a:gd name="T80" fmla="*/ 65 w 2871"/>
                <a:gd name="T81" fmla="*/ 2346 h 2617"/>
                <a:gd name="T82" fmla="*/ 26 w 2871"/>
                <a:gd name="T83" fmla="*/ 2301 h 2617"/>
                <a:gd name="T84" fmla="*/ 0 w 2871"/>
                <a:gd name="T85" fmla="*/ 2168 h 2617"/>
                <a:gd name="T86" fmla="*/ 5 w 2871"/>
                <a:gd name="T87" fmla="*/ 2077 h 2617"/>
                <a:gd name="T88" fmla="*/ 28 w 2871"/>
                <a:gd name="T89" fmla="*/ 1850 h 2617"/>
                <a:gd name="T90" fmla="*/ 79 w 2871"/>
                <a:gd name="T91" fmla="*/ 1556 h 2617"/>
                <a:gd name="T92" fmla="*/ 169 w 2871"/>
                <a:gd name="T93" fmla="*/ 1264 h 2617"/>
                <a:gd name="T94" fmla="*/ 252 w 2871"/>
                <a:gd name="T95" fmla="*/ 1111 h 2617"/>
                <a:gd name="T96" fmla="*/ 328 w 2871"/>
                <a:gd name="T97" fmla="*/ 1044 h 2617"/>
                <a:gd name="T98" fmla="*/ 458 w 2871"/>
                <a:gd name="T99" fmla="*/ 975 h 2617"/>
                <a:gd name="T100" fmla="*/ 542 w 2871"/>
                <a:gd name="T101" fmla="*/ 948 h 2617"/>
                <a:gd name="T102" fmla="*/ 696 w 2871"/>
                <a:gd name="T103" fmla="*/ 890 h 2617"/>
                <a:gd name="T104" fmla="*/ 806 w 2871"/>
                <a:gd name="T105" fmla="*/ 636 h 2617"/>
                <a:gd name="T106" fmla="*/ 837 w 2871"/>
                <a:gd name="T107" fmla="*/ 344 h 2617"/>
                <a:gd name="T108" fmla="*/ 827 w 2871"/>
                <a:gd name="T109" fmla="*/ 116 h 2617"/>
                <a:gd name="T110" fmla="*/ 811 w 2871"/>
                <a:gd name="T111" fmla="*/ 3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71" h="2617">
                  <a:moveTo>
                    <a:pt x="811" y="0"/>
                  </a:moveTo>
                  <a:lnTo>
                    <a:pt x="821" y="43"/>
                  </a:lnTo>
                  <a:lnTo>
                    <a:pt x="832" y="80"/>
                  </a:lnTo>
                  <a:lnTo>
                    <a:pt x="843" y="111"/>
                  </a:lnTo>
                  <a:lnTo>
                    <a:pt x="853" y="138"/>
                  </a:lnTo>
                  <a:lnTo>
                    <a:pt x="862" y="157"/>
                  </a:lnTo>
                  <a:lnTo>
                    <a:pt x="871" y="173"/>
                  </a:lnTo>
                  <a:lnTo>
                    <a:pt x="876" y="184"/>
                  </a:lnTo>
                  <a:lnTo>
                    <a:pt x="881" y="190"/>
                  </a:lnTo>
                  <a:lnTo>
                    <a:pt x="882" y="193"/>
                  </a:lnTo>
                  <a:lnTo>
                    <a:pt x="889" y="237"/>
                  </a:lnTo>
                  <a:lnTo>
                    <a:pt x="899" y="280"/>
                  </a:lnTo>
                  <a:lnTo>
                    <a:pt x="912" y="320"/>
                  </a:lnTo>
                  <a:lnTo>
                    <a:pt x="928" y="361"/>
                  </a:lnTo>
                  <a:lnTo>
                    <a:pt x="945" y="399"/>
                  </a:lnTo>
                  <a:lnTo>
                    <a:pt x="963" y="436"/>
                  </a:lnTo>
                  <a:lnTo>
                    <a:pt x="983" y="470"/>
                  </a:lnTo>
                  <a:lnTo>
                    <a:pt x="1003" y="502"/>
                  </a:lnTo>
                  <a:lnTo>
                    <a:pt x="1021" y="530"/>
                  </a:lnTo>
                  <a:lnTo>
                    <a:pt x="1041" y="558"/>
                  </a:lnTo>
                  <a:lnTo>
                    <a:pt x="1059" y="581"/>
                  </a:lnTo>
                  <a:lnTo>
                    <a:pt x="1075" y="602"/>
                  </a:lnTo>
                  <a:lnTo>
                    <a:pt x="1089" y="619"/>
                  </a:lnTo>
                  <a:lnTo>
                    <a:pt x="1102" y="633"/>
                  </a:lnTo>
                  <a:lnTo>
                    <a:pt x="1111" y="644"/>
                  </a:lnTo>
                  <a:lnTo>
                    <a:pt x="1117" y="649"/>
                  </a:lnTo>
                  <a:lnTo>
                    <a:pt x="1119" y="651"/>
                  </a:lnTo>
                  <a:lnTo>
                    <a:pt x="1119" y="701"/>
                  </a:lnTo>
                  <a:lnTo>
                    <a:pt x="1116" y="746"/>
                  </a:lnTo>
                  <a:lnTo>
                    <a:pt x="1108" y="788"/>
                  </a:lnTo>
                  <a:lnTo>
                    <a:pt x="1097" y="826"/>
                  </a:lnTo>
                  <a:lnTo>
                    <a:pt x="1084" y="861"/>
                  </a:lnTo>
                  <a:lnTo>
                    <a:pt x="1100" y="888"/>
                  </a:lnTo>
                  <a:lnTo>
                    <a:pt x="1119" y="914"/>
                  </a:lnTo>
                  <a:lnTo>
                    <a:pt x="1138" y="941"/>
                  </a:lnTo>
                  <a:lnTo>
                    <a:pt x="1159" y="967"/>
                  </a:lnTo>
                  <a:lnTo>
                    <a:pt x="1181" y="992"/>
                  </a:lnTo>
                  <a:lnTo>
                    <a:pt x="1204" y="1017"/>
                  </a:lnTo>
                  <a:lnTo>
                    <a:pt x="1228" y="1039"/>
                  </a:lnTo>
                  <a:lnTo>
                    <a:pt x="1253" y="1059"/>
                  </a:lnTo>
                  <a:lnTo>
                    <a:pt x="1280" y="1077"/>
                  </a:lnTo>
                  <a:lnTo>
                    <a:pt x="1307" y="1092"/>
                  </a:lnTo>
                  <a:lnTo>
                    <a:pt x="1336" y="1106"/>
                  </a:lnTo>
                  <a:lnTo>
                    <a:pt x="1365" y="1114"/>
                  </a:lnTo>
                  <a:lnTo>
                    <a:pt x="1396" y="1120"/>
                  </a:lnTo>
                  <a:lnTo>
                    <a:pt x="1427" y="1121"/>
                  </a:lnTo>
                  <a:lnTo>
                    <a:pt x="1460" y="1118"/>
                  </a:lnTo>
                  <a:lnTo>
                    <a:pt x="1493" y="1110"/>
                  </a:lnTo>
                  <a:lnTo>
                    <a:pt x="1527" y="1096"/>
                  </a:lnTo>
                  <a:lnTo>
                    <a:pt x="1562" y="1077"/>
                  </a:lnTo>
                  <a:lnTo>
                    <a:pt x="1598" y="1053"/>
                  </a:lnTo>
                  <a:lnTo>
                    <a:pt x="1635" y="1021"/>
                  </a:lnTo>
                  <a:lnTo>
                    <a:pt x="1672" y="984"/>
                  </a:lnTo>
                  <a:lnTo>
                    <a:pt x="1711" y="938"/>
                  </a:lnTo>
                  <a:lnTo>
                    <a:pt x="1749" y="886"/>
                  </a:lnTo>
                  <a:lnTo>
                    <a:pt x="1788" y="826"/>
                  </a:lnTo>
                  <a:lnTo>
                    <a:pt x="1778" y="788"/>
                  </a:lnTo>
                  <a:lnTo>
                    <a:pt x="1770" y="746"/>
                  </a:lnTo>
                  <a:lnTo>
                    <a:pt x="1767" y="701"/>
                  </a:lnTo>
                  <a:lnTo>
                    <a:pt x="1768" y="651"/>
                  </a:lnTo>
                  <a:lnTo>
                    <a:pt x="1770" y="649"/>
                  </a:lnTo>
                  <a:lnTo>
                    <a:pt x="1775" y="644"/>
                  </a:lnTo>
                  <a:lnTo>
                    <a:pt x="1784" y="633"/>
                  </a:lnTo>
                  <a:lnTo>
                    <a:pt x="1796" y="619"/>
                  </a:lnTo>
                  <a:lnTo>
                    <a:pt x="1811" y="602"/>
                  </a:lnTo>
                  <a:lnTo>
                    <a:pt x="1827" y="581"/>
                  </a:lnTo>
                  <a:lnTo>
                    <a:pt x="1846" y="558"/>
                  </a:lnTo>
                  <a:lnTo>
                    <a:pt x="1865" y="530"/>
                  </a:lnTo>
                  <a:lnTo>
                    <a:pt x="1884" y="502"/>
                  </a:lnTo>
                  <a:lnTo>
                    <a:pt x="1903" y="470"/>
                  </a:lnTo>
                  <a:lnTo>
                    <a:pt x="1923" y="436"/>
                  </a:lnTo>
                  <a:lnTo>
                    <a:pt x="1942" y="399"/>
                  </a:lnTo>
                  <a:lnTo>
                    <a:pt x="1958" y="361"/>
                  </a:lnTo>
                  <a:lnTo>
                    <a:pt x="1973" y="320"/>
                  </a:lnTo>
                  <a:lnTo>
                    <a:pt x="1987" y="280"/>
                  </a:lnTo>
                  <a:lnTo>
                    <a:pt x="1996" y="237"/>
                  </a:lnTo>
                  <a:lnTo>
                    <a:pt x="2004" y="193"/>
                  </a:lnTo>
                  <a:lnTo>
                    <a:pt x="2005" y="190"/>
                  </a:lnTo>
                  <a:lnTo>
                    <a:pt x="2010" y="184"/>
                  </a:lnTo>
                  <a:lnTo>
                    <a:pt x="2015" y="173"/>
                  </a:lnTo>
                  <a:lnTo>
                    <a:pt x="2023" y="157"/>
                  </a:lnTo>
                  <a:lnTo>
                    <a:pt x="2033" y="138"/>
                  </a:lnTo>
                  <a:lnTo>
                    <a:pt x="2043" y="111"/>
                  </a:lnTo>
                  <a:lnTo>
                    <a:pt x="2054" y="80"/>
                  </a:lnTo>
                  <a:lnTo>
                    <a:pt x="2065" y="43"/>
                  </a:lnTo>
                  <a:lnTo>
                    <a:pt x="2076" y="0"/>
                  </a:lnTo>
                  <a:lnTo>
                    <a:pt x="2075" y="3"/>
                  </a:lnTo>
                  <a:lnTo>
                    <a:pt x="2073" y="14"/>
                  </a:lnTo>
                  <a:lnTo>
                    <a:pt x="2070" y="31"/>
                  </a:lnTo>
                  <a:lnTo>
                    <a:pt x="2067" y="54"/>
                  </a:lnTo>
                  <a:lnTo>
                    <a:pt x="2064" y="83"/>
                  </a:lnTo>
                  <a:lnTo>
                    <a:pt x="2059" y="116"/>
                  </a:lnTo>
                  <a:lnTo>
                    <a:pt x="2056" y="154"/>
                  </a:lnTo>
                  <a:lnTo>
                    <a:pt x="2053" y="197"/>
                  </a:lnTo>
                  <a:lnTo>
                    <a:pt x="2050" y="243"/>
                  </a:lnTo>
                  <a:lnTo>
                    <a:pt x="2049" y="293"/>
                  </a:lnTo>
                  <a:lnTo>
                    <a:pt x="2049" y="346"/>
                  </a:lnTo>
                  <a:lnTo>
                    <a:pt x="2051" y="401"/>
                  </a:lnTo>
                  <a:lnTo>
                    <a:pt x="2055" y="458"/>
                  </a:lnTo>
                  <a:lnTo>
                    <a:pt x="2061" y="517"/>
                  </a:lnTo>
                  <a:lnTo>
                    <a:pt x="2069" y="577"/>
                  </a:lnTo>
                  <a:lnTo>
                    <a:pt x="2080" y="637"/>
                  </a:lnTo>
                  <a:lnTo>
                    <a:pt x="2094" y="699"/>
                  </a:lnTo>
                  <a:lnTo>
                    <a:pt x="2111" y="759"/>
                  </a:lnTo>
                  <a:lnTo>
                    <a:pt x="2132" y="819"/>
                  </a:lnTo>
                  <a:lnTo>
                    <a:pt x="2157" y="878"/>
                  </a:lnTo>
                  <a:lnTo>
                    <a:pt x="2182" y="887"/>
                  </a:lnTo>
                  <a:lnTo>
                    <a:pt x="2213" y="898"/>
                  </a:lnTo>
                  <a:lnTo>
                    <a:pt x="2247" y="911"/>
                  </a:lnTo>
                  <a:lnTo>
                    <a:pt x="2286" y="926"/>
                  </a:lnTo>
                  <a:lnTo>
                    <a:pt x="2325" y="944"/>
                  </a:lnTo>
                  <a:lnTo>
                    <a:pt x="2367" y="963"/>
                  </a:lnTo>
                  <a:lnTo>
                    <a:pt x="2409" y="982"/>
                  </a:lnTo>
                  <a:lnTo>
                    <a:pt x="2452" y="1004"/>
                  </a:lnTo>
                  <a:lnTo>
                    <a:pt x="2492" y="1026"/>
                  </a:lnTo>
                  <a:lnTo>
                    <a:pt x="2531" y="1051"/>
                  </a:lnTo>
                  <a:lnTo>
                    <a:pt x="2567" y="1076"/>
                  </a:lnTo>
                  <a:lnTo>
                    <a:pt x="2599" y="1102"/>
                  </a:lnTo>
                  <a:lnTo>
                    <a:pt x="2628" y="1129"/>
                  </a:lnTo>
                  <a:lnTo>
                    <a:pt x="2650" y="1156"/>
                  </a:lnTo>
                  <a:lnTo>
                    <a:pt x="2666" y="1185"/>
                  </a:lnTo>
                  <a:lnTo>
                    <a:pt x="2667" y="1187"/>
                  </a:lnTo>
                  <a:lnTo>
                    <a:pt x="2670" y="1196"/>
                  </a:lnTo>
                  <a:lnTo>
                    <a:pt x="2677" y="1210"/>
                  </a:lnTo>
                  <a:lnTo>
                    <a:pt x="2685" y="1230"/>
                  </a:lnTo>
                  <a:lnTo>
                    <a:pt x="2694" y="1254"/>
                  </a:lnTo>
                  <a:lnTo>
                    <a:pt x="2705" y="1284"/>
                  </a:lnTo>
                  <a:lnTo>
                    <a:pt x="2717" y="1318"/>
                  </a:lnTo>
                  <a:lnTo>
                    <a:pt x="2730" y="1355"/>
                  </a:lnTo>
                  <a:lnTo>
                    <a:pt x="2744" y="1397"/>
                  </a:lnTo>
                  <a:lnTo>
                    <a:pt x="2758" y="1442"/>
                  </a:lnTo>
                  <a:lnTo>
                    <a:pt x="2773" y="1491"/>
                  </a:lnTo>
                  <a:lnTo>
                    <a:pt x="2786" y="1541"/>
                  </a:lnTo>
                  <a:lnTo>
                    <a:pt x="2800" y="1596"/>
                  </a:lnTo>
                  <a:lnTo>
                    <a:pt x="2813" y="1652"/>
                  </a:lnTo>
                  <a:lnTo>
                    <a:pt x="2827" y="1711"/>
                  </a:lnTo>
                  <a:lnTo>
                    <a:pt x="2838" y="1771"/>
                  </a:lnTo>
                  <a:lnTo>
                    <a:pt x="2849" y="1834"/>
                  </a:lnTo>
                  <a:lnTo>
                    <a:pt x="2856" y="1897"/>
                  </a:lnTo>
                  <a:lnTo>
                    <a:pt x="2864" y="1961"/>
                  </a:lnTo>
                  <a:lnTo>
                    <a:pt x="2868" y="2026"/>
                  </a:lnTo>
                  <a:lnTo>
                    <a:pt x="2871" y="2091"/>
                  </a:lnTo>
                  <a:lnTo>
                    <a:pt x="2871" y="2157"/>
                  </a:lnTo>
                  <a:lnTo>
                    <a:pt x="2868" y="2223"/>
                  </a:lnTo>
                  <a:lnTo>
                    <a:pt x="2862" y="2288"/>
                  </a:lnTo>
                  <a:lnTo>
                    <a:pt x="2862" y="2289"/>
                  </a:lnTo>
                  <a:lnTo>
                    <a:pt x="2861" y="2295"/>
                  </a:lnTo>
                  <a:lnTo>
                    <a:pt x="2858" y="2301"/>
                  </a:lnTo>
                  <a:lnTo>
                    <a:pt x="2854" y="2311"/>
                  </a:lnTo>
                  <a:lnTo>
                    <a:pt x="2846" y="2322"/>
                  </a:lnTo>
                  <a:lnTo>
                    <a:pt x="2835" y="2335"/>
                  </a:lnTo>
                  <a:lnTo>
                    <a:pt x="2820" y="2351"/>
                  </a:lnTo>
                  <a:lnTo>
                    <a:pt x="2799" y="2367"/>
                  </a:lnTo>
                  <a:lnTo>
                    <a:pt x="2774" y="2385"/>
                  </a:lnTo>
                  <a:lnTo>
                    <a:pt x="2770" y="2386"/>
                  </a:lnTo>
                  <a:lnTo>
                    <a:pt x="2762" y="2390"/>
                  </a:lnTo>
                  <a:lnTo>
                    <a:pt x="2746" y="2396"/>
                  </a:lnTo>
                  <a:lnTo>
                    <a:pt x="2727" y="2404"/>
                  </a:lnTo>
                  <a:lnTo>
                    <a:pt x="2700" y="2412"/>
                  </a:lnTo>
                  <a:lnTo>
                    <a:pt x="2668" y="2423"/>
                  </a:lnTo>
                  <a:lnTo>
                    <a:pt x="2632" y="2436"/>
                  </a:lnTo>
                  <a:lnTo>
                    <a:pt x="2590" y="2449"/>
                  </a:lnTo>
                  <a:lnTo>
                    <a:pt x="2544" y="2463"/>
                  </a:lnTo>
                  <a:lnTo>
                    <a:pt x="2492" y="2477"/>
                  </a:lnTo>
                  <a:lnTo>
                    <a:pt x="2436" y="2492"/>
                  </a:lnTo>
                  <a:lnTo>
                    <a:pt x="2377" y="2507"/>
                  </a:lnTo>
                  <a:lnTo>
                    <a:pt x="2312" y="2522"/>
                  </a:lnTo>
                  <a:lnTo>
                    <a:pt x="2244" y="2537"/>
                  </a:lnTo>
                  <a:lnTo>
                    <a:pt x="2171" y="2551"/>
                  </a:lnTo>
                  <a:lnTo>
                    <a:pt x="2095" y="2564"/>
                  </a:lnTo>
                  <a:lnTo>
                    <a:pt x="2015" y="2576"/>
                  </a:lnTo>
                  <a:lnTo>
                    <a:pt x="1932" y="2587"/>
                  </a:lnTo>
                  <a:lnTo>
                    <a:pt x="1846" y="2597"/>
                  </a:lnTo>
                  <a:lnTo>
                    <a:pt x="1756" y="2605"/>
                  </a:lnTo>
                  <a:lnTo>
                    <a:pt x="1663" y="2612"/>
                  </a:lnTo>
                  <a:lnTo>
                    <a:pt x="1569" y="2615"/>
                  </a:lnTo>
                  <a:lnTo>
                    <a:pt x="1470" y="2617"/>
                  </a:lnTo>
                  <a:lnTo>
                    <a:pt x="1370" y="2616"/>
                  </a:lnTo>
                  <a:lnTo>
                    <a:pt x="1367" y="2616"/>
                  </a:lnTo>
                  <a:lnTo>
                    <a:pt x="1354" y="2615"/>
                  </a:lnTo>
                  <a:lnTo>
                    <a:pt x="1335" y="2614"/>
                  </a:lnTo>
                  <a:lnTo>
                    <a:pt x="1309" y="2612"/>
                  </a:lnTo>
                  <a:lnTo>
                    <a:pt x="1276" y="2609"/>
                  </a:lnTo>
                  <a:lnTo>
                    <a:pt x="1239" y="2606"/>
                  </a:lnTo>
                  <a:lnTo>
                    <a:pt x="1195" y="2602"/>
                  </a:lnTo>
                  <a:lnTo>
                    <a:pt x="1147" y="2597"/>
                  </a:lnTo>
                  <a:lnTo>
                    <a:pt x="1093" y="2592"/>
                  </a:lnTo>
                  <a:lnTo>
                    <a:pt x="1036" y="2585"/>
                  </a:lnTo>
                  <a:lnTo>
                    <a:pt x="975" y="2576"/>
                  </a:lnTo>
                  <a:lnTo>
                    <a:pt x="911" y="2568"/>
                  </a:lnTo>
                  <a:lnTo>
                    <a:pt x="845" y="2558"/>
                  </a:lnTo>
                  <a:lnTo>
                    <a:pt x="776" y="2547"/>
                  </a:lnTo>
                  <a:lnTo>
                    <a:pt x="706" y="2533"/>
                  </a:lnTo>
                  <a:lnTo>
                    <a:pt x="634" y="2520"/>
                  </a:lnTo>
                  <a:lnTo>
                    <a:pt x="563" y="2504"/>
                  </a:lnTo>
                  <a:lnTo>
                    <a:pt x="490" y="2487"/>
                  </a:lnTo>
                  <a:lnTo>
                    <a:pt x="418" y="2469"/>
                  </a:lnTo>
                  <a:lnTo>
                    <a:pt x="345" y="2449"/>
                  </a:lnTo>
                  <a:lnTo>
                    <a:pt x="275" y="2427"/>
                  </a:lnTo>
                  <a:lnTo>
                    <a:pt x="205" y="2404"/>
                  </a:lnTo>
                  <a:lnTo>
                    <a:pt x="138" y="2378"/>
                  </a:lnTo>
                  <a:lnTo>
                    <a:pt x="75" y="2351"/>
                  </a:lnTo>
                  <a:lnTo>
                    <a:pt x="74" y="2351"/>
                  </a:lnTo>
                  <a:lnTo>
                    <a:pt x="70" y="2350"/>
                  </a:lnTo>
                  <a:lnTo>
                    <a:pt x="65" y="2346"/>
                  </a:lnTo>
                  <a:lnTo>
                    <a:pt x="58" y="2342"/>
                  </a:lnTo>
                  <a:lnTo>
                    <a:pt x="50" y="2335"/>
                  </a:lnTo>
                  <a:lnTo>
                    <a:pt x="43" y="2327"/>
                  </a:lnTo>
                  <a:lnTo>
                    <a:pt x="34" y="2316"/>
                  </a:lnTo>
                  <a:lnTo>
                    <a:pt x="26" y="2301"/>
                  </a:lnTo>
                  <a:lnTo>
                    <a:pt x="19" y="2283"/>
                  </a:lnTo>
                  <a:lnTo>
                    <a:pt x="11" y="2261"/>
                  </a:lnTo>
                  <a:lnTo>
                    <a:pt x="5" y="2234"/>
                  </a:lnTo>
                  <a:lnTo>
                    <a:pt x="2" y="2203"/>
                  </a:lnTo>
                  <a:lnTo>
                    <a:pt x="0" y="2168"/>
                  </a:lnTo>
                  <a:lnTo>
                    <a:pt x="0" y="2164"/>
                  </a:lnTo>
                  <a:lnTo>
                    <a:pt x="1" y="2153"/>
                  </a:lnTo>
                  <a:lnTo>
                    <a:pt x="2" y="2134"/>
                  </a:lnTo>
                  <a:lnTo>
                    <a:pt x="3" y="2109"/>
                  </a:lnTo>
                  <a:lnTo>
                    <a:pt x="5" y="2077"/>
                  </a:lnTo>
                  <a:lnTo>
                    <a:pt x="9" y="2041"/>
                  </a:lnTo>
                  <a:lnTo>
                    <a:pt x="12" y="1999"/>
                  </a:lnTo>
                  <a:lnTo>
                    <a:pt x="16" y="1953"/>
                  </a:lnTo>
                  <a:lnTo>
                    <a:pt x="22" y="1903"/>
                  </a:lnTo>
                  <a:lnTo>
                    <a:pt x="28" y="1850"/>
                  </a:lnTo>
                  <a:lnTo>
                    <a:pt x="36" y="1794"/>
                  </a:lnTo>
                  <a:lnTo>
                    <a:pt x="45" y="1736"/>
                  </a:lnTo>
                  <a:lnTo>
                    <a:pt x="55" y="1677"/>
                  </a:lnTo>
                  <a:lnTo>
                    <a:pt x="67" y="1616"/>
                  </a:lnTo>
                  <a:lnTo>
                    <a:pt x="79" y="1556"/>
                  </a:lnTo>
                  <a:lnTo>
                    <a:pt x="94" y="1495"/>
                  </a:lnTo>
                  <a:lnTo>
                    <a:pt x="110" y="1435"/>
                  </a:lnTo>
                  <a:lnTo>
                    <a:pt x="127" y="1376"/>
                  </a:lnTo>
                  <a:lnTo>
                    <a:pt x="147" y="1319"/>
                  </a:lnTo>
                  <a:lnTo>
                    <a:pt x="169" y="1264"/>
                  </a:lnTo>
                  <a:lnTo>
                    <a:pt x="192" y="1212"/>
                  </a:lnTo>
                  <a:lnTo>
                    <a:pt x="218" y="1164"/>
                  </a:lnTo>
                  <a:lnTo>
                    <a:pt x="245" y="1119"/>
                  </a:lnTo>
                  <a:lnTo>
                    <a:pt x="246" y="1117"/>
                  </a:lnTo>
                  <a:lnTo>
                    <a:pt x="252" y="1111"/>
                  </a:lnTo>
                  <a:lnTo>
                    <a:pt x="259" y="1102"/>
                  </a:lnTo>
                  <a:lnTo>
                    <a:pt x="271" y="1090"/>
                  </a:lnTo>
                  <a:lnTo>
                    <a:pt x="286" y="1077"/>
                  </a:lnTo>
                  <a:lnTo>
                    <a:pt x="304" y="1061"/>
                  </a:lnTo>
                  <a:lnTo>
                    <a:pt x="328" y="1044"/>
                  </a:lnTo>
                  <a:lnTo>
                    <a:pt x="353" y="1026"/>
                  </a:lnTo>
                  <a:lnTo>
                    <a:pt x="384" y="1010"/>
                  </a:lnTo>
                  <a:lnTo>
                    <a:pt x="418" y="992"/>
                  </a:lnTo>
                  <a:lnTo>
                    <a:pt x="456" y="976"/>
                  </a:lnTo>
                  <a:lnTo>
                    <a:pt x="458" y="975"/>
                  </a:lnTo>
                  <a:lnTo>
                    <a:pt x="467" y="973"/>
                  </a:lnTo>
                  <a:lnTo>
                    <a:pt x="479" y="968"/>
                  </a:lnTo>
                  <a:lnTo>
                    <a:pt x="497" y="963"/>
                  </a:lnTo>
                  <a:lnTo>
                    <a:pt x="518" y="956"/>
                  </a:lnTo>
                  <a:lnTo>
                    <a:pt x="542" y="948"/>
                  </a:lnTo>
                  <a:lnTo>
                    <a:pt x="568" y="938"/>
                  </a:lnTo>
                  <a:lnTo>
                    <a:pt x="598" y="929"/>
                  </a:lnTo>
                  <a:lnTo>
                    <a:pt x="630" y="916"/>
                  </a:lnTo>
                  <a:lnTo>
                    <a:pt x="662" y="904"/>
                  </a:lnTo>
                  <a:lnTo>
                    <a:pt x="696" y="890"/>
                  </a:lnTo>
                  <a:lnTo>
                    <a:pt x="730" y="877"/>
                  </a:lnTo>
                  <a:lnTo>
                    <a:pt x="754" y="817"/>
                  </a:lnTo>
                  <a:lnTo>
                    <a:pt x="775" y="757"/>
                  </a:lnTo>
                  <a:lnTo>
                    <a:pt x="793" y="696"/>
                  </a:lnTo>
                  <a:lnTo>
                    <a:pt x="806" y="636"/>
                  </a:lnTo>
                  <a:lnTo>
                    <a:pt x="817" y="575"/>
                  </a:lnTo>
                  <a:lnTo>
                    <a:pt x="826" y="516"/>
                  </a:lnTo>
                  <a:lnTo>
                    <a:pt x="831" y="457"/>
                  </a:lnTo>
                  <a:lnTo>
                    <a:pt x="834" y="401"/>
                  </a:lnTo>
                  <a:lnTo>
                    <a:pt x="837" y="344"/>
                  </a:lnTo>
                  <a:lnTo>
                    <a:pt x="837" y="293"/>
                  </a:lnTo>
                  <a:lnTo>
                    <a:pt x="835" y="243"/>
                  </a:lnTo>
                  <a:lnTo>
                    <a:pt x="833" y="196"/>
                  </a:lnTo>
                  <a:lnTo>
                    <a:pt x="830" y="154"/>
                  </a:lnTo>
                  <a:lnTo>
                    <a:pt x="827" y="116"/>
                  </a:lnTo>
                  <a:lnTo>
                    <a:pt x="823" y="83"/>
                  </a:lnTo>
                  <a:lnTo>
                    <a:pt x="819" y="54"/>
                  </a:lnTo>
                  <a:lnTo>
                    <a:pt x="816" y="31"/>
                  </a:lnTo>
                  <a:lnTo>
                    <a:pt x="813" y="13"/>
                  </a:lnTo>
                  <a:lnTo>
                    <a:pt x="811" y="3"/>
                  </a:lnTo>
                  <a:lnTo>
                    <a:pt x="8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39" name="Freeform 149"/>
            <p:cNvSpPr>
              <a:spLocks/>
            </p:cNvSpPr>
            <p:nvPr/>
          </p:nvSpPr>
          <p:spPr bwMode="auto">
            <a:xfrm>
              <a:off x="1223" y="1766"/>
              <a:ext cx="131" cy="83"/>
            </a:xfrm>
            <a:custGeom>
              <a:avLst/>
              <a:gdLst>
                <a:gd name="T0" fmla="*/ 716 w 1304"/>
                <a:gd name="T1" fmla="*/ 2 h 831"/>
                <a:gd name="T2" fmla="*/ 820 w 1304"/>
                <a:gd name="T3" fmla="*/ 17 h 831"/>
                <a:gd name="T4" fmla="*/ 928 w 1304"/>
                <a:gd name="T5" fmla="*/ 51 h 831"/>
                <a:gd name="T6" fmla="*/ 1038 w 1304"/>
                <a:gd name="T7" fmla="*/ 107 h 831"/>
                <a:gd name="T8" fmla="*/ 1147 w 1304"/>
                <a:gd name="T9" fmla="*/ 189 h 831"/>
                <a:gd name="T10" fmla="*/ 1175 w 1304"/>
                <a:gd name="T11" fmla="*/ 220 h 831"/>
                <a:gd name="T12" fmla="*/ 1223 w 1304"/>
                <a:gd name="T13" fmla="*/ 287 h 831"/>
                <a:gd name="T14" fmla="*/ 1258 w 1304"/>
                <a:gd name="T15" fmla="*/ 365 h 831"/>
                <a:gd name="T16" fmla="*/ 1281 w 1304"/>
                <a:gd name="T17" fmla="*/ 448 h 831"/>
                <a:gd name="T18" fmla="*/ 1295 w 1304"/>
                <a:gd name="T19" fmla="*/ 532 h 831"/>
                <a:gd name="T20" fmla="*/ 1303 w 1304"/>
                <a:gd name="T21" fmla="*/ 612 h 831"/>
                <a:gd name="T22" fmla="*/ 1304 w 1304"/>
                <a:gd name="T23" fmla="*/ 684 h 831"/>
                <a:gd name="T24" fmla="*/ 1303 w 1304"/>
                <a:gd name="T25" fmla="*/ 741 h 831"/>
                <a:gd name="T26" fmla="*/ 1300 w 1304"/>
                <a:gd name="T27" fmla="*/ 778 h 831"/>
                <a:gd name="T28" fmla="*/ 1299 w 1304"/>
                <a:gd name="T29" fmla="*/ 793 h 831"/>
                <a:gd name="T30" fmla="*/ 1287 w 1304"/>
                <a:gd name="T31" fmla="*/ 769 h 831"/>
                <a:gd name="T32" fmla="*/ 1274 w 1304"/>
                <a:gd name="T33" fmla="*/ 758 h 831"/>
                <a:gd name="T34" fmla="*/ 1265 w 1304"/>
                <a:gd name="T35" fmla="*/ 762 h 831"/>
                <a:gd name="T36" fmla="*/ 1255 w 1304"/>
                <a:gd name="T37" fmla="*/ 783 h 831"/>
                <a:gd name="T38" fmla="*/ 1249 w 1304"/>
                <a:gd name="T39" fmla="*/ 809 h 831"/>
                <a:gd name="T40" fmla="*/ 1247 w 1304"/>
                <a:gd name="T41" fmla="*/ 828 h 831"/>
                <a:gd name="T42" fmla="*/ 1208 w 1304"/>
                <a:gd name="T43" fmla="*/ 813 h 831"/>
                <a:gd name="T44" fmla="*/ 1143 w 1304"/>
                <a:gd name="T45" fmla="*/ 767 h 831"/>
                <a:gd name="T46" fmla="*/ 1094 w 1304"/>
                <a:gd name="T47" fmla="*/ 717 h 831"/>
                <a:gd name="T48" fmla="*/ 1057 w 1304"/>
                <a:gd name="T49" fmla="*/ 665 h 831"/>
                <a:gd name="T50" fmla="*/ 1032 w 1304"/>
                <a:gd name="T51" fmla="*/ 618 h 831"/>
                <a:gd name="T52" fmla="*/ 1017 w 1304"/>
                <a:gd name="T53" fmla="*/ 580 h 831"/>
                <a:gd name="T54" fmla="*/ 1009 w 1304"/>
                <a:gd name="T55" fmla="*/ 557 h 831"/>
                <a:gd name="T56" fmla="*/ 998 w 1304"/>
                <a:gd name="T57" fmla="*/ 566 h 831"/>
                <a:gd name="T58" fmla="*/ 972 w 1304"/>
                <a:gd name="T59" fmla="*/ 587 h 831"/>
                <a:gd name="T60" fmla="*/ 928 w 1304"/>
                <a:gd name="T61" fmla="*/ 616 h 831"/>
                <a:gd name="T62" fmla="*/ 868 w 1304"/>
                <a:gd name="T63" fmla="*/ 651 h 831"/>
                <a:gd name="T64" fmla="*/ 794 w 1304"/>
                <a:gd name="T65" fmla="*/ 687 h 831"/>
                <a:gd name="T66" fmla="*/ 702 w 1304"/>
                <a:gd name="T67" fmla="*/ 725 h 831"/>
                <a:gd name="T68" fmla="*/ 596 w 1304"/>
                <a:gd name="T69" fmla="*/ 759 h 831"/>
                <a:gd name="T70" fmla="*/ 474 w 1304"/>
                <a:gd name="T71" fmla="*/ 786 h 831"/>
                <a:gd name="T72" fmla="*/ 335 w 1304"/>
                <a:gd name="T73" fmla="*/ 805 h 831"/>
                <a:gd name="T74" fmla="*/ 181 w 1304"/>
                <a:gd name="T75" fmla="*/ 811 h 831"/>
                <a:gd name="T76" fmla="*/ 12 w 1304"/>
                <a:gd name="T77" fmla="*/ 803 h 831"/>
                <a:gd name="T78" fmla="*/ 10 w 1304"/>
                <a:gd name="T79" fmla="*/ 792 h 831"/>
                <a:gd name="T80" fmla="*/ 5 w 1304"/>
                <a:gd name="T81" fmla="*/ 760 h 831"/>
                <a:gd name="T82" fmla="*/ 2 w 1304"/>
                <a:gd name="T83" fmla="*/ 711 h 831"/>
                <a:gd name="T84" fmla="*/ 0 w 1304"/>
                <a:gd name="T85" fmla="*/ 649 h 831"/>
                <a:gd name="T86" fmla="*/ 3 w 1304"/>
                <a:gd name="T87" fmla="*/ 575 h 831"/>
                <a:gd name="T88" fmla="*/ 13 w 1304"/>
                <a:gd name="T89" fmla="*/ 495 h 831"/>
                <a:gd name="T90" fmla="*/ 34 w 1304"/>
                <a:gd name="T91" fmla="*/ 410 h 831"/>
                <a:gd name="T92" fmla="*/ 66 w 1304"/>
                <a:gd name="T93" fmla="*/ 325 h 831"/>
                <a:gd name="T94" fmla="*/ 113 w 1304"/>
                <a:gd name="T95" fmla="*/ 244 h 831"/>
                <a:gd name="T96" fmla="*/ 177 w 1304"/>
                <a:gd name="T97" fmla="*/ 168 h 831"/>
                <a:gd name="T98" fmla="*/ 260 w 1304"/>
                <a:gd name="T99" fmla="*/ 102 h 831"/>
                <a:gd name="T100" fmla="*/ 271 w 1304"/>
                <a:gd name="T101" fmla="*/ 95 h 831"/>
                <a:gd name="T102" fmla="*/ 301 w 1304"/>
                <a:gd name="T103" fmla="*/ 81 h 831"/>
                <a:gd name="T104" fmla="*/ 347 w 1304"/>
                <a:gd name="T105" fmla="*/ 61 h 831"/>
                <a:gd name="T106" fmla="*/ 409 w 1304"/>
                <a:gd name="T107" fmla="*/ 39 h 831"/>
                <a:gd name="T108" fmla="*/ 485 w 1304"/>
                <a:gd name="T109" fmla="*/ 19 h 831"/>
                <a:gd name="T110" fmla="*/ 570 w 1304"/>
                <a:gd name="T111" fmla="*/ 5 h 831"/>
                <a:gd name="T112" fmla="*/ 665 w 1304"/>
                <a:gd name="T113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4" h="831">
                  <a:moveTo>
                    <a:pt x="665" y="0"/>
                  </a:moveTo>
                  <a:lnTo>
                    <a:pt x="716" y="2"/>
                  </a:lnTo>
                  <a:lnTo>
                    <a:pt x="767" y="7"/>
                  </a:lnTo>
                  <a:lnTo>
                    <a:pt x="820" y="17"/>
                  </a:lnTo>
                  <a:lnTo>
                    <a:pt x="874" y="32"/>
                  </a:lnTo>
                  <a:lnTo>
                    <a:pt x="928" y="51"/>
                  </a:lnTo>
                  <a:lnTo>
                    <a:pt x="983" y="77"/>
                  </a:lnTo>
                  <a:lnTo>
                    <a:pt x="1038" y="107"/>
                  </a:lnTo>
                  <a:lnTo>
                    <a:pt x="1093" y="145"/>
                  </a:lnTo>
                  <a:lnTo>
                    <a:pt x="1147" y="189"/>
                  </a:lnTo>
                  <a:lnTo>
                    <a:pt x="1145" y="191"/>
                  </a:lnTo>
                  <a:lnTo>
                    <a:pt x="1175" y="220"/>
                  </a:lnTo>
                  <a:lnTo>
                    <a:pt x="1201" y="252"/>
                  </a:lnTo>
                  <a:lnTo>
                    <a:pt x="1223" y="287"/>
                  </a:lnTo>
                  <a:lnTo>
                    <a:pt x="1242" y="324"/>
                  </a:lnTo>
                  <a:lnTo>
                    <a:pt x="1258" y="365"/>
                  </a:lnTo>
                  <a:lnTo>
                    <a:pt x="1271" y="406"/>
                  </a:lnTo>
                  <a:lnTo>
                    <a:pt x="1281" y="448"/>
                  </a:lnTo>
                  <a:lnTo>
                    <a:pt x="1289" y="490"/>
                  </a:lnTo>
                  <a:lnTo>
                    <a:pt x="1295" y="532"/>
                  </a:lnTo>
                  <a:lnTo>
                    <a:pt x="1299" y="574"/>
                  </a:lnTo>
                  <a:lnTo>
                    <a:pt x="1303" y="612"/>
                  </a:lnTo>
                  <a:lnTo>
                    <a:pt x="1304" y="650"/>
                  </a:lnTo>
                  <a:lnTo>
                    <a:pt x="1304" y="684"/>
                  </a:lnTo>
                  <a:lnTo>
                    <a:pt x="1304" y="715"/>
                  </a:lnTo>
                  <a:lnTo>
                    <a:pt x="1303" y="741"/>
                  </a:lnTo>
                  <a:lnTo>
                    <a:pt x="1302" y="763"/>
                  </a:lnTo>
                  <a:lnTo>
                    <a:pt x="1300" y="778"/>
                  </a:lnTo>
                  <a:lnTo>
                    <a:pt x="1300" y="789"/>
                  </a:lnTo>
                  <a:lnTo>
                    <a:pt x="1299" y="793"/>
                  </a:lnTo>
                  <a:lnTo>
                    <a:pt x="1294" y="780"/>
                  </a:lnTo>
                  <a:lnTo>
                    <a:pt x="1287" y="769"/>
                  </a:lnTo>
                  <a:lnTo>
                    <a:pt x="1280" y="762"/>
                  </a:lnTo>
                  <a:lnTo>
                    <a:pt x="1274" y="758"/>
                  </a:lnTo>
                  <a:lnTo>
                    <a:pt x="1272" y="756"/>
                  </a:lnTo>
                  <a:lnTo>
                    <a:pt x="1265" y="762"/>
                  </a:lnTo>
                  <a:lnTo>
                    <a:pt x="1260" y="771"/>
                  </a:lnTo>
                  <a:lnTo>
                    <a:pt x="1255" y="783"/>
                  </a:lnTo>
                  <a:lnTo>
                    <a:pt x="1252" y="796"/>
                  </a:lnTo>
                  <a:lnTo>
                    <a:pt x="1249" y="809"/>
                  </a:lnTo>
                  <a:lnTo>
                    <a:pt x="1248" y="820"/>
                  </a:lnTo>
                  <a:lnTo>
                    <a:pt x="1247" y="828"/>
                  </a:lnTo>
                  <a:lnTo>
                    <a:pt x="1247" y="831"/>
                  </a:lnTo>
                  <a:lnTo>
                    <a:pt x="1208" y="813"/>
                  </a:lnTo>
                  <a:lnTo>
                    <a:pt x="1174" y="791"/>
                  </a:lnTo>
                  <a:lnTo>
                    <a:pt x="1143" y="767"/>
                  </a:lnTo>
                  <a:lnTo>
                    <a:pt x="1117" y="742"/>
                  </a:lnTo>
                  <a:lnTo>
                    <a:pt x="1094" y="717"/>
                  </a:lnTo>
                  <a:lnTo>
                    <a:pt x="1074" y="690"/>
                  </a:lnTo>
                  <a:lnTo>
                    <a:pt x="1057" y="665"/>
                  </a:lnTo>
                  <a:lnTo>
                    <a:pt x="1043" y="641"/>
                  </a:lnTo>
                  <a:lnTo>
                    <a:pt x="1032" y="618"/>
                  </a:lnTo>
                  <a:lnTo>
                    <a:pt x="1023" y="598"/>
                  </a:lnTo>
                  <a:lnTo>
                    <a:pt x="1017" y="580"/>
                  </a:lnTo>
                  <a:lnTo>
                    <a:pt x="1012" y="567"/>
                  </a:lnTo>
                  <a:lnTo>
                    <a:pt x="1009" y="557"/>
                  </a:lnTo>
                  <a:lnTo>
                    <a:pt x="1006" y="560"/>
                  </a:lnTo>
                  <a:lnTo>
                    <a:pt x="998" y="566"/>
                  </a:lnTo>
                  <a:lnTo>
                    <a:pt x="987" y="575"/>
                  </a:lnTo>
                  <a:lnTo>
                    <a:pt x="972" y="587"/>
                  </a:lnTo>
                  <a:lnTo>
                    <a:pt x="952" y="600"/>
                  </a:lnTo>
                  <a:lnTo>
                    <a:pt x="928" y="616"/>
                  </a:lnTo>
                  <a:lnTo>
                    <a:pt x="900" y="632"/>
                  </a:lnTo>
                  <a:lnTo>
                    <a:pt x="868" y="651"/>
                  </a:lnTo>
                  <a:lnTo>
                    <a:pt x="833" y="668"/>
                  </a:lnTo>
                  <a:lnTo>
                    <a:pt x="794" y="687"/>
                  </a:lnTo>
                  <a:lnTo>
                    <a:pt x="750" y="706"/>
                  </a:lnTo>
                  <a:lnTo>
                    <a:pt x="702" y="725"/>
                  </a:lnTo>
                  <a:lnTo>
                    <a:pt x="651" y="742"/>
                  </a:lnTo>
                  <a:lnTo>
                    <a:pt x="596" y="759"/>
                  </a:lnTo>
                  <a:lnTo>
                    <a:pt x="536" y="773"/>
                  </a:lnTo>
                  <a:lnTo>
                    <a:pt x="474" y="786"/>
                  </a:lnTo>
                  <a:lnTo>
                    <a:pt x="407" y="797"/>
                  </a:lnTo>
                  <a:lnTo>
                    <a:pt x="335" y="805"/>
                  </a:lnTo>
                  <a:lnTo>
                    <a:pt x="260" y="809"/>
                  </a:lnTo>
                  <a:lnTo>
                    <a:pt x="181" y="811"/>
                  </a:lnTo>
                  <a:lnTo>
                    <a:pt x="99" y="809"/>
                  </a:lnTo>
                  <a:lnTo>
                    <a:pt x="12" y="803"/>
                  </a:lnTo>
                  <a:lnTo>
                    <a:pt x="12" y="800"/>
                  </a:lnTo>
                  <a:lnTo>
                    <a:pt x="10" y="792"/>
                  </a:lnTo>
                  <a:lnTo>
                    <a:pt x="7" y="778"/>
                  </a:lnTo>
                  <a:lnTo>
                    <a:pt x="5" y="760"/>
                  </a:lnTo>
                  <a:lnTo>
                    <a:pt x="3" y="738"/>
                  </a:lnTo>
                  <a:lnTo>
                    <a:pt x="2" y="711"/>
                  </a:lnTo>
                  <a:lnTo>
                    <a:pt x="0" y="681"/>
                  </a:lnTo>
                  <a:lnTo>
                    <a:pt x="0" y="649"/>
                  </a:lnTo>
                  <a:lnTo>
                    <a:pt x="1" y="612"/>
                  </a:lnTo>
                  <a:lnTo>
                    <a:pt x="3" y="575"/>
                  </a:lnTo>
                  <a:lnTo>
                    <a:pt x="7" y="535"/>
                  </a:lnTo>
                  <a:lnTo>
                    <a:pt x="13" y="495"/>
                  </a:lnTo>
                  <a:lnTo>
                    <a:pt x="22" y="453"/>
                  </a:lnTo>
                  <a:lnTo>
                    <a:pt x="34" y="410"/>
                  </a:lnTo>
                  <a:lnTo>
                    <a:pt x="48" y="368"/>
                  </a:lnTo>
                  <a:lnTo>
                    <a:pt x="66" y="325"/>
                  </a:lnTo>
                  <a:lnTo>
                    <a:pt x="88" y="285"/>
                  </a:lnTo>
                  <a:lnTo>
                    <a:pt x="113" y="244"/>
                  </a:lnTo>
                  <a:lnTo>
                    <a:pt x="143" y="205"/>
                  </a:lnTo>
                  <a:lnTo>
                    <a:pt x="177" y="168"/>
                  </a:lnTo>
                  <a:lnTo>
                    <a:pt x="216" y="134"/>
                  </a:lnTo>
                  <a:lnTo>
                    <a:pt x="260" y="102"/>
                  </a:lnTo>
                  <a:lnTo>
                    <a:pt x="264" y="100"/>
                  </a:lnTo>
                  <a:lnTo>
                    <a:pt x="271" y="95"/>
                  </a:lnTo>
                  <a:lnTo>
                    <a:pt x="283" y="90"/>
                  </a:lnTo>
                  <a:lnTo>
                    <a:pt x="301" y="81"/>
                  </a:lnTo>
                  <a:lnTo>
                    <a:pt x="322" y="71"/>
                  </a:lnTo>
                  <a:lnTo>
                    <a:pt x="347" y="61"/>
                  </a:lnTo>
                  <a:lnTo>
                    <a:pt x="377" y="50"/>
                  </a:lnTo>
                  <a:lnTo>
                    <a:pt x="409" y="39"/>
                  </a:lnTo>
                  <a:lnTo>
                    <a:pt x="445" y="28"/>
                  </a:lnTo>
                  <a:lnTo>
                    <a:pt x="485" y="19"/>
                  </a:lnTo>
                  <a:lnTo>
                    <a:pt x="526" y="11"/>
                  </a:lnTo>
                  <a:lnTo>
                    <a:pt x="570" y="5"/>
                  </a:lnTo>
                  <a:lnTo>
                    <a:pt x="617" y="1"/>
                  </a:lnTo>
                  <a:lnTo>
                    <a:pt x="6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smtClean="0">
                <a:solidFill>
                  <a:srgbClr val="000000"/>
                </a:solidFill>
                <a:latin typeface="Microsoft New Tai Lue"/>
              </a:endParaRPr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2080432" y="1822342"/>
            <a:ext cx="1430111" cy="16472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50" b="1" dirty="0" smtClean="0">
                <a:solidFill>
                  <a:srgbClr val="000000"/>
                </a:solidFill>
                <a:latin typeface="Arial"/>
                <a:cs typeface="Times"/>
              </a:rPr>
              <a:t>Analystes </a:t>
            </a:r>
          </a:p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50" b="1" dirty="0" smtClean="0">
                <a:solidFill>
                  <a:srgbClr val="000000"/>
                </a:solidFill>
                <a:latin typeface="Arial"/>
                <a:cs typeface="Times"/>
              </a:rPr>
              <a:t>d’affaires</a:t>
            </a:r>
            <a:endParaRPr lang="fr-CA" sz="105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876073"/>
            <a:ext cx="1792442" cy="1763057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3491721" y="5733256"/>
            <a:ext cx="3751882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ctr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E00654"/>
                </a:solidFill>
                <a:latin typeface="Arial"/>
                <a:cs typeface="Times"/>
              </a:rPr>
              <a:t>La maturité des </a:t>
            </a:r>
          </a:p>
          <a:p>
            <a:pPr algn="ctr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>
                <a:solidFill>
                  <a:srgbClr val="E00654"/>
                </a:solidFill>
                <a:latin typeface="Arial"/>
                <a:cs typeface="Times"/>
              </a:rPr>
              <a:t>e</a:t>
            </a:r>
            <a:r>
              <a:rPr lang="fr-CA" sz="2000" dirty="0" smtClean="0">
                <a:solidFill>
                  <a:srgbClr val="E00654"/>
                </a:solidFill>
                <a:latin typeface="Arial"/>
                <a:cs typeface="Times"/>
              </a:rPr>
              <a:t>ntreprises et des analystes d’affaires</a:t>
            </a:r>
          </a:p>
          <a:p>
            <a:pPr algn="ctr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>
                <a:solidFill>
                  <a:srgbClr val="E00654"/>
                </a:solidFill>
                <a:latin typeface="Arial"/>
                <a:cs typeface="Times"/>
              </a:rPr>
              <a:t>s</a:t>
            </a:r>
            <a:r>
              <a:rPr lang="fr-CA" sz="2000" dirty="0" smtClean="0">
                <a:solidFill>
                  <a:srgbClr val="E00654"/>
                </a:solidFill>
                <a:latin typeface="Arial"/>
                <a:cs typeface="Times"/>
              </a:rPr>
              <a:t>ont des enjeux !</a:t>
            </a:r>
            <a:endParaRPr lang="fr-CA" sz="2000" dirty="0">
              <a:solidFill>
                <a:srgbClr val="E00654"/>
              </a:solidFill>
              <a:latin typeface="Arial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8161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en L 5"/>
          <p:cNvSpPr/>
          <p:nvPr/>
        </p:nvSpPr>
        <p:spPr>
          <a:xfrm rot="5400000">
            <a:off x="812715" y="4843909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7" name="Triangle rectangle 6"/>
          <p:cNvSpPr/>
          <p:nvPr/>
        </p:nvSpPr>
        <p:spPr>
          <a:xfrm rot="16200000">
            <a:off x="1485972" y="4598212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71" name="Forme en L 70"/>
          <p:cNvSpPr/>
          <p:nvPr/>
        </p:nvSpPr>
        <p:spPr>
          <a:xfrm rot="5400000">
            <a:off x="1985572" y="448339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75" name="Triangle rectangle 74"/>
          <p:cNvSpPr/>
          <p:nvPr/>
        </p:nvSpPr>
        <p:spPr>
          <a:xfrm rot="16200000">
            <a:off x="2673982" y="4247412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79" name="Forme en L 78"/>
          <p:cNvSpPr/>
          <p:nvPr/>
        </p:nvSpPr>
        <p:spPr>
          <a:xfrm rot="5400000">
            <a:off x="3170327" y="4124919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80" name="Triangle rectangle 79"/>
          <p:cNvSpPr/>
          <p:nvPr/>
        </p:nvSpPr>
        <p:spPr>
          <a:xfrm rot="16200000">
            <a:off x="3843584" y="3879222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81" name="Forme en L 80"/>
          <p:cNvSpPr/>
          <p:nvPr/>
        </p:nvSpPr>
        <p:spPr>
          <a:xfrm rot="5400000">
            <a:off x="4343184" y="376440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82" name="Triangle rectangle 81"/>
          <p:cNvSpPr/>
          <p:nvPr/>
        </p:nvSpPr>
        <p:spPr>
          <a:xfrm rot="16200000">
            <a:off x="5031594" y="3528422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83" name="Forme en L 82"/>
          <p:cNvSpPr/>
          <p:nvPr/>
        </p:nvSpPr>
        <p:spPr>
          <a:xfrm rot="5400000">
            <a:off x="5507856" y="339928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84" name="Triangle rectangle 83"/>
          <p:cNvSpPr/>
          <p:nvPr/>
        </p:nvSpPr>
        <p:spPr>
          <a:xfrm rot="16200000">
            <a:off x="6181113" y="315359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85" name="Forme en L 84"/>
          <p:cNvSpPr/>
          <p:nvPr/>
        </p:nvSpPr>
        <p:spPr>
          <a:xfrm rot="5400000">
            <a:off x="6680713" y="303877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86" name="Triangle rectangle 85"/>
          <p:cNvSpPr/>
          <p:nvPr/>
        </p:nvSpPr>
        <p:spPr>
          <a:xfrm rot="16200000">
            <a:off x="7369123" y="280279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42849" y="5183115"/>
            <a:ext cx="774570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Ad hoc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2079169" y="4824945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Initial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3263924" y="4471952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Défini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4446496" y="4107265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Implanté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5610452" y="3716520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Géré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6779850" y="3363527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Optimisé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21690" y="5302299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0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2009701" y="4956108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3125742" y="4728840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2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4362182" y="4237119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3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523710" y="3869966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6694494" y="3503928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5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29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46515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1" name="Imag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876073"/>
            <a:ext cx="1792442" cy="1763057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5268391" y="5733256"/>
            <a:ext cx="1975211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ctr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E00654"/>
                </a:solidFill>
                <a:latin typeface="Arial"/>
                <a:cs typeface="Times"/>
              </a:rPr>
              <a:t>La maturité des </a:t>
            </a:r>
          </a:p>
          <a:p>
            <a:pPr algn="ctr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E00654"/>
                </a:solidFill>
                <a:latin typeface="Arial"/>
                <a:cs typeface="Times"/>
              </a:rPr>
              <a:t>entreprises</a:t>
            </a:r>
          </a:p>
          <a:p>
            <a:pPr algn="ctr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>
                <a:solidFill>
                  <a:srgbClr val="E00654"/>
                </a:solidFill>
                <a:latin typeface="Arial"/>
                <a:cs typeface="Times"/>
              </a:rPr>
              <a:t>e</a:t>
            </a:r>
            <a:r>
              <a:rPr lang="fr-CA" sz="2000" dirty="0" smtClean="0">
                <a:solidFill>
                  <a:srgbClr val="E00654"/>
                </a:solidFill>
                <a:latin typeface="Arial"/>
                <a:cs typeface="Times"/>
              </a:rPr>
              <a:t>st un enjeu !</a:t>
            </a:r>
            <a:endParaRPr lang="fr-CA" sz="2000" dirty="0">
              <a:solidFill>
                <a:srgbClr val="E00654"/>
              </a:solidFill>
              <a:latin typeface="Arial"/>
              <a:cs typeface="Times"/>
            </a:endParaRPr>
          </a:p>
        </p:txBody>
      </p:sp>
      <p:pic>
        <p:nvPicPr>
          <p:cNvPr id="34" name="Image 33" descr="ITECO.b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" y="1702927"/>
            <a:ext cx="2878713" cy="2544719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513940" y="1135111"/>
            <a:ext cx="1685766" cy="44384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800" dirty="0" smtClean="0">
                <a:solidFill>
                  <a:srgbClr val="000000"/>
                </a:solidFill>
                <a:latin typeface="Arial"/>
                <a:cs typeface="Times"/>
              </a:rPr>
              <a:t>Entreprise</a:t>
            </a:r>
            <a:endParaRPr lang="fr-CA" sz="2800" dirty="0">
              <a:solidFill>
                <a:srgbClr val="000000"/>
              </a:solidFill>
              <a:latin typeface="Arial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0699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38"/>
          <p:cNvGrpSpPr/>
          <p:nvPr/>
        </p:nvGrpSpPr>
        <p:grpSpPr>
          <a:xfrm>
            <a:off x="3019158" y="1008313"/>
            <a:ext cx="3143457" cy="760586"/>
            <a:chOff x="5219477" y="995322"/>
            <a:chExt cx="6261323" cy="1514980"/>
          </a:xfrm>
        </p:grpSpPr>
        <p:sp>
          <p:nvSpPr>
            <p:cNvPr id="262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3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264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56" y="887383"/>
            <a:ext cx="3729084" cy="999238"/>
          </a:xfrm>
          <a:prstGeom prst="rect">
            <a:avLst/>
          </a:prstGeom>
        </p:spPr>
      </p:pic>
      <p:grpSp>
        <p:nvGrpSpPr>
          <p:cNvPr id="265" name="Group 42"/>
          <p:cNvGrpSpPr/>
          <p:nvPr/>
        </p:nvGrpSpPr>
        <p:grpSpPr>
          <a:xfrm>
            <a:off x="5286143" y="999778"/>
            <a:ext cx="3143457" cy="760586"/>
            <a:chOff x="5342415" y="977137"/>
            <a:chExt cx="6261323" cy="1514980"/>
          </a:xfrm>
        </p:grpSpPr>
        <p:grpSp>
          <p:nvGrpSpPr>
            <p:cNvPr id="266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268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69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67" name="TextBox 41"/>
            <p:cNvSpPr txBox="1"/>
            <p:nvPr/>
          </p:nvSpPr>
          <p:spPr>
            <a:xfrm>
              <a:off x="6432456" y="994138"/>
              <a:ext cx="4589050" cy="128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Définition et </a:t>
              </a:r>
              <a:r>
                <a:rPr lang="fr-CA" sz="1200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intégration</a:t>
              </a:r>
              <a:r>
                <a:rPr lang="en-US" sz="1200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 des processus de </a:t>
              </a:r>
              <a:r>
                <a:rPr lang="en-US" sz="1200" b="1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gestion du cycle de vie des exigences</a:t>
              </a:r>
              <a:r>
                <a:rPr lang="en-US" sz="1200" kern="0" dirty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.</a:t>
              </a:r>
              <a:endParaRPr lang="en-US" sz="1200" kern="0" dirty="0" smtClean="0">
                <a:solidFill>
                  <a:srgbClr val="5B9BD5">
                    <a:lumMod val="50000"/>
                  </a:srgbClr>
                </a:solidFill>
                <a:latin typeface="Calibri" panose="020F0502020204030204"/>
              </a:endParaRPr>
            </a:p>
          </p:txBody>
        </p:sp>
      </p:grpSp>
      <p:grpSp>
        <p:nvGrpSpPr>
          <p:cNvPr id="270" name="Group 11"/>
          <p:cNvGrpSpPr/>
          <p:nvPr/>
        </p:nvGrpSpPr>
        <p:grpSpPr>
          <a:xfrm>
            <a:off x="2949405" y="919798"/>
            <a:ext cx="2875548" cy="902451"/>
            <a:chOff x="1690777" y="2053087"/>
            <a:chExt cx="3700733" cy="1449238"/>
          </a:xfrm>
          <a:effectLst/>
        </p:grpSpPr>
        <p:sp>
          <p:nvSpPr>
            <p:cNvPr id="271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2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3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Group 30"/>
          <p:cNvGrpSpPr/>
          <p:nvPr/>
        </p:nvGrpSpPr>
        <p:grpSpPr>
          <a:xfrm>
            <a:off x="3030622" y="924175"/>
            <a:ext cx="2468407" cy="830997"/>
            <a:chOff x="1205155" y="850132"/>
            <a:chExt cx="4916716" cy="1655227"/>
          </a:xfrm>
        </p:grpSpPr>
        <p:sp>
          <p:nvSpPr>
            <p:cNvPr id="275" name="TextBox 21"/>
            <p:cNvSpPr txBox="1"/>
            <p:nvPr/>
          </p:nvSpPr>
          <p:spPr>
            <a:xfrm>
              <a:off x="1205155" y="850132"/>
              <a:ext cx="1056641" cy="1655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4800" b="1" kern="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endParaRPr lang="en-US" sz="48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76" name="Straight Connector 23"/>
            <p:cNvCxnSpPr/>
            <p:nvPr/>
          </p:nvCxnSpPr>
          <p:spPr>
            <a:xfrm>
              <a:off x="3061198" y="1138648"/>
              <a:ext cx="0" cy="1147351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277" name="TextBox 25"/>
            <p:cNvSpPr txBox="1"/>
            <p:nvPr/>
          </p:nvSpPr>
          <p:spPr>
            <a:xfrm>
              <a:off x="2340313" y="1202960"/>
              <a:ext cx="3781558" cy="735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kern="0" dirty="0" smtClean="0">
                  <a:solidFill>
                    <a:prstClr val="white"/>
                  </a:solidFill>
                  <a:latin typeface="Calibri" panose="020F0502020204030204"/>
                </a:rPr>
                <a:t>Processus</a:t>
              </a: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27" name="Group 38"/>
          <p:cNvGrpSpPr/>
          <p:nvPr/>
        </p:nvGrpSpPr>
        <p:grpSpPr>
          <a:xfrm>
            <a:off x="3022696" y="1968821"/>
            <a:ext cx="3143457" cy="760586"/>
            <a:chOff x="5219477" y="995322"/>
            <a:chExt cx="6261323" cy="1514980"/>
          </a:xfrm>
        </p:grpSpPr>
        <p:sp>
          <p:nvSpPr>
            <p:cNvPr id="528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9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30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46" y="1847891"/>
            <a:ext cx="3729084" cy="999238"/>
          </a:xfrm>
          <a:prstGeom prst="rect">
            <a:avLst/>
          </a:prstGeom>
        </p:spPr>
      </p:pic>
      <p:grpSp>
        <p:nvGrpSpPr>
          <p:cNvPr id="531" name="Group 42"/>
          <p:cNvGrpSpPr/>
          <p:nvPr/>
        </p:nvGrpSpPr>
        <p:grpSpPr>
          <a:xfrm>
            <a:off x="5289681" y="1909954"/>
            <a:ext cx="3143457" cy="830997"/>
            <a:chOff x="5342415" y="876882"/>
            <a:chExt cx="6261323" cy="1655228"/>
          </a:xfrm>
        </p:grpSpPr>
        <p:grpSp>
          <p:nvGrpSpPr>
            <p:cNvPr id="532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534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5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33" name="TextBox 41"/>
            <p:cNvSpPr txBox="1"/>
            <p:nvPr/>
          </p:nvSpPr>
          <p:spPr>
            <a:xfrm>
              <a:off x="6432456" y="876882"/>
              <a:ext cx="4582003" cy="1655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Définition et intégration de pratiques et techniques </a:t>
              </a:r>
              <a:r>
                <a:rPr lang="en-US" sz="1200" b="1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en </a:t>
              </a:r>
              <a:r>
                <a:rPr lang="en-US" sz="1200" b="1" kern="0" dirty="0" err="1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soutien</a:t>
              </a:r>
              <a:r>
                <a:rPr lang="en-US" sz="1200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 à la gestion du cycle de vie des exigences</a:t>
              </a:r>
            </a:p>
          </p:txBody>
        </p:sp>
      </p:grpSp>
      <p:grpSp>
        <p:nvGrpSpPr>
          <p:cNvPr id="536" name="Group 11"/>
          <p:cNvGrpSpPr/>
          <p:nvPr/>
        </p:nvGrpSpPr>
        <p:grpSpPr>
          <a:xfrm>
            <a:off x="2952943" y="1880306"/>
            <a:ext cx="2875548" cy="902451"/>
            <a:chOff x="1690777" y="2053087"/>
            <a:chExt cx="3700733" cy="1449238"/>
          </a:xfrm>
          <a:effectLst/>
        </p:grpSpPr>
        <p:sp>
          <p:nvSpPr>
            <p:cNvPr id="53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40" name="Group 30"/>
          <p:cNvGrpSpPr/>
          <p:nvPr/>
        </p:nvGrpSpPr>
        <p:grpSpPr>
          <a:xfrm>
            <a:off x="3034160" y="1884683"/>
            <a:ext cx="2822370" cy="830997"/>
            <a:chOff x="1205155" y="850132"/>
            <a:chExt cx="5621760" cy="1655227"/>
          </a:xfrm>
        </p:grpSpPr>
        <p:sp>
          <p:nvSpPr>
            <p:cNvPr id="541" name="TextBox 21"/>
            <p:cNvSpPr txBox="1"/>
            <p:nvPr/>
          </p:nvSpPr>
          <p:spPr>
            <a:xfrm>
              <a:off x="1205155" y="850132"/>
              <a:ext cx="1056641" cy="1655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sz="48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42" name="Straight Connector 23"/>
            <p:cNvCxnSpPr/>
            <p:nvPr/>
          </p:nvCxnSpPr>
          <p:spPr>
            <a:xfrm>
              <a:off x="3045357" y="1073571"/>
              <a:ext cx="0" cy="1147351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543" name="TextBox 25"/>
            <p:cNvSpPr txBox="1"/>
            <p:nvPr/>
          </p:nvSpPr>
          <p:spPr>
            <a:xfrm>
              <a:off x="3045357" y="1073571"/>
              <a:ext cx="3781558" cy="128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prstClr val="white"/>
                  </a:solidFill>
                  <a:latin typeface="Calibri" panose="020F0502020204030204"/>
                </a:rPr>
                <a:t>Pratiques et techniques</a:t>
              </a: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44" name="Group 38"/>
          <p:cNvGrpSpPr/>
          <p:nvPr/>
        </p:nvGrpSpPr>
        <p:grpSpPr>
          <a:xfrm>
            <a:off x="3015601" y="2908063"/>
            <a:ext cx="3143457" cy="760586"/>
            <a:chOff x="5219477" y="995322"/>
            <a:chExt cx="6261323" cy="1514980"/>
          </a:xfrm>
        </p:grpSpPr>
        <p:sp>
          <p:nvSpPr>
            <p:cNvPr id="545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6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4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51" y="2787133"/>
            <a:ext cx="3729084" cy="999238"/>
          </a:xfrm>
          <a:prstGeom prst="rect">
            <a:avLst/>
          </a:prstGeom>
        </p:spPr>
      </p:pic>
      <p:grpSp>
        <p:nvGrpSpPr>
          <p:cNvPr id="548" name="Group 42"/>
          <p:cNvGrpSpPr/>
          <p:nvPr/>
        </p:nvGrpSpPr>
        <p:grpSpPr>
          <a:xfrm>
            <a:off x="5282586" y="2899528"/>
            <a:ext cx="3143457" cy="760586"/>
            <a:chOff x="5342415" y="977137"/>
            <a:chExt cx="6261323" cy="1514980"/>
          </a:xfrm>
        </p:grpSpPr>
        <p:grpSp>
          <p:nvGrpSpPr>
            <p:cNvPr id="549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551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52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50" name="TextBox 41"/>
            <p:cNvSpPr txBox="1"/>
            <p:nvPr/>
          </p:nvSpPr>
          <p:spPr>
            <a:xfrm>
              <a:off x="6446588" y="994138"/>
              <a:ext cx="4435796" cy="128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CA" sz="1200" b="1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Définition des livrables /artéfacts</a:t>
              </a:r>
              <a:r>
                <a:rPr lang="fr-CA" sz="1200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 produits au cours du cycle de vie des exigences</a:t>
              </a:r>
            </a:p>
          </p:txBody>
        </p:sp>
      </p:grpSp>
      <p:grpSp>
        <p:nvGrpSpPr>
          <p:cNvPr id="553" name="Group 11"/>
          <p:cNvGrpSpPr/>
          <p:nvPr/>
        </p:nvGrpSpPr>
        <p:grpSpPr>
          <a:xfrm>
            <a:off x="2945848" y="2819548"/>
            <a:ext cx="2875548" cy="902451"/>
            <a:chOff x="1690777" y="2053087"/>
            <a:chExt cx="3700733" cy="1449238"/>
          </a:xfrm>
          <a:effectLst/>
        </p:grpSpPr>
        <p:sp>
          <p:nvSpPr>
            <p:cNvPr id="554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5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6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57" name="Group 30"/>
          <p:cNvGrpSpPr/>
          <p:nvPr/>
        </p:nvGrpSpPr>
        <p:grpSpPr>
          <a:xfrm>
            <a:off x="3027065" y="2823925"/>
            <a:ext cx="2840562" cy="830997"/>
            <a:chOff x="1205155" y="850132"/>
            <a:chExt cx="5657996" cy="1655227"/>
          </a:xfrm>
        </p:grpSpPr>
        <p:sp>
          <p:nvSpPr>
            <p:cNvPr id="558" name="TextBox 21"/>
            <p:cNvSpPr txBox="1"/>
            <p:nvPr/>
          </p:nvSpPr>
          <p:spPr>
            <a:xfrm>
              <a:off x="1205155" y="850132"/>
              <a:ext cx="1056641" cy="1655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sz="48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59" name="Straight Connector 23"/>
            <p:cNvCxnSpPr/>
            <p:nvPr/>
          </p:nvCxnSpPr>
          <p:spPr>
            <a:xfrm>
              <a:off x="3061198" y="1138648"/>
              <a:ext cx="0" cy="1147351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560" name="TextBox 25"/>
            <p:cNvSpPr txBox="1"/>
            <p:nvPr/>
          </p:nvSpPr>
          <p:spPr>
            <a:xfrm>
              <a:off x="3081593" y="1202960"/>
              <a:ext cx="3781558" cy="735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prstClr val="white"/>
                  </a:solidFill>
                  <a:latin typeface="Calibri" panose="020F0502020204030204"/>
                </a:rPr>
                <a:t>Livrables</a:t>
              </a:r>
            </a:p>
          </p:txBody>
        </p:sp>
      </p:grpSp>
      <p:grpSp>
        <p:nvGrpSpPr>
          <p:cNvPr id="561" name="Group 38"/>
          <p:cNvGrpSpPr/>
          <p:nvPr/>
        </p:nvGrpSpPr>
        <p:grpSpPr>
          <a:xfrm>
            <a:off x="3054292" y="3841178"/>
            <a:ext cx="3143457" cy="760586"/>
            <a:chOff x="5219477" y="995322"/>
            <a:chExt cx="6261323" cy="1514980"/>
          </a:xfrm>
        </p:grpSpPr>
        <p:sp>
          <p:nvSpPr>
            <p:cNvPr id="562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3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64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42" y="3720248"/>
            <a:ext cx="3729084" cy="999238"/>
          </a:xfrm>
          <a:prstGeom prst="rect">
            <a:avLst/>
          </a:prstGeom>
        </p:spPr>
      </p:pic>
      <p:grpSp>
        <p:nvGrpSpPr>
          <p:cNvPr id="565" name="Group 42"/>
          <p:cNvGrpSpPr/>
          <p:nvPr/>
        </p:nvGrpSpPr>
        <p:grpSpPr>
          <a:xfrm>
            <a:off x="5321277" y="3832643"/>
            <a:ext cx="3143457" cy="760586"/>
            <a:chOff x="5342415" y="977137"/>
            <a:chExt cx="6261323" cy="1514980"/>
          </a:xfrm>
        </p:grpSpPr>
        <p:grpSp>
          <p:nvGrpSpPr>
            <p:cNvPr id="566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568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CA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69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CA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67" name="TextBox 41"/>
            <p:cNvSpPr txBox="1"/>
            <p:nvPr/>
          </p:nvSpPr>
          <p:spPr>
            <a:xfrm>
              <a:off x="6432456" y="997155"/>
              <a:ext cx="4435796" cy="128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CA" sz="1200" b="1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Outils logiciels </a:t>
              </a:r>
              <a:r>
                <a:rPr lang="fr-CA" sz="1200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en support à la gestion du cycle de vie des exigences</a:t>
              </a:r>
              <a:endParaRPr lang="fr-CA" sz="1200" kern="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</a:endParaRPr>
            </a:p>
          </p:txBody>
        </p:sp>
      </p:grpSp>
      <p:grpSp>
        <p:nvGrpSpPr>
          <p:cNvPr id="570" name="Group 11"/>
          <p:cNvGrpSpPr/>
          <p:nvPr/>
        </p:nvGrpSpPr>
        <p:grpSpPr>
          <a:xfrm>
            <a:off x="2984539" y="3752663"/>
            <a:ext cx="2875548" cy="902451"/>
            <a:chOff x="1690777" y="2053087"/>
            <a:chExt cx="3700733" cy="1449238"/>
          </a:xfrm>
          <a:effectLst/>
        </p:grpSpPr>
        <p:sp>
          <p:nvSpPr>
            <p:cNvPr id="571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2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3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4" name="Group 30"/>
          <p:cNvGrpSpPr/>
          <p:nvPr/>
        </p:nvGrpSpPr>
        <p:grpSpPr>
          <a:xfrm>
            <a:off x="3065756" y="3757040"/>
            <a:ext cx="2819296" cy="830997"/>
            <a:chOff x="1205155" y="850132"/>
            <a:chExt cx="5615637" cy="1655227"/>
          </a:xfrm>
        </p:grpSpPr>
        <p:sp>
          <p:nvSpPr>
            <p:cNvPr id="575" name="TextBox 21"/>
            <p:cNvSpPr txBox="1"/>
            <p:nvPr/>
          </p:nvSpPr>
          <p:spPr>
            <a:xfrm>
              <a:off x="1205155" y="850132"/>
              <a:ext cx="1056641" cy="1655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sz="48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76" name="Straight Connector 23"/>
            <p:cNvCxnSpPr/>
            <p:nvPr/>
          </p:nvCxnSpPr>
          <p:spPr>
            <a:xfrm>
              <a:off x="2976480" y="1138648"/>
              <a:ext cx="0" cy="1147351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577" name="TextBox 25"/>
            <p:cNvSpPr txBox="1"/>
            <p:nvPr/>
          </p:nvSpPr>
          <p:spPr>
            <a:xfrm>
              <a:off x="3039234" y="1202960"/>
              <a:ext cx="3781558" cy="735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prstClr val="white"/>
                  </a:solidFill>
                  <a:latin typeface="Calibri" panose="020F0502020204030204"/>
                </a:rPr>
                <a:t>Technologie</a:t>
              </a: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8" name="Group 38"/>
          <p:cNvGrpSpPr/>
          <p:nvPr/>
        </p:nvGrpSpPr>
        <p:grpSpPr>
          <a:xfrm>
            <a:off x="3057830" y="4801686"/>
            <a:ext cx="3143457" cy="760586"/>
            <a:chOff x="5219477" y="995322"/>
            <a:chExt cx="6261323" cy="1514980"/>
          </a:xfrm>
        </p:grpSpPr>
        <p:sp>
          <p:nvSpPr>
            <p:cNvPr id="579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0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81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380" y="4705957"/>
            <a:ext cx="3729084" cy="999238"/>
          </a:xfrm>
          <a:prstGeom prst="rect">
            <a:avLst/>
          </a:prstGeom>
        </p:spPr>
      </p:pic>
      <p:grpSp>
        <p:nvGrpSpPr>
          <p:cNvPr id="582" name="Group 42"/>
          <p:cNvGrpSpPr/>
          <p:nvPr/>
        </p:nvGrpSpPr>
        <p:grpSpPr>
          <a:xfrm>
            <a:off x="5324815" y="4793151"/>
            <a:ext cx="3143457" cy="760586"/>
            <a:chOff x="5342415" y="977137"/>
            <a:chExt cx="6261323" cy="1514980"/>
          </a:xfrm>
        </p:grpSpPr>
        <p:grpSp>
          <p:nvGrpSpPr>
            <p:cNvPr id="583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585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6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84" name="TextBox 41"/>
            <p:cNvSpPr txBox="1"/>
            <p:nvPr/>
          </p:nvSpPr>
          <p:spPr>
            <a:xfrm>
              <a:off x="6432456" y="1065882"/>
              <a:ext cx="4435796" cy="128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CA" sz="1200" b="1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Infrastructure, gouvernance, gestion</a:t>
              </a:r>
              <a:r>
                <a:rPr lang="fr-CA" sz="1200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 et </a:t>
              </a:r>
              <a:r>
                <a:rPr lang="fr-CA" sz="1200" b="1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soutien</a:t>
              </a:r>
              <a:r>
                <a:rPr lang="fr-CA" sz="1200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 à la définition et la gestion des exigences</a:t>
              </a:r>
            </a:p>
          </p:txBody>
        </p:sp>
      </p:grpSp>
      <p:grpSp>
        <p:nvGrpSpPr>
          <p:cNvPr id="587" name="Group 11"/>
          <p:cNvGrpSpPr/>
          <p:nvPr/>
        </p:nvGrpSpPr>
        <p:grpSpPr>
          <a:xfrm>
            <a:off x="2988077" y="4713171"/>
            <a:ext cx="2875548" cy="902451"/>
            <a:chOff x="1690777" y="2053087"/>
            <a:chExt cx="3700733" cy="1449238"/>
          </a:xfrm>
          <a:effectLst/>
        </p:grpSpPr>
        <p:sp>
          <p:nvSpPr>
            <p:cNvPr id="588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9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0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91" name="Group 30"/>
          <p:cNvGrpSpPr/>
          <p:nvPr/>
        </p:nvGrpSpPr>
        <p:grpSpPr>
          <a:xfrm>
            <a:off x="3069294" y="4717548"/>
            <a:ext cx="2819296" cy="830997"/>
            <a:chOff x="1205155" y="850132"/>
            <a:chExt cx="5615637" cy="1655227"/>
          </a:xfrm>
        </p:grpSpPr>
        <p:sp>
          <p:nvSpPr>
            <p:cNvPr id="592" name="TextBox 21"/>
            <p:cNvSpPr txBox="1"/>
            <p:nvPr/>
          </p:nvSpPr>
          <p:spPr>
            <a:xfrm>
              <a:off x="1205155" y="850132"/>
              <a:ext cx="1056641" cy="1655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sz="48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93" name="Straight Connector 23"/>
            <p:cNvCxnSpPr/>
            <p:nvPr/>
          </p:nvCxnSpPr>
          <p:spPr>
            <a:xfrm>
              <a:off x="2934122" y="1138648"/>
              <a:ext cx="0" cy="1147351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594" name="TextBox 25"/>
            <p:cNvSpPr txBox="1"/>
            <p:nvPr/>
          </p:nvSpPr>
          <p:spPr>
            <a:xfrm>
              <a:off x="3039234" y="1202960"/>
              <a:ext cx="3781558" cy="735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prstClr val="white"/>
                  </a:solidFill>
                  <a:latin typeface="Calibri" panose="020F0502020204030204"/>
                </a:rPr>
                <a:t>Organisation</a:t>
              </a:r>
            </a:p>
          </p:txBody>
        </p:sp>
      </p:grpSp>
      <p:grpSp>
        <p:nvGrpSpPr>
          <p:cNvPr id="595" name="Group 38"/>
          <p:cNvGrpSpPr/>
          <p:nvPr/>
        </p:nvGrpSpPr>
        <p:grpSpPr>
          <a:xfrm>
            <a:off x="3050735" y="5740928"/>
            <a:ext cx="3143457" cy="760586"/>
            <a:chOff x="5219477" y="995322"/>
            <a:chExt cx="6261323" cy="1514980"/>
          </a:xfrm>
        </p:grpSpPr>
        <p:sp>
          <p:nvSpPr>
            <p:cNvPr id="596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7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98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05" y="5619998"/>
            <a:ext cx="3729084" cy="999238"/>
          </a:xfrm>
          <a:prstGeom prst="rect">
            <a:avLst/>
          </a:prstGeom>
        </p:spPr>
      </p:pic>
      <p:grpSp>
        <p:nvGrpSpPr>
          <p:cNvPr id="599" name="Group 42"/>
          <p:cNvGrpSpPr/>
          <p:nvPr/>
        </p:nvGrpSpPr>
        <p:grpSpPr>
          <a:xfrm>
            <a:off x="5317720" y="5732393"/>
            <a:ext cx="3143457" cy="760586"/>
            <a:chOff x="5342415" y="977137"/>
            <a:chExt cx="6261323" cy="1514980"/>
          </a:xfrm>
        </p:grpSpPr>
        <p:grpSp>
          <p:nvGrpSpPr>
            <p:cNvPr id="600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602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03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 smtClea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01" name="TextBox 41"/>
            <p:cNvSpPr txBox="1"/>
            <p:nvPr/>
          </p:nvSpPr>
          <p:spPr>
            <a:xfrm>
              <a:off x="6432456" y="1083064"/>
              <a:ext cx="4596135" cy="128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CA" sz="1200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Niveau de </a:t>
              </a:r>
              <a:r>
                <a:rPr lang="fr-CA" sz="1200" b="1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compétences et connaissances requis</a:t>
              </a:r>
              <a:r>
                <a:rPr lang="fr-CA" sz="1200" kern="0" dirty="0" smtClean="0">
                  <a:solidFill>
                    <a:srgbClr val="5B9BD5">
                      <a:lumMod val="50000"/>
                    </a:srgbClr>
                  </a:solidFill>
                  <a:latin typeface="Calibri" panose="020F0502020204030204"/>
                </a:rPr>
                <a:t> pour gérer le cycle  de vie des exigences </a:t>
              </a:r>
            </a:p>
          </p:txBody>
        </p:sp>
      </p:grpSp>
      <p:grpSp>
        <p:nvGrpSpPr>
          <p:cNvPr id="604" name="Group 11"/>
          <p:cNvGrpSpPr/>
          <p:nvPr/>
        </p:nvGrpSpPr>
        <p:grpSpPr>
          <a:xfrm>
            <a:off x="2980982" y="5652413"/>
            <a:ext cx="2875548" cy="902451"/>
            <a:chOff x="1690777" y="2053087"/>
            <a:chExt cx="3700733" cy="1449238"/>
          </a:xfrm>
          <a:effectLst/>
        </p:grpSpPr>
        <p:sp>
          <p:nvSpPr>
            <p:cNvPr id="605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6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7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08" name="Group 30"/>
          <p:cNvGrpSpPr/>
          <p:nvPr/>
        </p:nvGrpSpPr>
        <p:grpSpPr>
          <a:xfrm>
            <a:off x="3062199" y="5656790"/>
            <a:ext cx="2861828" cy="830997"/>
            <a:chOff x="1205155" y="850132"/>
            <a:chExt cx="5700354" cy="1655227"/>
          </a:xfrm>
        </p:grpSpPr>
        <p:sp>
          <p:nvSpPr>
            <p:cNvPr id="609" name="TextBox 21"/>
            <p:cNvSpPr txBox="1"/>
            <p:nvPr/>
          </p:nvSpPr>
          <p:spPr>
            <a:xfrm>
              <a:off x="1205155" y="850132"/>
              <a:ext cx="1056641" cy="1655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en-US" sz="48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610" name="Straight Connector 23"/>
            <p:cNvCxnSpPr/>
            <p:nvPr/>
          </p:nvCxnSpPr>
          <p:spPr>
            <a:xfrm>
              <a:off x="2955301" y="1138648"/>
              <a:ext cx="0" cy="1147351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611" name="TextBox 25"/>
            <p:cNvSpPr txBox="1"/>
            <p:nvPr/>
          </p:nvSpPr>
          <p:spPr>
            <a:xfrm>
              <a:off x="3123951" y="1202960"/>
              <a:ext cx="3781558" cy="735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prstClr val="white"/>
                  </a:solidFill>
                  <a:latin typeface="Calibri" panose="020F0502020204030204"/>
                </a:rPr>
                <a:t>Compétences</a:t>
              </a: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12" name="Group 235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282769" y="1168851"/>
            <a:ext cx="407603" cy="424001"/>
            <a:chOff x="1957" y="1752"/>
            <a:chExt cx="348" cy="362"/>
          </a:xfrm>
          <a:solidFill>
            <a:schemeClr val="bg1"/>
          </a:solidFill>
        </p:grpSpPr>
        <p:sp>
          <p:nvSpPr>
            <p:cNvPr id="613" name="Freeform 237"/>
            <p:cNvSpPr>
              <a:spLocks noEditPoints="1"/>
            </p:cNvSpPr>
            <p:nvPr/>
          </p:nvSpPr>
          <p:spPr bwMode="auto">
            <a:xfrm>
              <a:off x="1957" y="1884"/>
              <a:ext cx="228" cy="230"/>
            </a:xfrm>
            <a:custGeom>
              <a:avLst/>
              <a:gdLst>
                <a:gd name="T0" fmla="*/ 971 w 2284"/>
                <a:gd name="T1" fmla="*/ 637 h 2302"/>
                <a:gd name="T2" fmla="*/ 780 w 2284"/>
                <a:gd name="T3" fmla="*/ 749 h 2302"/>
                <a:gd name="T4" fmla="*/ 650 w 2284"/>
                <a:gd name="T5" fmla="*/ 928 h 2302"/>
                <a:gd name="T6" fmla="*/ 602 w 2284"/>
                <a:gd name="T7" fmla="*/ 1151 h 2302"/>
                <a:gd name="T8" fmla="*/ 650 w 2284"/>
                <a:gd name="T9" fmla="*/ 1374 h 2302"/>
                <a:gd name="T10" fmla="*/ 780 w 2284"/>
                <a:gd name="T11" fmla="*/ 1553 h 2302"/>
                <a:gd name="T12" fmla="*/ 971 w 2284"/>
                <a:gd name="T13" fmla="*/ 1665 h 2302"/>
                <a:gd name="T14" fmla="*/ 1201 w 2284"/>
                <a:gd name="T15" fmla="*/ 1689 h 2302"/>
                <a:gd name="T16" fmla="*/ 1416 w 2284"/>
                <a:gd name="T17" fmla="*/ 1617 h 2302"/>
                <a:gd name="T18" fmla="*/ 1579 w 2284"/>
                <a:gd name="T19" fmla="*/ 1470 h 2302"/>
                <a:gd name="T20" fmla="*/ 1671 w 2284"/>
                <a:gd name="T21" fmla="*/ 1266 h 2302"/>
                <a:gd name="T22" fmla="*/ 1671 w 2284"/>
                <a:gd name="T23" fmla="*/ 1034 h 2302"/>
                <a:gd name="T24" fmla="*/ 1579 w 2284"/>
                <a:gd name="T25" fmla="*/ 831 h 2302"/>
                <a:gd name="T26" fmla="*/ 1416 w 2284"/>
                <a:gd name="T27" fmla="*/ 683 h 2302"/>
                <a:gd name="T28" fmla="*/ 1201 w 2284"/>
                <a:gd name="T29" fmla="*/ 613 h 2302"/>
                <a:gd name="T30" fmla="*/ 1430 w 2284"/>
                <a:gd name="T31" fmla="*/ 3 h 2302"/>
                <a:gd name="T32" fmla="*/ 1513 w 2284"/>
                <a:gd name="T33" fmla="*/ 69 h 2302"/>
                <a:gd name="T34" fmla="*/ 1588 w 2284"/>
                <a:gd name="T35" fmla="*/ 310 h 2302"/>
                <a:gd name="T36" fmla="*/ 1859 w 2284"/>
                <a:gd name="T37" fmla="*/ 296 h 2302"/>
                <a:gd name="T38" fmla="*/ 1952 w 2284"/>
                <a:gd name="T39" fmla="*/ 299 h 2302"/>
                <a:gd name="T40" fmla="*/ 2268 w 2284"/>
                <a:gd name="T41" fmla="*/ 800 h 2302"/>
                <a:gd name="T42" fmla="*/ 2281 w 2284"/>
                <a:gd name="T43" fmla="*/ 895 h 2302"/>
                <a:gd name="T44" fmla="*/ 2223 w 2284"/>
                <a:gd name="T45" fmla="*/ 970 h 2302"/>
                <a:gd name="T46" fmla="*/ 2092 w 2284"/>
                <a:gd name="T47" fmla="*/ 1203 h 2302"/>
                <a:gd name="T48" fmla="*/ 2259 w 2284"/>
                <a:gd name="T49" fmla="*/ 1363 h 2302"/>
                <a:gd name="T50" fmla="*/ 2284 w 2284"/>
                <a:gd name="T51" fmla="*/ 1456 h 2302"/>
                <a:gd name="T52" fmla="*/ 1994 w 2284"/>
                <a:gd name="T53" fmla="*/ 1972 h 2302"/>
                <a:gd name="T54" fmla="*/ 1901 w 2284"/>
                <a:gd name="T55" fmla="*/ 2014 h 2302"/>
                <a:gd name="T56" fmla="*/ 1704 w 2284"/>
                <a:gd name="T57" fmla="*/ 1918 h 2302"/>
                <a:gd name="T58" fmla="*/ 1527 w 2284"/>
                <a:gd name="T59" fmla="*/ 2176 h 2302"/>
                <a:gd name="T60" fmla="*/ 1479 w 2284"/>
                <a:gd name="T61" fmla="*/ 2274 h 2302"/>
                <a:gd name="T62" fmla="*/ 883 w 2284"/>
                <a:gd name="T63" fmla="*/ 2302 h 2302"/>
                <a:gd name="T64" fmla="*/ 795 w 2284"/>
                <a:gd name="T65" fmla="*/ 2266 h 2302"/>
                <a:gd name="T66" fmla="*/ 759 w 2284"/>
                <a:gd name="T67" fmla="*/ 2176 h 2302"/>
                <a:gd name="T68" fmla="*/ 581 w 2284"/>
                <a:gd name="T69" fmla="*/ 1918 h 2302"/>
                <a:gd name="T70" fmla="*/ 384 w 2284"/>
                <a:gd name="T71" fmla="*/ 2014 h 2302"/>
                <a:gd name="T72" fmla="*/ 291 w 2284"/>
                <a:gd name="T73" fmla="*/ 1972 h 2302"/>
                <a:gd name="T74" fmla="*/ 1 w 2284"/>
                <a:gd name="T75" fmla="*/ 1456 h 2302"/>
                <a:gd name="T76" fmla="*/ 25 w 2284"/>
                <a:gd name="T77" fmla="*/ 1363 h 2302"/>
                <a:gd name="T78" fmla="*/ 192 w 2284"/>
                <a:gd name="T79" fmla="*/ 1203 h 2302"/>
                <a:gd name="T80" fmla="*/ 62 w 2284"/>
                <a:gd name="T81" fmla="*/ 970 h 2302"/>
                <a:gd name="T82" fmla="*/ 4 w 2284"/>
                <a:gd name="T83" fmla="*/ 895 h 2302"/>
                <a:gd name="T84" fmla="*/ 16 w 2284"/>
                <a:gd name="T85" fmla="*/ 800 h 2302"/>
                <a:gd name="T86" fmla="*/ 333 w 2284"/>
                <a:gd name="T87" fmla="*/ 299 h 2302"/>
                <a:gd name="T88" fmla="*/ 427 w 2284"/>
                <a:gd name="T89" fmla="*/ 296 h 2302"/>
                <a:gd name="T90" fmla="*/ 697 w 2284"/>
                <a:gd name="T91" fmla="*/ 310 h 2302"/>
                <a:gd name="T92" fmla="*/ 771 w 2284"/>
                <a:gd name="T93" fmla="*/ 69 h 2302"/>
                <a:gd name="T94" fmla="*/ 855 w 2284"/>
                <a:gd name="T95" fmla="*/ 3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84" h="2302">
                  <a:moveTo>
                    <a:pt x="1143" y="610"/>
                  </a:moveTo>
                  <a:lnTo>
                    <a:pt x="1083" y="613"/>
                  </a:lnTo>
                  <a:lnTo>
                    <a:pt x="1026" y="622"/>
                  </a:lnTo>
                  <a:lnTo>
                    <a:pt x="971" y="637"/>
                  </a:lnTo>
                  <a:lnTo>
                    <a:pt x="919" y="658"/>
                  </a:lnTo>
                  <a:lnTo>
                    <a:pt x="870" y="683"/>
                  </a:lnTo>
                  <a:lnTo>
                    <a:pt x="823" y="714"/>
                  </a:lnTo>
                  <a:lnTo>
                    <a:pt x="780" y="749"/>
                  </a:lnTo>
                  <a:lnTo>
                    <a:pt x="741" y="788"/>
                  </a:lnTo>
                  <a:lnTo>
                    <a:pt x="706" y="831"/>
                  </a:lnTo>
                  <a:lnTo>
                    <a:pt x="675" y="878"/>
                  </a:lnTo>
                  <a:lnTo>
                    <a:pt x="650" y="928"/>
                  </a:lnTo>
                  <a:lnTo>
                    <a:pt x="629" y="979"/>
                  </a:lnTo>
                  <a:lnTo>
                    <a:pt x="614" y="1034"/>
                  </a:lnTo>
                  <a:lnTo>
                    <a:pt x="605" y="1092"/>
                  </a:lnTo>
                  <a:lnTo>
                    <a:pt x="602" y="1151"/>
                  </a:lnTo>
                  <a:lnTo>
                    <a:pt x="605" y="1209"/>
                  </a:lnTo>
                  <a:lnTo>
                    <a:pt x="614" y="1266"/>
                  </a:lnTo>
                  <a:lnTo>
                    <a:pt x="629" y="1321"/>
                  </a:lnTo>
                  <a:lnTo>
                    <a:pt x="650" y="1374"/>
                  </a:lnTo>
                  <a:lnTo>
                    <a:pt x="675" y="1424"/>
                  </a:lnTo>
                  <a:lnTo>
                    <a:pt x="706" y="1470"/>
                  </a:lnTo>
                  <a:lnTo>
                    <a:pt x="741" y="1513"/>
                  </a:lnTo>
                  <a:lnTo>
                    <a:pt x="780" y="1553"/>
                  </a:lnTo>
                  <a:lnTo>
                    <a:pt x="823" y="1588"/>
                  </a:lnTo>
                  <a:lnTo>
                    <a:pt x="870" y="1617"/>
                  </a:lnTo>
                  <a:lnTo>
                    <a:pt x="919" y="1644"/>
                  </a:lnTo>
                  <a:lnTo>
                    <a:pt x="971" y="1665"/>
                  </a:lnTo>
                  <a:lnTo>
                    <a:pt x="1026" y="1679"/>
                  </a:lnTo>
                  <a:lnTo>
                    <a:pt x="1083" y="1689"/>
                  </a:lnTo>
                  <a:lnTo>
                    <a:pt x="1143" y="1692"/>
                  </a:lnTo>
                  <a:lnTo>
                    <a:pt x="1201" y="1689"/>
                  </a:lnTo>
                  <a:lnTo>
                    <a:pt x="1258" y="1679"/>
                  </a:lnTo>
                  <a:lnTo>
                    <a:pt x="1313" y="1664"/>
                  </a:lnTo>
                  <a:lnTo>
                    <a:pt x="1366" y="1644"/>
                  </a:lnTo>
                  <a:lnTo>
                    <a:pt x="1416" y="1617"/>
                  </a:lnTo>
                  <a:lnTo>
                    <a:pt x="1462" y="1588"/>
                  </a:lnTo>
                  <a:lnTo>
                    <a:pt x="1505" y="1553"/>
                  </a:lnTo>
                  <a:lnTo>
                    <a:pt x="1544" y="1513"/>
                  </a:lnTo>
                  <a:lnTo>
                    <a:pt x="1579" y="1470"/>
                  </a:lnTo>
                  <a:lnTo>
                    <a:pt x="1609" y="1424"/>
                  </a:lnTo>
                  <a:lnTo>
                    <a:pt x="1636" y="1374"/>
                  </a:lnTo>
                  <a:lnTo>
                    <a:pt x="1655" y="1321"/>
                  </a:lnTo>
                  <a:lnTo>
                    <a:pt x="1671" y="1266"/>
                  </a:lnTo>
                  <a:lnTo>
                    <a:pt x="1681" y="1209"/>
                  </a:lnTo>
                  <a:lnTo>
                    <a:pt x="1684" y="1151"/>
                  </a:lnTo>
                  <a:lnTo>
                    <a:pt x="1681" y="1092"/>
                  </a:lnTo>
                  <a:lnTo>
                    <a:pt x="1671" y="1034"/>
                  </a:lnTo>
                  <a:lnTo>
                    <a:pt x="1655" y="979"/>
                  </a:lnTo>
                  <a:lnTo>
                    <a:pt x="1636" y="928"/>
                  </a:lnTo>
                  <a:lnTo>
                    <a:pt x="1609" y="878"/>
                  </a:lnTo>
                  <a:lnTo>
                    <a:pt x="1579" y="831"/>
                  </a:lnTo>
                  <a:lnTo>
                    <a:pt x="1544" y="788"/>
                  </a:lnTo>
                  <a:lnTo>
                    <a:pt x="1505" y="749"/>
                  </a:lnTo>
                  <a:lnTo>
                    <a:pt x="1462" y="714"/>
                  </a:lnTo>
                  <a:lnTo>
                    <a:pt x="1416" y="683"/>
                  </a:lnTo>
                  <a:lnTo>
                    <a:pt x="1366" y="658"/>
                  </a:lnTo>
                  <a:lnTo>
                    <a:pt x="1313" y="637"/>
                  </a:lnTo>
                  <a:lnTo>
                    <a:pt x="1258" y="622"/>
                  </a:lnTo>
                  <a:lnTo>
                    <a:pt x="1201" y="613"/>
                  </a:lnTo>
                  <a:lnTo>
                    <a:pt x="1143" y="610"/>
                  </a:lnTo>
                  <a:close/>
                  <a:moveTo>
                    <a:pt x="883" y="0"/>
                  </a:moveTo>
                  <a:lnTo>
                    <a:pt x="1402" y="0"/>
                  </a:lnTo>
                  <a:lnTo>
                    <a:pt x="1430" y="3"/>
                  </a:lnTo>
                  <a:lnTo>
                    <a:pt x="1456" y="12"/>
                  </a:lnTo>
                  <a:lnTo>
                    <a:pt x="1479" y="28"/>
                  </a:lnTo>
                  <a:lnTo>
                    <a:pt x="1499" y="46"/>
                  </a:lnTo>
                  <a:lnTo>
                    <a:pt x="1513" y="69"/>
                  </a:lnTo>
                  <a:lnTo>
                    <a:pt x="1523" y="96"/>
                  </a:lnTo>
                  <a:lnTo>
                    <a:pt x="1527" y="124"/>
                  </a:lnTo>
                  <a:lnTo>
                    <a:pt x="1527" y="281"/>
                  </a:lnTo>
                  <a:lnTo>
                    <a:pt x="1588" y="310"/>
                  </a:lnTo>
                  <a:lnTo>
                    <a:pt x="1648" y="344"/>
                  </a:lnTo>
                  <a:lnTo>
                    <a:pt x="1704" y="383"/>
                  </a:lnTo>
                  <a:lnTo>
                    <a:pt x="1839" y="305"/>
                  </a:lnTo>
                  <a:lnTo>
                    <a:pt x="1859" y="296"/>
                  </a:lnTo>
                  <a:lnTo>
                    <a:pt x="1880" y="290"/>
                  </a:lnTo>
                  <a:lnTo>
                    <a:pt x="1901" y="288"/>
                  </a:lnTo>
                  <a:lnTo>
                    <a:pt x="1927" y="290"/>
                  </a:lnTo>
                  <a:lnTo>
                    <a:pt x="1952" y="299"/>
                  </a:lnTo>
                  <a:lnTo>
                    <a:pt x="1974" y="312"/>
                  </a:lnTo>
                  <a:lnTo>
                    <a:pt x="1994" y="329"/>
                  </a:lnTo>
                  <a:lnTo>
                    <a:pt x="2009" y="351"/>
                  </a:lnTo>
                  <a:lnTo>
                    <a:pt x="2268" y="800"/>
                  </a:lnTo>
                  <a:lnTo>
                    <a:pt x="2279" y="822"/>
                  </a:lnTo>
                  <a:lnTo>
                    <a:pt x="2284" y="846"/>
                  </a:lnTo>
                  <a:lnTo>
                    <a:pt x="2284" y="870"/>
                  </a:lnTo>
                  <a:lnTo>
                    <a:pt x="2281" y="895"/>
                  </a:lnTo>
                  <a:lnTo>
                    <a:pt x="2272" y="918"/>
                  </a:lnTo>
                  <a:lnTo>
                    <a:pt x="2259" y="939"/>
                  </a:lnTo>
                  <a:lnTo>
                    <a:pt x="2243" y="956"/>
                  </a:lnTo>
                  <a:lnTo>
                    <a:pt x="2223" y="970"/>
                  </a:lnTo>
                  <a:lnTo>
                    <a:pt x="2088" y="1048"/>
                  </a:lnTo>
                  <a:lnTo>
                    <a:pt x="2092" y="1099"/>
                  </a:lnTo>
                  <a:lnTo>
                    <a:pt x="2093" y="1151"/>
                  </a:lnTo>
                  <a:lnTo>
                    <a:pt x="2092" y="1203"/>
                  </a:lnTo>
                  <a:lnTo>
                    <a:pt x="2088" y="1253"/>
                  </a:lnTo>
                  <a:lnTo>
                    <a:pt x="2223" y="1331"/>
                  </a:lnTo>
                  <a:lnTo>
                    <a:pt x="2243" y="1346"/>
                  </a:lnTo>
                  <a:lnTo>
                    <a:pt x="2259" y="1363"/>
                  </a:lnTo>
                  <a:lnTo>
                    <a:pt x="2272" y="1384"/>
                  </a:lnTo>
                  <a:lnTo>
                    <a:pt x="2281" y="1407"/>
                  </a:lnTo>
                  <a:lnTo>
                    <a:pt x="2284" y="1432"/>
                  </a:lnTo>
                  <a:lnTo>
                    <a:pt x="2284" y="1456"/>
                  </a:lnTo>
                  <a:lnTo>
                    <a:pt x="2279" y="1479"/>
                  </a:lnTo>
                  <a:lnTo>
                    <a:pt x="2268" y="1502"/>
                  </a:lnTo>
                  <a:lnTo>
                    <a:pt x="2009" y="1951"/>
                  </a:lnTo>
                  <a:lnTo>
                    <a:pt x="1994" y="1972"/>
                  </a:lnTo>
                  <a:lnTo>
                    <a:pt x="1974" y="1989"/>
                  </a:lnTo>
                  <a:lnTo>
                    <a:pt x="1952" y="2003"/>
                  </a:lnTo>
                  <a:lnTo>
                    <a:pt x="1927" y="2010"/>
                  </a:lnTo>
                  <a:lnTo>
                    <a:pt x="1901" y="2014"/>
                  </a:lnTo>
                  <a:lnTo>
                    <a:pt x="1880" y="2011"/>
                  </a:lnTo>
                  <a:lnTo>
                    <a:pt x="1859" y="2006"/>
                  </a:lnTo>
                  <a:lnTo>
                    <a:pt x="1839" y="1996"/>
                  </a:lnTo>
                  <a:lnTo>
                    <a:pt x="1704" y="1918"/>
                  </a:lnTo>
                  <a:lnTo>
                    <a:pt x="1648" y="1956"/>
                  </a:lnTo>
                  <a:lnTo>
                    <a:pt x="1588" y="1991"/>
                  </a:lnTo>
                  <a:lnTo>
                    <a:pt x="1527" y="2021"/>
                  </a:lnTo>
                  <a:lnTo>
                    <a:pt x="1527" y="2176"/>
                  </a:lnTo>
                  <a:lnTo>
                    <a:pt x="1523" y="2205"/>
                  </a:lnTo>
                  <a:lnTo>
                    <a:pt x="1513" y="2231"/>
                  </a:lnTo>
                  <a:lnTo>
                    <a:pt x="1499" y="2255"/>
                  </a:lnTo>
                  <a:lnTo>
                    <a:pt x="1479" y="2274"/>
                  </a:lnTo>
                  <a:lnTo>
                    <a:pt x="1456" y="2289"/>
                  </a:lnTo>
                  <a:lnTo>
                    <a:pt x="1430" y="2299"/>
                  </a:lnTo>
                  <a:lnTo>
                    <a:pt x="1402" y="2302"/>
                  </a:lnTo>
                  <a:lnTo>
                    <a:pt x="883" y="2302"/>
                  </a:lnTo>
                  <a:lnTo>
                    <a:pt x="859" y="2300"/>
                  </a:lnTo>
                  <a:lnTo>
                    <a:pt x="836" y="2292"/>
                  </a:lnTo>
                  <a:lnTo>
                    <a:pt x="814" y="2281"/>
                  </a:lnTo>
                  <a:lnTo>
                    <a:pt x="795" y="2266"/>
                  </a:lnTo>
                  <a:lnTo>
                    <a:pt x="780" y="2246"/>
                  </a:lnTo>
                  <a:lnTo>
                    <a:pt x="768" y="2225"/>
                  </a:lnTo>
                  <a:lnTo>
                    <a:pt x="761" y="2202"/>
                  </a:lnTo>
                  <a:lnTo>
                    <a:pt x="759" y="2176"/>
                  </a:lnTo>
                  <a:lnTo>
                    <a:pt x="759" y="2021"/>
                  </a:lnTo>
                  <a:lnTo>
                    <a:pt x="697" y="1991"/>
                  </a:lnTo>
                  <a:lnTo>
                    <a:pt x="638" y="1956"/>
                  </a:lnTo>
                  <a:lnTo>
                    <a:pt x="581" y="1918"/>
                  </a:lnTo>
                  <a:lnTo>
                    <a:pt x="447" y="1996"/>
                  </a:lnTo>
                  <a:lnTo>
                    <a:pt x="427" y="2006"/>
                  </a:lnTo>
                  <a:lnTo>
                    <a:pt x="406" y="2011"/>
                  </a:lnTo>
                  <a:lnTo>
                    <a:pt x="384" y="2014"/>
                  </a:lnTo>
                  <a:lnTo>
                    <a:pt x="357" y="2010"/>
                  </a:lnTo>
                  <a:lnTo>
                    <a:pt x="333" y="2003"/>
                  </a:lnTo>
                  <a:lnTo>
                    <a:pt x="310" y="1989"/>
                  </a:lnTo>
                  <a:lnTo>
                    <a:pt x="291" y="1972"/>
                  </a:lnTo>
                  <a:lnTo>
                    <a:pt x="276" y="1951"/>
                  </a:lnTo>
                  <a:lnTo>
                    <a:pt x="16" y="1502"/>
                  </a:lnTo>
                  <a:lnTo>
                    <a:pt x="7" y="1479"/>
                  </a:lnTo>
                  <a:lnTo>
                    <a:pt x="1" y="1456"/>
                  </a:lnTo>
                  <a:lnTo>
                    <a:pt x="0" y="1432"/>
                  </a:lnTo>
                  <a:lnTo>
                    <a:pt x="4" y="1407"/>
                  </a:lnTo>
                  <a:lnTo>
                    <a:pt x="13" y="1384"/>
                  </a:lnTo>
                  <a:lnTo>
                    <a:pt x="25" y="1363"/>
                  </a:lnTo>
                  <a:lnTo>
                    <a:pt x="42" y="1346"/>
                  </a:lnTo>
                  <a:lnTo>
                    <a:pt x="62" y="1331"/>
                  </a:lnTo>
                  <a:lnTo>
                    <a:pt x="197" y="1253"/>
                  </a:lnTo>
                  <a:lnTo>
                    <a:pt x="192" y="1203"/>
                  </a:lnTo>
                  <a:lnTo>
                    <a:pt x="191" y="1151"/>
                  </a:lnTo>
                  <a:lnTo>
                    <a:pt x="192" y="1099"/>
                  </a:lnTo>
                  <a:lnTo>
                    <a:pt x="197" y="1048"/>
                  </a:lnTo>
                  <a:lnTo>
                    <a:pt x="62" y="970"/>
                  </a:lnTo>
                  <a:lnTo>
                    <a:pt x="42" y="956"/>
                  </a:lnTo>
                  <a:lnTo>
                    <a:pt x="25" y="939"/>
                  </a:lnTo>
                  <a:lnTo>
                    <a:pt x="13" y="918"/>
                  </a:lnTo>
                  <a:lnTo>
                    <a:pt x="4" y="895"/>
                  </a:lnTo>
                  <a:lnTo>
                    <a:pt x="0" y="870"/>
                  </a:lnTo>
                  <a:lnTo>
                    <a:pt x="1" y="846"/>
                  </a:lnTo>
                  <a:lnTo>
                    <a:pt x="7" y="822"/>
                  </a:lnTo>
                  <a:lnTo>
                    <a:pt x="16" y="800"/>
                  </a:lnTo>
                  <a:lnTo>
                    <a:pt x="276" y="351"/>
                  </a:lnTo>
                  <a:lnTo>
                    <a:pt x="291" y="329"/>
                  </a:lnTo>
                  <a:lnTo>
                    <a:pt x="310" y="312"/>
                  </a:lnTo>
                  <a:lnTo>
                    <a:pt x="333" y="299"/>
                  </a:lnTo>
                  <a:lnTo>
                    <a:pt x="357" y="290"/>
                  </a:lnTo>
                  <a:lnTo>
                    <a:pt x="384" y="288"/>
                  </a:lnTo>
                  <a:lnTo>
                    <a:pt x="406" y="290"/>
                  </a:lnTo>
                  <a:lnTo>
                    <a:pt x="427" y="296"/>
                  </a:lnTo>
                  <a:lnTo>
                    <a:pt x="447" y="305"/>
                  </a:lnTo>
                  <a:lnTo>
                    <a:pt x="581" y="383"/>
                  </a:lnTo>
                  <a:lnTo>
                    <a:pt x="638" y="344"/>
                  </a:lnTo>
                  <a:lnTo>
                    <a:pt x="697" y="310"/>
                  </a:lnTo>
                  <a:lnTo>
                    <a:pt x="759" y="281"/>
                  </a:lnTo>
                  <a:lnTo>
                    <a:pt x="759" y="124"/>
                  </a:lnTo>
                  <a:lnTo>
                    <a:pt x="762" y="96"/>
                  </a:lnTo>
                  <a:lnTo>
                    <a:pt x="771" y="69"/>
                  </a:lnTo>
                  <a:lnTo>
                    <a:pt x="786" y="46"/>
                  </a:lnTo>
                  <a:lnTo>
                    <a:pt x="805" y="28"/>
                  </a:lnTo>
                  <a:lnTo>
                    <a:pt x="828" y="12"/>
                  </a:lnTo>
                  <a:lnTo>
                    <a:pt x="855" y="3"/>
                  </a:lnTo>
                  <a:lnTo>
                    <a:pt x="8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14" name="Freeform 238"/>
            <p:cNvSpPr>
              <a:spLocks noEditPoints="1"/>
            </p:cNvSpPr>
            <p:nvPr/>
          </p:nvSpPr>
          <p:spPr bwMode="auto">
            <a:xfrm>
              <a:off x="2116" y="1752"/>
              <a:ext cx="152" cy="152"/>
            </a:xfrm>
            <a:custGeom>
              <a:avLst/>
              <a:gdLst>
                <a:gd name="T0" fmla="*/ 661 w 1512"/>
                <a:gd name="T1" fmla="*/ 417 h 1524"/>
                <a:gd name="T2" fmla="*/ 537 w 1512"/>
                <a:gd name="T3" fmla="*/ 479 h 1524"/>
                <a:gd name="T4" fmla="*/ 446 w 1512"/>
                <a:gd name="T5" fmla="*/ 581 h 1524"/>
                <a:gd name="T6" fmla="*/ 401 w 1512"/>
                <a:gd name="T7" fmla="*/ 713 h 1524"/>
                <a:gd name="T8" fmla="*/ 410 w 1512"/>
                <a:gd name="T9" fmla="*/ 857 h 1524"/>
                <a:gd name="T10" fmla="*/ 473 w 1512"/>
                <a:gd name="T11" fmla="*/ 980 h 1524"/>
                <a:gd name="T12" fmla="*/ 575 w 1512"/>
                <a:gd name="T13" fmla="*/ 1071 h 1524"/>
                <a:gd name="T14" fmla="*/ 707 w 1512"/>
                <a:gd name="T15" fmla="*/ 1117 h 1524"/>
                <a:gd name="T16" fmla="*/ 851 w 1512"/>
                <a:gd name="T17" fmla="*/ 1107 h 1524"/>
                <a:gd name="T18" fmla="*/ 974 w 1512"/>
                <a:gd name="T19" fmla="*/ 1045 h 1524"/>
                <a:gd name="T20" fmla="*/ 1064 w 1512"/>
                <a:gd name="T21" fmla="*/ 943 h 1524"/>
                <a:gd name="T22" fmla="*/ 1111 w 1512"/>
                <a:gd name="T23" fmla="*/ 811 h 1524"/>
                <a:gd name="T24" fmla="*/ 1101 w 1512"/>
                <a:gd name="T25" fmla="*/ 667 h 1524"/>
                <a:gd name="T26" fmla="*/ 1039 w 1512"/>
                <a:gd name="T27" fmla="*/ 543 h 1524"/>
                <a:gd name="T28" fmla="*/ 936 w 1512"/>
                <a:gd name="T29" fmla="*/ 452 h 1524"/>
                <a:gd name="T30" fmla="*/ 804 w 1512"/>
                <a:gd name="T31" fmla="*/ 407 h 1524"/>
                <a:gd name="T32" fmla="*/ 927 w 1512"/>
                <a:gd name="T33" fmla="*/ 0 h 1524"/>
                <a:gd name="T34" fmla="*/ 985 w 1512"/>
                <a:gd name="T35" fmla="*/ 24 h 1524"/>
                <a:gd name="T36" fmla="*/ 1010 w 1512"/>
                <a:gd name="T37" fmla="*/ 82 h 1524"/>
                <a:gd name="T38" fmla="*/ 1090 w 1512"/>
                <a:gd name="T39" fmla="*/ 229 h 1524"/>
                <a:gd name="T40" fmla="*/ 1236 w 1512"/>
                <a:gd name="T41" fmla="*/ 194 h 1524"/>
                <a:gd name="T42" fmla="*/ 1299 w 1512"/>
                <a:gd name="T43" fmla="*/ 202 h 1524"/>
                <a:gd name="T44" fmla="*/ 1501 w 1512"/>
                <a:gd name="T45" fmla="*/ 530 h 1524"/>
                <a:gd name="T46" fmla="*/ 1509 w 1512"/>
                <a:gd name="T47" fmla="*/ 592 h 1524"/>
                <a:gd name="T48" fmla="*/ 1470 w 1512"/>
                <a:gd name="T49" fmla="*/ 642 h 1524"/>
                <a:gd name="T50" fmla="*/ 1385 w 1512"/>
                <a:gd name="T51" fmla="*/ 761 h 1524"/>
                <a:gd name="T52" fmla="*/ 1470 w 1512"/>
                <a:gd name="T53" fmla="*/ 881 h 1524"/>
                <a:gd name="T54" fmla="*/ 1509 w 1512"/>
                <a:gd name="T55" fmla="*/ 932 h 1524"/>
                <a:gd name="T56" fmla="*/ 1501 w 1512"/>
                <a:gd name="T57" fmla="*/ 994 h 1524"/>
                <a:gd name="T58" fmla="*/ 1299 w 1512"/>
                <a:gd name="T59" fmla="*/ 1321 h 1524"/>
                <a:gd name="T60" fmla="*/ 1236 w 1512"/>
                <a:gd name="T61" fmla="*/ 1330 h 1524"/>
                <a:gd name="T62" fmla="*/ 1090 w 1512"/>
                <a:gd name="T63" fmla="*/ 1295 h 1524"/>
                <a:gd name="T64" fmla="*/ 1010 w 1512"/>
                <a:gd name="T65" fmla="*/ 1441 h 1524"/>
                <a:gd name="T66" fmla="*/ 985 w 1512"/>
                <a:gd name="T67" fmla="*/ 1500 h 1524"/>
                <a:gd name="T68" fmla="*/ 927 w 1512"/>
                <a:gd name="T69" fmla="*/ 1524 h 1524"/>
                <a:gd name="T70" fmla="*/ 543 w 1512"/>
                <a:gd name="T71" fmla="*/ 1513 h 1524"/>
                <a:gd name="T72" fmla="*/ 505 w 1512"/>
                <a:gd name="T73" fmla="*/ 1462 h 1524"/>
                <a:gd name="T74" fmla="*/ 461 w 1512"/>
                <a:gd name="T75" fmla="*/ 1318 h 1524"/>
                <a:gd name="T76" fmla="*/ 295 w 1512"/>
                <a:gd name="T77" fmla="*/ 1321 h 1524"/>
                <a:gd name="T78" fmla="*/ 232 w 1512"/>
                <a:gd name="T79" fmla="*/ 1330 h 1524"/>
                <a:gd name="T80" fmla="*/ 182 w 1512"/>
                <a:gd name="T81" fmla="*/ 1292 h 1524"/>
                <a:gd name="T82" fmla="*/ 0 w 1512"/>
                <a:gd name="T83" fmla="*/ 953 h 1524"/>
                <a:gd name="T84" fmla="*/ 24 w 1512"/>
                <a:gd name="T85" fmla="*/ 894 h 1524"/>
                <a:gd name="T86" fmla="*/ 127 w 1512"/>
                <a:gd name="T87" fmla="*/ 797 h 1524"/>
                <a:gd name="T88" fmla="*/ 130 w 1512"/>
                <a:gd name="T89" fmla="*/ 694 h 1524"/>
                <a:gd name="T90" fmla="*/ 11 w 1512"/>
                <a:gd name="T91" fmla="*/ 613 h 1524"/>
                <a:gd name="T92" fmla="*/ 2 w 1512"/>
                <a:gd name="T93" fmla="*/ 550 h 1524"/>
                <a:gd name="T94" fmla="*/ 196 w 1512"/>
                <a:gd name="T95" fmla="*/ 216 h 1524"/>
                <a:gd name="T96" fmla="*/ 254 w 1512"/>
                <a:gd name="T97" fmla="*/ 191 h 1524"/>
                <a:gd name="T98" fmla="*/ 385 w 1512"/>
                <a:gd name="T99" fmla="*/ 254 h 1524"/>
                <a:gd name="T100" fmla="*/ 501 w 1512"/>
                <a:gd name="T101" fmla="*/ 186 h 1524"/>
                <a:gd name="T102" fmla="*/ 512 w 1512"/>
                <a:gd name="T103" fmla="*/ 42 h 1524"/>
                <a:gd name="T104" fmla="*/ 562 w 1512"/>
                <a:gd name="T105" fmla="*/ 3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12" h="1524">
                  <a:moveTo>
                    <a:pt x="755" y="404"/>
                  </a:moveTo>
                  <a:lnTo>
                    <a:pt x="707" y="407"/>
                  </a:lnTo>
                  <a:lnTo>
                    <a:pt x="661" y="417"/>
                  </a:lnTo>
                  <a:lnTo>
                    <a:pt x="617" y="432"/>
                  </a:lnTo>
                  <a:lnTo>
                    <a:pt x="575" y="452"/>
                  </a:lnTo>
                  <a:lnTo>
                    <a:pt x="537" y="479"/>
                  </a:lnTo>
                  <a:lnTo>
                    <a:pt x="502" y="508"/>
                  </a:lnTo>
                  <a:lnTo>
                    <a:pt x="473" y="543"/>
                  </a:lnTo>
                  <a:lnTo>
                    <a:pt x="446" y="581"/>
                  </a:lnTo>
                  <a:lnTo>
                    <a:pt x="425" y="623"/>
                  </a:lnTo>
                  <a:lnTo>
                    <a:pt x="410" y="667"/>
                  </a:lnTo>
                  <a:lnTo>
                    <a:pt x="401" y="713"/>
                  </a:lnTo>
                  <a:lnTo>
                    <a:pt x="398" y="761"/>
                  </a:lnTo>
                  <a:lnTo>
                    <a:pt x="401" y="811"/>
                  </a:lnTo>
                  <a:lnTo>
                    <a:pt x="410" y="857"/>
                  </a:lnTo>
                  <a:lnTo>
                    <a:pt x="425" y="901"/>
                  </a:lnTo>
                  <a:lnTo>
                    <a:pt x="446" y="943"/>
                  </a:lnTo>
                  <a:lnTo>
                    <a:pt x="473" y="980"/>
                  </a:lnTo>
                  <a:lnTo>
                    <a:pt x="502" y="1016"/>
                  </a:lnTo>
                  <a:lnTo>
                    <a:pt x="537" y="1045"/>
                  </a:lnTo>
                  <a:lnTo>
                    <a:pt x="575" y="1071"/>
                  </a:lnTo>
                  <a:lnTo>
                    <a:pt x="617" y="1091"/>
                  </a:lnTo>
                  <a:lnTo>
                    <a:pt x="661" y="1107"/>
                  </a:lnTo>
                  <a:lnTo>
                    <a:pt x="707" y="1117"/>
                  </a:lnTo>
                  <a:lnTo>
                    <a:pt x="755" y="1120"/>
                  </a:lnTo>
                  <a:lnTo>
                    <a:pt x="804" y="1117"/>
                  </a:lnTo>
                  <a:lnTo>
                    <a:pt x="851" y="1107"/>
                  </a:lnTo>
                  <a:lnTo>
                    <a:pt x="895" y="1091"/>
                  </a:lnTo>
                  <a:lnTo>
                    <a:pt x="936" y="1071"/>
                  </a:lnTo>
                  <a:lnTo>
                    <a:pt x="974" y="1045"/>
                  </a:lnTo>
                  <a:lnTo>
                    <a:pt x="1008" y="1016"/>
                  </a:lnTo>
                  <a:lnTo>
                    <a:pt x="1039" y="980"/>
                  </a:lnTo>
                  <a:lnTo>
                    <a:pt x="1064" y="943"/>
                  </a:lnTo>
                  <a:lnTo>
                    <a:pt x="1085" y="901"/>
                  </a:lnTo>
                  <a:lnTo>
                    <a:pt x="1101" y="857"/>
                  </a:lnTo>
                  <a:lnTo>
                    <a:pt x="1111" y="811"/>
                  </a:lnTo>
                  <a:lnTo>
                    <a:pt x="1114" y="761"/>
                  </a:lnTo>
                  <a:lnTo>
                    <a:pt x="1111" y="713"/>
                  </a:lnTo>
                  <a:lnTo>
                    <a:pt x="1101" y="667"/>
                  </a:lnTo>
                  <a:lnTo>
                    <a:pt x="1085" y="623"/>
                  </a:lnTo>
                  <a:lnTo>
                    <a:pt x="1064" y="581"/>
                  </a:lnTo>
                  <a:lnTo>
                    <a:pt x="1039" y="543"/>
                  </a:lnTo>
                  <a:lnTo>
                    <a:pt x="1008" y="508"/>
                  </a:lnTo>
                  <a:lnTo>
                    <a:pt x="974" y="479"/>
                  </a:lnTo>
                  <a:lnTo>
                    <a:pt x="936" y="452"/>
                  </a:lnTo>
                  <a:lnTo>
                    <a:pt x="895" y="432"/>
                  </a:lnTo>
                  <a:lnTo>
                    <a:pt x="851" y="417"/>
                  </a:lnTo>
                  <a:lnTo>
                    <a:pt x="804" y="407"/>
                  </a:lnTo>
                  <a:lnTo>
                    <a:pt x="755" y="404"/>
                  </a:lnTo>
                  <a:close/>
                  <a:moveTo>
                    <a:pt x="584" y="0"/>
                  </a:moveTo>
                  <a:lnTo>
                    <a:pt x="927" y="0"/>
                  </a:lnTo>
                  <a:lnTo>
                    <a:pt x="949" y="3"/>
                  </a:lnTo>
                  <a:lnTo>
                    <a:pt x="969" y="12"/>
                  </a:lnTo>
                  <a:lnTo>
                    <a:pt x="985" y="24"/>
                  </a:lnTo>
                  <a:lnTo>
                    <a:pt x="999" y="42"/>
                  </a:lnTo>
                  <a:lnTo>
                    <a:pt x="1007" y="60"/>
                  </a:lnTo>
                  <a:lnTo>
                    <a:pt x="1010" y="82"/>
                  </a:lnTo>
                  <a:lnTo>
                    <a:pt x="1010" y="186"/>
                  </a:lnTo>
                  <a:lnTo>
                    <a:pt x="1050" y="206"/>
                  </a:lnTo>
                  <a:lnTo>
                    <a:pt x="1090" y="229"/>
                  </a:lnTo>
                  <a:lnTo>
                    <a:pt x="1127" y="254"/>
                  </a:lnTo>
                  <a:lnTo>
                    <a:pt x="1216" y="202"/>
                  </a:lnTo>
                  <a:lnTo>
                    <a:pt x="1236" y="194"/>
                  </a:lnTo>
                  <a:lnTo>
                    <a:pt x="1258" y="191"/>
                  </a:lnTo>
                  <a:lnTo>
                    <a:pt x="1279" y="194"/>
                  </a:lnTo>
                  <a:lnTo>
                    <a:pt x="1299" y="202"/>
                  </a:lnTo>
                  <a:lnTo>
                    <a:pt x="1316" y="216"/>
                  </a:lnTo>
                  <a:lnTo>
                    <a:pt x="1330" y="232"/>
                  </a:lnTo>
                  <a:lnTo>
                    <a:pt x="1501" y="530"/>
                  </a:lnTo>
                  <a:lnTo>
                    <a:pt x="1509" y="550"/>
                  </a:lnTo>
                  <a:lnTo>
                    <a:pt x="1512" y="571"/>
                  </a:lnTo>
                  <a:lnTo>
                    <a:pt x="1509" y="592"/>
                  </a:lnTo>
                  <a:lnTo>
                    <a:pt x="1501" y="613"/>
                  </a:lnTo>
                  <a:lnTo>
                    <a:pt x="1488" y="629"/>
                  </a:lnTo>
                  <a:lnTo>
                    <a:pt x="1470" y="642"/>
                  </a:lnTo>
                  <a:lnTo>
                    <a:pt x="1381" y="694"/>
                  </a:lnTo>
                  <a:lnTo>
                    <a:pt x="1385" y="727"/>
                  </a:lnTo>
                  <a:lnTo>
                    <a:pt x="1385" y="761"/>
                  </a:lnTo>
                  <a:lnTo>
                    <a:pt x="1385" y="797"/>
                  </a:lnTo>
                  <a:lnTo>
                    <a:pt x="1381" y="830"/>
                  </a:lnTo>
                  <a:lnTo>
                    <a:pt x="1470" y="881"/>
                  </a:lnTo>
                  <a:lnTo>
                    <a:pt x="1488" y="894"/>
                  </a:lnTo>
                  <a:lnTo>
                    <a:pt x="1501" y="911"/>
                  </a:lnTo>
                  <a:lnTo>
                    <a:pt x="1509" y="932"/>
                  </a:lnTo>
                  <a:lnTo>
                    <a:pt x="1512" y="953"/>
                  </a:lnTo>
                  <a:lnTo>
                    <a:pt x="1509" y="974"/>
                  </a:lnTo>
                  <a:lnTo>
                    <a:pt x="1501" y="994"/>
                  </a:lnTo>
                  <a:lnTo>
                    <a:pt x="1330" y="1292"/>
                  </a:lnTo>
                  <a:lnTo>
                    <a:pt x="1316" y="1308"/>
                  </a:lnTo>
                  <a:lnTo>
                    <a:pt x="1299" y="1321"/>
                  </a:lnTo>
                  <a:lnTo>
                    <a:pt x="1279" y="1330"/>
                  </a:lnTo>
                  <a:lnTo>
                    <a:pt x="1258" y="1332"/>
                  </a:lnTo>
                  <a:lnTo>
                    <a:pt x="1236" y="1330"/>
                  </a:lnTo>
                  <a:lnTo>
                    <a:pt x="1216" y="1321"/>
                  </a:lnTo>
                  <a:lnTo>
                    <a:pt x="1127" y="1270"/>
                  </a:lnTo>
                  <a:lnTo>
                    <a:pt x="1090" y="1295"/>
                  </a:lnTo>
                  <a:lnTo>
                    <a:pt x="1050" y="1318"/>
                  </a:lnTo>
                  <a:lnTo>
                    <a:pt x="1010" y="1338"/>
                  </a:lnTo>
                  <a:lnTo>
                    <a:pt x="1010" y="1441"/>
                  </a:lnTo>
                  <a:lnTo>
                    <a:pt x="1007" y="1463"/>
                  </a:lnTo>
                  <a:lnTo>
                    <a:pt x="999" y="1482"/>
                  </a:lnTo>
                  <a:lnTo>
                    <a:pt x="985" y="1500"/>
                  </a:lnTo>
                  <a:lnTo>
                    <a:pt x="969" y="1512"/>
                  </a:lnTo>
                  <a:lnTo>
                    <a:pt x="949" y="1521"/>
                  </a:lnTo>
                  <a:lnTo>
                    <a:pt x="927" y="1524"/>
                  </a:lnTo>
                  <a:lnTo>
                    <a:pt x="584" y="1524"/>
                  </a:lnTo>
                  <a:lnTo>
                    <a:pt x="563" y="1521"/>
                  </a:lnTo>
                  <a:lnTo>
                    <a:pt x="543" y="1513"/>
                  </a:lnTo>
                  <a:lnTo>
                    <a:pt x="526" y="1500"/>
                  </a:lnTo>
                  <a:lnTo>
                    <a:pt x="512" y="1482"/>
                  </a:lnTo>
                  <a:lnTo>
                    <a:pt x="505" y="1462"/>
                  </a:lnTo>
                  <a:lnTo>
                    <a:pt x="501" y="1441"/>
                  </a:lnTo>
                  <a:lnTo>
                    <a:pt x="501" y="1338"/>
                  </a:lnTo>
                  <a:lnTo>
                    <a:pt x="461" y="1318"/>
                  </a:lnTo>
                  <a:lnTo>
                    <a:pt x="422" y="1295"/>
                  </a:lnTo>
                  <a:lnTo>
                    <a:pt x="385" y="1270"/>
                  </a:lnTo>
                  <a:lnTo>
                    <a:pt x="295" y="1321"/>
                  </a:lnTo>
                  <a:lnTo>
                    <a:pt x="275" y="1330"/>
                  </a:lnTo>
                  <a:lnTo>
                    <a:pt x="254" y="1332"/>
                  </a:lnTo>
                  <a:lnTo>
                    <a:pt x="232" y="1330"/>
                  </a:lnTo>
                  <a:lnTo>
                    <a:pt x="212" y="1321"/>
                  </a:lnTo>
                  <a:lnTo>
                    <a:pt x="196" y="1308"/>
                  </a:lnTo>
                  <a:lnTo>
                    <a:pt x="182" y="1292"/>
                  </a:lnTo>
                  <a:lnTo>
                    <a:pt x="11" y="994"/>
                  </a:lnTo>
                  <a:lnTo>
                    <a:pt x="2" y="974"/>
                  </a:lnTo>
                  <a:lnTo>
                    <a:pt x="0" y="953"/>
                  </a:lnTo>
                  <a:lnTo>
                    <a:pt x="2" y="932"/>
                  </a:lnTo>
                  <a:lnTo>
                    <a:pt x="11" y="911"/>
                  </a:lnTo>
                  <a:lnTo>
                    <a:pt x="24" y="894"/>
                  </a:lnTo>
                  <a:lnTo>
                    <a:pt x="41" y="881"/>
                  </a:lnTo>
                  <a:lnTo>
                    <a:pt x="130" y="830"/>
                  </a:lnTo>
                  <a:lnTo>
                    <a:pt x="127" y="797"/>
                  </a:lnTo>
                  <a:lnTo>
                    <a:pt x="126" y="761"/>
                  </a:lnTo>
                  <a:lnTo>
                    <a:pt x="127" y="727"/>
                  </a:lnTo>
                  <a:lnTo>
                    <a:pt x="130" y="694"/>
                  </a:lnTo>
                  <a:lnTo>
                    <a:pt x="41" y="642"/>
                  </a:lnTo>
                  <a:lnTo>
                    <a:pt x="24" y="629"/>
                  </a:lnTo>
                  <a:lnTo>
                    <a:pt x="11" y="613"/>
                  </a:lnTo>
                  <a:lnTo>
                    <a:pt x="2" y="592"/>
                  </a:lnTo>
                  <a:lnTo>
                    <a:pt x="0" y="571"/>
                  </a:lnTo>
                  <a:lnTo>
                    <a:pt x="2" y="550"/>
                  </a:lnTo>
                  <a:lnTo>
                    <a:pt x="11" y="530"/>
                  </a:lnTo>
                  <a:lnTo>
                    <a:pt x="182" y="232"/>
                  </a:lnTo>
                  <a:lnTo>
                    <a:pt x="196" y="216"/>
                  </a:lnTo>
                  <a:lnTo>
                    <a:pt x="212" y="202"/>
                  </a:lnTo>
                  <a:lnTo>
                    <a:pt x="232" y="194"/>
                  </a:lnTo>
                  <a:lnTo>
                    <a:pt x="254" y="191"/>
                  </a:lnTo>
                  <a:lnTo>
                    <a:pt x="275" y="194"/>
                  </a:lnTo>
                  <a:lnTo>
                    <a:pt x="295" y="202"/>
                  </a:lnTo>
                  <a:lnTo>
                    <a:pt x="385" y="254"/>
                  </a:lnTo>
                  <a:lnTo>
                    <a:pt x="422" y="229"/>
                  </a:lnTo>
                  <a:lnTo>
                    <a:pt x="461" y="206"/>
                  </a:lnTo>
                  <a:lnTo>
                    <a:pt x="501" y="186"/>
                  </a:lnTo>
                  <a:lnTo>
                    <a:pt x="501" y="82"/>
                  </a:lnTo>
                  <a:lnTo>
                    <a:pt x="505" y="60"/>
                  </a:lnTo>
                  <a:lnTo>
                    <a:pt x="512" y="42"/>
                  </a:lnTo>
                  <a:lnTo>
                    <a:pt x="526" y="24"/>
                  </a:lnTo>
                  <a:lnTo>
                    <a:pt x="542" y="12"/>
                  </a:lnTo>
                  <a:lnTo>
                    <a:pt x="562" y="3"/>
                  </a:lnTo>
                  <a:lnTo>
                    <a:pt x="5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15" name="Freeform 239"/>
            <p:cNvSpPr>
              <a:spLocks noEditPoints="1"/>
            </p:cNvSpPr>
            <p:nvPr/>
          </p:nvSpPr>
          <p:spPr bwMode="auto">
            <a:xfrm>
              <a:off x="2201" y="1900"/>
              <a:ext cx="104" cy="105"/>
            </a:xfrm>
            <a:custGeom>
              <a:avLst/>
              <a:gdLst>
                <a:gd name="T0" fmla="*/ 442 w 1040"/>
                <a:gd name="T1" fmla="*/ 290 h 1048"/>
                <a:gd name="T2" fmla="*/ 346 w 1040"/>
                <a:gd name="T3" fmla="*/ 350 h 1048"/>
                <a:gd name="T4" fmla="*/ 285 w 1040"/>
                <a:gd name="T5" fmla="*/ 446 h 1048"/>
                <a:gd name="T6" fmla="*/ 277 w 1040"/>
                <a:gd name="T7" fmla="*/ 564 h 1048"/>
                <a:gd name="T8" fmla="*/ 321 w 1040"/>
                <a:gd name="T9" fmla="*/ 670 h 1048"/>
                <a:gd name="T10" fmla="*/ 406 w 1040"/>
                <a:gd name="T11" fmla="*/ 743 h 1048"/>
                <a:gd name="T12" fmla="*/ 520 w 1040"/>
                <a:gd name="T13" fmla="*/ 771 h 1048"/>
                <a:gd name="T14" fmla="*/ 633 w 1040"/>
                <a:gd name="T15" fmla="*/ 743 h 1048"/>
                <a:gd name="T16" fmla="*/ 719 w 1040"/>
                <a:gd name="T17" fmla="*/ 670 h 1048"/>
                <a:gd name="T18" fmla="*/ 763 w 1040"/>
                <a:gd name="T19" fmla="*/ 564 h 1048"/>
                <a:gd name="T20" fmla="*/ 754 w 1040"/>
                <a:gd name="T21" fmla="*/ 446 h 1048"/>
                <a:gd name="T22" fmla="*/ 694 w 1040"/>
                <a:gd name="T23" fmla="*/ 350 h 1048"/>
                <a:gd name="T24" fmla="*/ 598 w 1040"/>
                <a:gd name="T25" fmla="*/ 290 h 1048"/>
                <a:gd name="T26" fmla="*/ 402 w 1040"/>
                <a:gd name="T27" fmla="*/ 0 h 1048"/>
                <a:gd name="T28" fmla="*/ 672 w 1040"/>
                <a:gd name="T29" fmla="*/ 11 h 1048"/>
                <a:gd name="T30" fmla="*/ 695 w 1040"/>
                <a:gd name="T31" fmla="*/ 57 h 1048"/>
                <a:gd name="T32" fmla="*/ 775 w 1040"/>
                <a:gd name="T33" fmla="*/ 175 h 1048"/>
                <a:gd name="T34" fmla="*/ 865 w 1040"/>
                <a:gd name="T35" fmla="*/ 131 h 1048"/>
                <a:gd name="T36" fmla="*/ 906 w 1040"/>
                <a:gd name="T37" fmla="*/ 148 h 1048"/>
                <a:gd name="T38" fmla="*/ 1038 w 1040"/>
                <a:gd name="T39" fmla="*/ 378 h 1048"/>
                <a:gd name="T40" fmla="*/ 1032 w 1040"/>
                <a:gd name="T41" fmla="*/ 421 h 1048"/>
                <a:gd name="T42" fmla="*/ 951 w 1040"/>
                <a:gd name="T43" fmla="*/ 477 h 1048"/>
                <a:gd name="T44" fmla="*/ 1011 w 1040"/>
                <a:gd name="T45" fmla="*/ 606 h 1048"/>
                <a:gd name="T46" fmla="*/ 1038 w 1040"/>
                <a:gd name="T47" fmla="*/ 641 h 1048"/>
                <a:gd name="T48" fmla="*/ 1032 w 1040"/>
                <a:gd name="T49" fmla="*/ 684 h 1048"/>
                <a:gd name="T50" fmla="*/ 894 w 1040"/>
                <a:gd name="T51" fmla="*/ 910 h 1048"/>
                <a:gd name="T52" fmla="*/ 851 w 1040"/>
                <a:gd name="T53" fmla="*/ 915 h 1048"/>
                <a:gd name="T54" fmla="*/ 736 w 1040"/>
                <a:gd name="T55" fmla="*/ 899 h 1048"/>
                <a:gd name="T56" fmla="*/ 691 w 1040"/>
                <a:gd name="T57" fmla="*/ 1010 h 1048"/>
                <a:gd name="T58" fmla="*/ 656 w 1040"/>
                <a:gd name="T59" fmla="*/ 1045 h 1048"/>
                <a:gd name="T60" fmla="*/ 387 w 1040"/>
                <a:gd name="T61" fmla="*/ 1046 h 1048"/>
                <a:gd name="T62" fmla="*/ 353 w 1040"/>
                <a:gd name="T63" fmla="*/ 1020 h 1048"/>
                <a:gd name="T64" fmla="*/ 345 w 1040"/>
                <a:gd name="T65" fmla="*/ 921 h 1048"/>
                <a:gd name="T66" fmla="*/ 203 w 1040"/>
                <a:gd name="T67" fmla="*/ 910 h 1048"/>
                <a:gd name="T68" fmla="*/ 159 w 1040"/>
                <a:gd name="T69" fmla="*/ 915 h 1048"/>
                <a:gd name="T70" fmla="*/ 125 w 1040"/>
                <a:gd name="T71" fmla="*/ 889 h 1048"/>
                <a:gd name="T72" fmla="*/ 0 w 1040"/>
                <a:gd name="T73" fmla="*/ 655 h 1048"/>
                <a:gd name="T74" fmla="*/ 16 w 1040"/>
                <a:gd name="T75" fmla="*/ 615 h 1048"/>
                <a:gd name="T76" fmla="*/ 86 w 1040"/>
                <a:gd name="T77" fmla="*/ 525 h 1048"/>
                <a:gd name="T78" fmla="*/ 16 w 1040"/>
                <a:gd name="T79" fmla="*/ 433 h 1048"/>
                <a:gd name="T80" fmla="*/ 0 w 1040"/>
                <a:gd name="T81" fmla="*/ 392 h 1048"/>
                <a:gd name="T82" fmla="*/ 125 w 1040"/>
                <a:gd name="T83" fmla="*/ 159 h 1048"/>
                <a:gd name="T84" fmla="*/ 159 w 1040"/>
                <a:gd name="T85" fmla="*/ 133 h 1048"/>
                <a:gd name="T86" fmla="*/ 203 w 1040"/>
                <a:gd name="T87" fmla="*/ 138 h 1048"/>
                <a:gd name="T88" fmla="*/ 345 w 1040"/>
                <a:gd name="T89" fmla="*/ 127 h 1048"/>
                <a:gd name="T90" fmla="*/ 356 w 1040"/>
                <a:gd name="T91" fmla="*/ 23 h 1048"/>
                <a:gd name="T92" fmla="*/ 402 w 1040"/>
                <a:gd name="T93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0" h="1048">
                  <a:moveTo>
                    <a:pt x="520" y="277"/>
                  </a:moveTo>
                  <a:lnTo>
                    <a:pt x="480" y="280"/>
                  </a:lnTo>
                  <a:lnTo>
                    <a:pt x="442" y="290"/>
                  </a:lnTo>
                  <a:lnTo>
                    <a:pt x="406" y="304"/>
                  </a:lnTo>
                  <a:lnTo>
                    <a:pt x="375" y="325"/>
                  </a:lnTo>
                  <a:lnTo>
                    <a:pt x="346" y="350"/>
                  </a:lnTo>
                  <a:lnTo>
                    <a:pt x="321" y="378"/>
                  </a:lnTo>
                  <a:lnTo>
                    <a:pt x="301" y="411"/>
                  </a:lnTo>
                  <a:lnTo>
                    <a:pt x="285" y="446"/>
                  </a:lnTo>
                  <a:lnTo>
                    <a:pt x="277" y="484"/>
                  </a:lnTo>
                  <a:lnTo>
                    <a:pt x="273" y="525"/>
                  </a:lnTo>
                  <a:lnTo>
                    <a:pt x="277" y="564"/>
                  </a:lnTo>
                  <a:lnTo>
                    <a:pt x="285" y="602"/>
                  </a:lnTo>
                  <a:lnTo>
                    <a:pt x="301" y="637"/>
                  </a:lnTo>
                  <a:lnTo>
                    <a:pt x="321" y="670"/>
                  </a:lnTo>
                  <a:lnTo>
                    <a:pt x="346" y="698"/>
                  </a:lnTo>
                  <a:lnTo>
                    <a:pt x="375" y="723"/>
                  </a:lnTo>
                  <a:lnTo>
                    <a:pt x="406" y="743"/>
                  </a:lnTo>
                  <a:lnTo>
                    <a:pt x="442" y="758"/>
                  </a:lnTo>
                  <a:lnTo>
                    <a:pt x="480" y="768"/>
                  </a:lnTo>
                  <a:lnTo>
                    <a:pt x="520" y="771"/>
                  </a:lnTo>
                  <a:lnTo>
                    <a:pt x="559" y="768"/>
                  </a:lnTo>
                  <a:lnTo>
                    <a:pt x="598" y="758"/>
                  </a:lnTo>
                  <a:lnTo>
                    <a:pt x="633" y="743"/>
                  </a:lnTo>
                  <a:lnTo>
                    <a:pt x="665" y="723"/>
                  </a:lnTo>
                  <a:lnTo>
                    <a:pt x="694" y="698"/>
                  </a:lnTo>
                  <a:lnTo>
                    <a:pt x="719" y="670"/>
                  </a:lnTo>
                  <a:lnTo>
                    <a:pt x="739" y="637"/>
                  </a:lnTo>
                  <a:lnTo>
                    <a:pt x="754" y="602"/>
                  </a:lnTo>
                  <a:lnTo>
                    <a:pt x="763" y="564"/>
                  </a:lnTo>
                  <a:lnTo>
                    <a:pt x="766" y="525"/>
                  </a:lnTo>
                  <a:lnTo>
                    <a:pt x="763" y="484"/>
                  </a:lnTo>
                  <a:lnTo>
                    <a:pt x="754" y="446"/>
                  </a:lnTo>
                  <a:lnTo>
                    <a:pt x="739" y="411"/>
                  </a:lnTo>
                  <a:lnTo>
                    <a:pt x="719" y="378"/>
                  </a:lnTo>
                  <a:lnTo>
                    <a:pt x="694" y="350"/>
                  </a:lnTo>
                  <a:lnTo>
                    <a:pt x="665" y="325"/>
                  </a:lnTo>
                  <a:lnTo>
                    <a:pt x="633" y="304"/>
                  </a:lnTo>
                  <a:lnTo>
                    <a:pt x="598" y="290"/>
                  </a:lnTo>
                  <a:lnTo>
                    <a:pt x="559" y="280"/>
                  </a:lnTo>
                  <a:lnTo>
                    <a:pt x="520" y="277"/>
                  </a:lnTo>
                  <a:close/>
                  <a:moveTo>
                    <a:pt x="402" y="0"/>
                  </a:moveTo>
                  <a:lnTo>
                    <a:pt x="637" y="0"/>
                  </a:lnTo>
                  <a:lnTo>
                    <a:pt x="656" y="3"/>
                  </a:lnTo>
                  <a:lnTo>
                    <a:pt x="672" y="11"/>
                  </a:lnTo>
                  <a:lnTo>
                    <a:pt x="684" y="23"/>
                  </a:lnTo>
                  <a:lnTo>
                    <a:pt x="691" y="38"/>
                  </a:lnTo>
                  <a:lnTo>
                    <a:pt x="695" y="57"/>
                  </a:lnTo>
                  <a:lnTo>
                    <a:pt x="695" y="127"/>
                  </a:lnTo>
                  <a:lnTo>
                    <a:pt x="736" y="149"/>
                  </a:lnTo>
                  <a:lnTo>
                    <a:pt x="775" y="175"/>
                  </a:lnTo>
                  <a:lnTo>
                    <a:pt x="837" y="138"/>
                  </a:lnTo>
                  <a:lnTo>
                    <a:pt x="851" y="133"/>
                  </a:lnTo>
                  <a:lnTo>
                    <a:pt x="865" y="131"/>
                  </a:lnTo>
                  <a:lnTo>
                    <a:pt x="881" y="133"/>
                  </a:lnTo>
                  <a:lnTo>
                    <a:pt x="894" y="138"/>
                  </a:lnTo>
                  <a:lnTo>
                    <a:pt x="906" y="148"/>
                  </a:lnTo>
                  <a:lnTo>
                    <a:pt x="915" y="159"/>
                  </a:lnTo>
                  <a:lnTo>
                    <a:pt x="1032" y="364"/>
                  </a:lnTo>
                  <a:lnTo>
                    <a:pt x="1038" y="378"/>
                  </a:lnTo>
                  <a:lnTo>
                    <a:pt x="1040" y="392"/>
                  </a:lnTo>
                  <a:lnTo>
                    <a:pt x="1038" y="407"/>
                  </a:lnTo>
                  <a:lnTo>
                    <a:pt x="1032" y="421"/>
                  </a:lnTo>
                  <a:lnTo>
                    <a:pt x="1024" y="433"/>
                  </a:lnTo>
                  <a:lnTo>
                    <a:pt x="1011" y="442"/>
                  </a:lnTo>
                  <a:lnTo>
                    <a:pt x="951" y="477"/>
                  </a:lnTo>
                  <a:lnTo>
                    <a:pt x="953" y="525"/>
                  </a:lnTo>
                  <a:lnTo>
                    <a:pt x="951" y="571"/>
                  </a:lnTo>
                  <a:lnTo>
                    <a:pt x="1011" y="606"/>
                  </a:lnTo>
                  <a:lnTo>
                    <a:pt x="1024" y="615"/>
                  </a:lnTo>
                  <a:lnTo>
                    <a:pt x="1032" y="627"/>
                  </a:lnTo>
                  <a:lnTo>
                    <a:pt x="1038" y="641"/>
                  </a:lnTo>
                  <a:lnTo>
                    <a:pt x="1040" y="655"/>
                  </a:lnTo>
                  <a:lnTo>
                    <a:pt x="1038" y="670"/>
                  </a:lnTo>
                  <a:lnTo>
                    <a:pt x="1032" y="684"/>
                  </a:lnTo>
                  <a:lnTo>
                    <a:pt x="915" y="889"/>
                  </a:lnTo>
                  <a:lnTo>
                    <a:pt x="906" y="900"/>
                  </a:lnTo>
                  <a:lnTo>
                    <a:pt x="894" y="910"/>
                  </a:lnTo>
                  <a:lnTo>
                    <a:pt x="881" y="915"/>
                  </a:lnTo>
                  <a:lnTo>
                    <a:pt x="865" y="917"/>
                  </a:lnTo>
                  <a:lnTo>
                    <a:pt x="851" y="915"/>
                  </a:lnTo>
                  <a:lnTo>
                    <a:pt x="837" y="910"/>
                  </a:lnTo>
                  <a:lnTo>
                    <a:pt x="775" y="873"/>
                  </a:lnTo>
                  <a:lnTo>
                    <a:pt x="736" y="899"/>
                  </a:lnTo>
                  <a:lnTo>
                    <a:pt x="695" y="921"/>
                  </a:lnTo>
                  <a:lnTo>
                    <a:pt x="695" y="991"/>
                  </a:lnTo>
                  <a:lnTo>
                    <a:pt x="691" y="1010"/>
                  </a:lnTo>
                  <a:lnTo>
                    <a:pt x="684" y="1025"/>
                  </a:lnTo>
                  <a:lnTo>
                    <a:pt x="672" y="1037"/>
                  </a:lnTo>
                  <a:lnTo>
                    <a:pt x="656" y="1045"/>
                  </a:lnTo>
                  <a:lnTo>
                    <a:pt x="637" y="1048"/>
                  </a:lnTo>
                  <a:lnTo>
                    <a:pt x="402" y="1048"/>
                  </a:lnTo>
                  <a:lnTo>
                    <a:pt x="387" y="1046"/>
                  </a:lnTo>
                  <a:lnTo>
                    <a:pt x="373" y="1041"/>
                  </a:lnTo>
                  <a:lnTo>
                    <a:pt x="361" y="1032"/>
                  </a:lnTo>
                  <a:lnTo>
                    <a:pt x="353" y="1020"/>
                  </a:lnTo>
                  <a:lnTo>
                    <a:pt x="347" y="1006"/>
                  </a:lnTo>
                  <a:lnTo>
                    <a:pt x="345" y="991"/>
                  </a:lnTo>
                  <a:lnTo>
                    <a:pt x="345" y="921"/>
                  </a:lnTo>
                  <a:lnTo>
                    <a:pt x="303" y="899"/>
                  </a:lnTo>
                  <a:lnTo>
                    <a:pt x="265" y="873"/>
                  </a:lnTo>
                  <a:lnTo>
                    <a:pt x="203" y="910"/>
                  </a:lnTo>
                  <a:lnTo>
                    <a:pt x="189" y="915"/>
                  </a:lnTo>
                  <a:lnTo>
                    <a:pt x="174" y="917"/>
                  </a:lnTo>
                  <a:lnTo>
                    <a:pt x="159" y="915"/>
                  </a:lnTo>
                  <a:lnTo>
                    <a:pt x="146" y="910"/>
                  </a:lnTo>
                  <a:lnTo>
                    <a:pt x="134" y="900"/>
                  </a:lnTo>
                  <a:lnTo>
                    <a:pt x="125" y="889"/>
                  </a:lnTo>
                  <a:lnTo>
                    <a:pt x="7" y="684"/>
                  </a:lnTo>
                  <a:lnTo>
                    <a:pt x="1" y="670"/>
                  </a:lnTo>
                  <a:lnTo>
                    <a:pt x="0" y="655"/>
                  </a:lnTo>
                  <a:lnTo>
                    <a:pt x="2" y="641"/>
                  </a:lnTo>
                  <a:lnTo>
                    <a:pt x="7" y="627"/>
                  </a:lnTo>
                  <a:lnTo>
                    <a:pt x="16" y="615"/>
                  </a:lnTo>
                  <a:lnTo>
                    <a:pt x="28" y="606"/>
                  </a:lnTo>
                  <a:lnTo>
                    <a:pt x="89" y="571"/>
                  </a:lnTo>
                  <a:lnTo>
                    <a:pt x="86" y="525"/>
                  </a:lnTo>
                  <a:lnTo>
                    <a:pt x="89" y="477"/>
                  </a:lnTo>
                  <a:lnTo>
                    <a:pt x="28" y="442"/>
                  </a:lnTo>
                  <a:lnTo>
                    <a:pt x="16" y="433"/>
                  </a:lnTo>
                  <a:lnTo>
                    <a:pt x="7" y="421"/>
                  </a:lnTo>
                  <a:lnTo>
                    <a:pt x="2" y="407"/>
                  </a:lnTo>
                  <a:lnTo>
                    <a:pt x="0" y="392"/>
                  </a:lnTo>
                  <a:lnTo>
                    <a:pt x="1" y="378"/>
                  </a:lnTo>
                  <a:lnTo>
                    <a:pt x="7" y="364"/>
                  </a:lnTo>
                  <a:lnTo>
                    <a:pt x="125" y="159"/>
                  </a:lnTo>
                  <a:lnTo>
                    <a:pt x="134" y="148"/>
                  </a:lnTo>
                  <a:lnTo>
                    <a:pt x="146" y="138"/>
                  </a:lnTo>
                  <a:lnTo>
                    <a:pt x="159" y="133"/>
                  </a:lnTo>
                  <a:lnTo>
                    <a:pt x="174" y="131"/>
                  </a:lnTo>
                  <a:lnTo>
                    <a:pt x="189" y="133"/>
                  </a:lnTo>
                  <a:lnTo>
                    <a:pt x="203" y="138"/>
                  </a:lnTo>
                  <a:lnTo>
                    <a:pt x="265" y="175"/>
                  </a:lnTo>
                  <a:lnTo>
                    <a:pt x="303" y="149"/>
                  </a:lnTo>
                  <a:lnTo>
                    <a:pt x="345" y="127"/>
                  </a:lnTo>
                  <a:lnTo>
                    <a:pt x="345" y="57"/>
                  </a:lnTo>
                  <a:lnTo>
                    <a:pt x="348" y="38"/>
                  </a:lnTo>
                  <a:lnTo>
                    <a:pt x="356" y="23"/>
                  </a:lnTo>
                  <a:lnTo>
                    <a:pt x="368" y="11"/>
                  </a:lnTo>
                  <a:lnTo>
                    <a:pt x="383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16" name="Group 172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270577" y="2054034"/>
            <a:ext cx="464324" cy="533825"/>
            <a:chOff x="2071" y="1299"/>
            <a:chExt cx="314" cy="361"/>
          </a:xfrm>
          <a:solidFill>
            <a:schemeClr val="bg1"/>
          </a:solidFill>
        </p:grpSpPr>
        <p:sp>
          <p:nvSpPr>
            <p:cNvPr id="617" name="Freeform 174"/>
            <p:cNvSpPr>
              <a:spLocks/>
            </p:cNvSpPr>
            <p:nvPr/>
          </p:nvSpPr>
          <p:spPr bwMode="auto">
            <a:xfrm>
              <a:off x="2142" y="1299"/>
              <a:ext cx="167" cy="203"/>
            </a:xfrm>
            <a:custGeom>
              <a:avLst/>
              <a:gdLst>
                <a:gd name="T0" fmla="*/ 910 w 1664"/>
                <a:gd name="T1" fmla="*/ 2 h 2035"/>
                <a:gd name="T2" fmla="*/ 1053 w 1664"/>
                <a:gd name="T3" fmla="*/ 15 h 2035"/>
                <a:gd name="T4" fmla="*/ 1175 w 1664"/>
                <a:gd name="T5" fmla="*/ 42 h 2035"/>
                <a:gd name="T6" fmla="*/ 1281 w 1664"/>
                <a:gd name="T7" fmla="*/ 80 h 2035"/>
                <a:gd name="T8" fmla="*/ 1371 w 1664"/>
                <a:gd name="T9" fmla="*/ 130 h 2035"/>
                <a:gd name="T10" fmla="*/ 1444 w 1664"/>
                <a:gd name="T11" fmla="*/ 190 h 2035"/>
                <a:gd name="T12" fmla="*/ 1506 w 1664"/>
                <a:gd name="T13" fmla="*/ 259 h 2035"/>
                <a:gd name="T14" fmla="*/ 1554 w 1664"/>
                <a:gd name="T15" fmla="*/ 339 h 2035"/>
                <a:gd name="T16" fmla="*/ 1593 w 1664"/>
                <a:gd name="T17" fmla="*/ 426 h 2035"/>
                <a:gd name="T18" fmla="*/ 1620 w 1664"/>
                <a:gd name="T19" fmla="*/ 520 h 2035"/>
                <a:gd name="T20" fmla="*/ 1641 w 1664"/>
                <a:gd name="T21" fmla="*/ 621 h 2035"/>
                <a:gd name="T22" fmla="*/ 1653 w 1664"/>
                <a:gd name="T23" fmla="*/ 728 h 2035"/>
                <a:gd name="T24" fmla="*/ 1661 w 1664"/>
                <a:gd name="T25" fmla="*/ 840 h 2035"/>
                <a:gd name="T26" fmla="*/ 1664 w 1664"/>
                <a:gd name="T27" fmla="*/ 958 h 2035"/>
                <a:gd name="T28" fmla="*/ 1662 w 1664"/>
                <a:gd name="T29" fmla="*/ 1096 h 2035"/>
                <a:gd name="T30" fmla="*/ 1643 w 1664"/>
                <a:gd name="T31" fmla="*/ 1241 h 2035"/>
                <a:gd name="T32" fmla="*/ 1610 w 1664"/>
                <a:gd name="T33" fmla="*/ 1374 h 2035"/>
                <a:gd name="T34" fmla="*/ 1562 w 1664"/>
                <a:gd name="T35" fmla="*/ 1494 h 2035"/>
                <a:gd name="T36" fmla="*/ 1504 w 1664"/>
                <a:gd name="T37" fmla="*/ 1601 h 2035"/>
                <a:gd name="T38" fmla="*/ 1436 w 1664"/>
                <a:gd name="T39" fmla="*/ 1694 h 2035"/>
                <a:gd name="T40" fmla="*/ 1361 w 1664"/>
                <a:gd name="T41" fmla="*/ 1777 h 2035"/>
                <a:gd name="T42" fmla="*/ 1281 w 1664"/>
                <a:gd name="T43" fmla="*/ 1847 h 2035"/>
                <a:gd name="T44" fmla="*/ 1199 w 1664"/>
                <a:gd name="T45" fmla="*/ 1906 h 2035"/>
                <a:gd name="T46" fmla="*/ 1117 w 1664"/>
                <a:gd name="T47" fmla="*/ 1953 h 2035"/>
                <a:gd name="T48" fmla="*/ 1037 w 1664"/>
                <a:gd name="T49" fmla="*/ 1989 h 2035"/>
                <a:gd name="T50" fmla="*/ 961 w 1664"/>
                <a:gd name="T51" fmla="*/ 2015 h 2035"/>
                <a:gd name="T52" fmla="*/ 892 w 1664"/>
                <a:gd name="T53" fmla="*/ 2030 h 2035"/>
                <a:gd name="T54" fmla="*/ 832 w 1664"/>
                <a:gd name="T55" fmla="*/ 2035 h 2035"/>
                <a:gd name="T56" fmla="*/ 771 w 1664"/>
                <a:gd name="T57" fmla="*/ 2030 h 2035"/>
                <a:gd name="T58" fmla="*/ 702 w 1664"/>
                <a:gd name="T59" fmla="*/ 2015 h 2035"/>
                <a:gd name="T60" fmla="*/ 627 w 1664"/>
                <a:gd name="T61" fmla="*/ 1989 h 2035"/>
                <a:gd name="T62" fmla="*/ 546 w 1664"/>
                <a:gd name="T63" fmla="*/ 1953 h 2035"/>
                <a:gd name="T64" fmla="*/ 464 w 1664"/>
                <a:gd name="T65" fmla="*/ 1906 h 2035"/>
                <a:gd name="T66" fmla="*/ 383 w 1664"/>
                <a:gd name="T67" fmla="*/ 1847 h 2035"/>
                <a:gd name="T68" fmla="*/ 303 w 1664"/>
                <a:gd name="T69" fmla="*/ 1777 h 2035"/>
                <a:gd name="T70" fmla="*/ 228 w 1664"/>
                <a:gd name="T71" fmla="*/ 1694 h 2035"/>
                <a:gd name="T72" fmla="*/ 160 w 1664"/>
                <a:gd name="T73" fmla="*/ 1601 h 2035"/>
                <a:gd name="T74" fmla="*/ 101 w 1664"/>
                <a:gd name="T75" fmla="*/ 1494 h 2035"/>
                <a:gd name="T76" fmla="*/ 53 w 1664"/>
                <a:gd name="T77" fmla="*/ 1374 h 2035"/>
                <a:gd name="T78" fmla="*/ 19 w 1664"/>
                <a:gd name="T79" fmla="*/ 1241 h 2035"/>
                <a:gd name="T80" fmla="*/ 2 w 1664"/>
                <a:gd name="T81" fmla="*/ 1096 h 2035"/>
                <a:gd name="T82" fmla="*/ 0 w 1664"/>
                <a:gd name="T83" fmla="*/ 958 h 2035"/>
                <a:gd name="T84" fmla="*/ 3 w 1664"/>
                <a:gd name="T85" fmla="*/ 840 h 2035"/>
                <a:gd name="T86" fmla="*/ 10 w 1664"/>
                <a:gd name="T87" fmla="*/ 728 h 2035"/>
                <a:gd name="T88" fmla="*/ 23 w 1664"/>
                <a:gd name="T89" fmla="*/ 621 h 2035"/>
                <a:gd name="T90" fmla="*/ 42 w 1664"/>
                <a:gd name="T91" fmla="*/ 520 h 2035"/>
                <a:gd name="T92" fmla="*/ 71 w 1664"/>
                <a:gd name="T93" fmla="*/ 426 h 2035"/>
                <a:gd name="T94" fmla="*/ 108 w 1664"/>
                <a:gd name="T95" fmla="*/ 339 h 2035"/>
                <a:gd name="T96" fmla="*/ 158 w 1664"/>
                <a:gd name="T97" fmla="*/ 259 h 2035"/>
                <a:gd name="T98" fmla="*/ 218 w 1664"/>
                <a:gd name="T99" fmla="*/ 190 h 2035"/>
                <a:gd name="T100" fmla="*/ 293 w 1664"/>
                <a:gd name="T101" fmla="*/ 130 h 2035"/>
                <a:gd name="T102" fmla="*/ 383 w 1664"/>
                <a:gd name="T103" fmla="*/ 80 h 2035"/>
                <a:gd name="T104" fmla="*/ 488 w 1664"/>
                <a:gd name="T105" fmla="*/ 42 h 2035"/>
                <a:gd name="T106" fmla="*/ 611 w 1664"/>
                <a:gd name="T107" fmla="*/ 15 h 2035"/>
                <a:gd name="T108" fmla="*/ 753 w 1664"/>
                <a:gd name="T109" fmla="*/ 2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64" h="2035">
                  <a:moveTo>
                    <a:pt x="832" y="0"/>
                  </a:moveTo>
                  <a:lnTo>
                    <a:pt x="910" y="2"/>
                  </a:lnTo>
                  <a:lnTo>
                    <a:pt x="983" y="6"/>
                  </a:lnTo>
                  <a:lnTo>
                    <a:pt x="1053" y="15"/>
                  </a:lnTo>
                  <a:lnTo>
                    <a:pt x="1116" y="27"/>
                  </a:lnTo>
                  <a:lnTo>
                    <a:pt x="1175" y="42"/>
                  </a:lnTo>
                  <a:lnTo>
                    <a:pt x="1230" y="59"/>
                  </a:lnTo>
                  <a:lnTo>
                    <a:pt x="1281" y="80"/>
                  </a:lnTo>
                  <a:lnTo>
                    <a:pt x="1328" y="103"/>
                  </a:lnTo>
                  <a:lnTo>
                    <a:pt x="1371" y="130"/>
                  </a:lnTo>
                  <a:lnTo>
                    <a:pt x="1409" y="158"/>
                  </a:lnTo>
                  <a:lnTo>
                    <a:pt x="1444" y="190"/>
                  </a:lnTo>
                  <a:lnTo>
                    <a:pt x="1477" y="223"/>
                  </a:lnTo>
                  <a:lnTo>
                    <a:pt x="1506" y="259"/>
                  </a:lnTo>
                  <a:lnTo>
                    <a:pt x="1531" y="298"/>
                  </a:lnTo>
                  <a:lnTo>
                    <a:pt x="1554" y="339"/>
                  </a:lnTo>
                  <a:lnTo>
                    <a:pt x="1575" y="382"/>
                  </a:lnTo>
                  <a:lnTo>
                    <a:pt x="1593" y="426"/>
                  </a:lnTo>
                  <a:lnTo>
                    <a:pt x="1608" y="472"/>
                  </a:lnTo>
                  <a:lnTo>
                    <a:pt x="1620" y="520"/>
                  </a:lnTo>
                  <a:lnTo>
                    <a:pt x="1631" y="570"/>
                  </a:lnTo>
                  <a:lnTo>
                    <a:pt x="1641" y="621"/>
                  </a:lnTo>
                  <a:lnTo>
                    <a:pt x="1648" y="674"/>
                  </a:lnTo>
                  <a:lnTo>
                    <a:pt x="1653" y="728"/>
                  </a:lnTo>
                  <a:lnTo>
                    <a:pt x="1657" y="784"/>
                  </a:lnTo>
                  <a:lnTo>
                    <a:pt x="1661" y="840"/>
                  </a:lnTo>
                  <a:lnTo>
                    <a:pt x="1663" y="899"/>
                  </a:lnTo>
                  <a:lnTo>
                    <a:pt x="1664" y="958"/>
                  </a:lnTo>
                  <a:lnTo>
                    <a:pt x="1664" y="1018"/>
                  </a:lnTo>
                  <a:lnTo>
                    <a:pt x="1662" y="1096"/>
                  </a:lnTo>
                  <a:lnTo>
                    <a:pt x="1655" y="1171"/>
                  </a:lnTo>
                  <a:lnTo>
                    <a:pt x="1643" y="1241"/>
                  </a:lnTo>
                  <a:lnTo>
                    <a:pt x="1629" y="1309"/>
                  </a:lnTo>
                  <a:lnTo>
                    <a:pt x="1610" y="1374"/>
                  </a:lnTo>
                  <a:lnTo>
                    <a:pt x="1587" y="1436"/>
                  </a:lnTo>
                  <a:lnTo>
                    <a:pt x="1562" y="1494"/>
                  </a:lnTo>
                  <a:lnTo>
                    <a:pt x="1535" y="1549"/>
                  </a:lnTo>
                  <a:lnTo>
                    <a:pt x="1504" y="1601"/>
                  </a:lnTo>
                  <a:lnTo>
                    <a:pt x="1471" y="1649"/>
                  </a:lnTo>
                  <a:lnTo>
                    <a:pt x="1436" y="1694"/>
                  </a:lnTo>
                  <a:lnTo>
                    <a:pt x="1398" y="1737"/>
                  </a:lnTo>
                  <a:lnTo>
                    <a:pt x="1361" y="1777"/>
                  </a:lnTo>
                  <a:lnTo>
                    <a:pt x="1322" y="1813"/>
                  </a:lnTo>
                  <a:lnTo>
                    <a:pt x="1281" y="1847"/>
                  </a:lnTo>
                  <a:lnTo>
                    <a:pt x="1240" y="1878"/>
                  </a:lnTo>
                  <a:lnTo>
                    <a:pt x="1199" y="1906"/>
                  </a:lnTo>
                  <a:lnTo>
                    <a:pt x="1158" y="1931"/>
                  </a:lnTo>
                  <a:lnTo>
                    <a:pt x="1117" y="1953"/>
                  </a:lnTo>
                  <a:lnTo>
                    <a:pt x="1077" y="1973"/>
                  </a:lnTo>
                  <a:lnTo>
                    <a:pt x="1037" y="1989"/>
                  </a:lnTo>
                  <a:lnTo>
                    <a:pt x="999" y="2004"/>
                  </a:lnTo>
                  <a:lnTo>
                    <a:pt x="961" y="2015"/>
                  </a:lnTo>
                  <a:lnTo>
                    <a:pt x="925" y="2023"/>
                  </a:lnTo>
                  <a:lnTo>
                    <a:pt x="892" y="2030"/>
                  </a:lnTo>
                  <a:lnTo>
                    <a:pt x="860" y="2034"/>
                  </a:lnTo>
                  <a:lnTo>
                    <a:pt x="832" y="2035"/>
                  </a:lnTo>
                  <a:lnTo>
                    <a:pt x="802" y="2034"/>
                  </a:lnTo>
                  <a:lnTo>
                    <a:pt x="771" y="2030"/>
                  </a:lnTo>
                  <a:lnTo>
                    <a:pt x="737" y="2023"/>
                  </a:lnTo>
                  <a:lnTo>
                    <a:pt x="702" y="2015"/>
                  </a:lnTo>
                  <a:lnTo>
                    <a:pt x="665" y="2004"/>
                  </a:lnTo>
                  <a:lnTo>
                    <a:pt x="627" y="1989"/>
                  </a:lnTo>
                  <a:lnTo>
                    <a:pt x="587" y="1973"/>
                  </a:lnTo>
                  <a:lnTo>
                    <a:pt x="546" y="1953"/>
                  </a:lnTo>
                  <a:lnTo>
                    <a:pt x="506" y="1931"/>
                  </a:lnTo>
                  <a:lnTo>
                    <a:pt x="464" y="1906"/>
                  </a:lnTo>
                  <a:lnTo>
                    <a:pt x="423" y="1878"/>
                  </a:lnTo>
                  <a:lnTo>
                    <a:pt x="383" y="1847"/>
                  </a:lnTo>
                  <a:lnTo>
                    <a:pt x="342" y="1813"/>
                  </a:lnTo>
                  <a:lnTo>
                    <a:pt x="303" y="1777"/>
                  </a:lnTo>
                  <a:lnTo>
                    <a:pt x="264" y="1737"/>
                  </a:lnTo>
                  <a:lnTo>
                    <a:pt x="228" y="1694"/>
                  </a:lnTo>
                  <a:lnTo>
                    <a:pt x="193" y="1649"/>
                  </a:lnTo>
                  <a:lnTo>
                    <a:pt x="160" y="1601"/>
                  </a:lnTo>
                  <a:lnTo>
                    <a:pt x="129" y="1549"/>
                  </a:lnTo>
                  <a:lnTo>
                    <a:pt x="101" y="1494"/>
                  </a:lnTo>
                  <a:lnTo>
                    <a:pt x="75" y="1436"/>
                  </a:lnTo>
                  <a:lnTo>
                    <a:pt x="53" y="1374"/>
                  </a:lnTo>
                  <a:lnTo>
                    <a:pt x="35" y="1309"/>
                  </a:lnTo>
                  <a:lnTo>
                    <a:pt x="19" y="1241"/>
                  </a:lnTo>
                  <a:lnTo>
                    <a:pt x="8" y="1171"/>
                  </a:lnTo>
                  <a:lnTo>
                    <a:pt x="2" y="1096"/>
                  </a:lnTo>
                  <a:lnTo>
                    <a:pt x="0" y="1018"/>
                  </a:lnTo>
                  <a:lnTo>
                    <a:pt x="0" y="958"/>
                  </a:lnTo>
                  <a:lnTo>
                    <a:pt x="1" y="899"/>
                  </a:lnTo>
                  <a:lnTo>
                    <a:pt x="3" y="840"/>
                  </a:lnTo>
                  <a:lnTo>
                    <a:pt x="5" y="784"/>
                  </a:lnTo>
                  <a:lnTo>
                    <a:pt x="10" y="728"/>
                  </a:lnTo>
                  <a:lnTo>
                    <a:pt x="16" y="674"/>
                  </a:lnTo>
                  <a:lnTo>
                    <a:pt x="23" y="621"/>
                  </a:lnTo>
                  <a:lnTo>
                    <a:pt x="31" y="570"/>
                  </a:lnTo>
                  <a:lnTo>
                    <a:pt x="42" y="520"/>
                  </a:lnTo>
                  <a:lnTo>
                    <a:pt x="56" y="472"/>
                  </a:lnTo>
                  <a:lnTo>
                    <a:pt x="71" y="426"/>
                  </a:lnTo>
                  <a:lnTo>
                    <a:pt x="89" y="382"/>
                  </a:lnTo>
                  <a:lnTo>
                    <a:pt x="108" y="339"/>
                  </a:lnTo>
                  <a:lnTo>
                    <a:pt x="131" y="298"/>
                  </a:lnTo>
                  <a:lnTo>
                    <a:pt x="158" y="259"/>
                  </a:lnTo>
                  <a:lnTo>
                    <a:pt x="186" y="223"/>
                  </a:lnTo>
                  <a:lnTo>
                    <a:pt x="218" y="190"/>
                  </a:lnTo>
                  <a:lnTo>
                    <a:pt x="254" y="158"/>
                  </a:lnTo>
                  <a:lnTo>
                    <a:pt x="293" y="130"/>
                  </a:lnTo>
                  <a:lnTo>
                    <a:pt x="336" y="103"/>
                  </a:lnTo>
                  <a:lnTo>
                    <a:pt x="383" y="80"/>
                  </a:lnTo>
                  <a:lnTo>
                    <a:pt x="433" y="59"/>
                  </a:lnTo>
                  <a:lnTo>
                    <a:pt x="488" y="42"/>
                  </a:lnTo>
                  <a:lnTo>
                    <a:pt x="547" y="27"/>
                  </a:lnTo>
                  <a:lnTo>
                    <a:pt x="611" y="15"/>
                  </a:lnTo>
                  <a:lnTo>
                    <a:pt x="679" y="6"/>
                  </a:lnTo>
                  <a:lnTo>
                    <a:pt x="753" y="2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18" name="Freeform 175"/>
            <p:cNvSpPr>
              <a:spLocks/>
            </p:cNvSpPr>
            <p:nvPr/>
          </p:nvSpPr>
          <p:spPr bwMode="auto">
            <a:xfrm>
              <a:off x="2071" y="1493"/>
              <a:ext cx="254" cy="167"/>
            </a:xfrm>
            <a:custGeom>
              <a:avLst/>
              <a:gdLst>
                <a:gd name="T0" fmla="*/ 1089 w 2545"/>
                <a:gd name="T1" fmla="*/ 12 h 1667"/>
                <a:gd name="T2" fmla="*/ 1266 w 2545"/>
                <a:gd name="T3" fmla="*/ 119 h 1667"/>
                <a:gd name="T4" fmla="*/ 1406 w 2545"/>
                <a:gd name="T5" fmla="*/ 164 h 1667"/>
                <a:gd name="T6" fmla="*/ 1435 w 2545"/>
                <a:gd name="T7" fmla="*/ 196 h 1667"/>
                <a:gd name="T8" fmla="*/ 1663 w 2545"/>
                <a:gd name="T9" fmla="*/ 182 h 1667"/>
                <a:gd name="T10" fmla="*/ 1698 w 2545"/>
                <a:gd name="T11" fmla="*/ 159 h 1667"/>
                <a:gd name="T12" fmla="*/ 1886 w 2545"/>
                <a:gd name="T13" fmla="*/ 89 h 1667"/>
                <a:gd name="T14" fmla="*/ 2017 w 2545"/>
                <a:gd name="T15" fmla="*/ 3 h 1667"/>
                <a:gd name="T16" fmla="*/ 2066 w 2545"/>
                <a:gd name="T17" fmla="*/ 6 h 1667"/>
                <a:gd name="T18" fmla="*/ 2144 w 2545"/>
                <a:gd name="T19" fmla="*/ 48 h 1667"/>
                <a:gd name="T20" fmla="*/ 2284 w 2545"/>
                <a:gd name="T21" fmla="*/ 123 h 1667"/>
                <a:gd name="T22" fmla="*/ 2409 w 2545"/>
                <a:gd name="T23" fmla="*/ 225 h 1667"/>
                <a:gd name="T24" fmla="*/ 2504 w 2545"/>
                <a:gd name="T25" fmla="*/ 346 h 1667"/>
                <a:gd name="T26" fmla="*/ 2515 w 2545"/>
                <a:gd name="T27" fmla="*/ 950 h 1667"/>
                <a:gd name="T28" fmla="*/ 2421 w 2545"/>
                <a:gd name="T29" fmla="*/ 1061 h 1667"/>
                <a:gd name="T30" fmla="*/ 2360 w 2545"/>
                <a:gd name="T31" fmla="*/ 1207 h 1667"/>
                <a:gd name="T32" fmla="*/ 2352 w 2545"/>
                <a:gd name="T33" fmla="*/ 1371 h 1667"/>
                <a:gd name="T34" fmla="*/ 2399 w 2545"/>
                <a:gd name="T35" fmla="*/ 1528 h 1667"/>
                <a:gd name="T36" fmla="*/ 2288 w 2545"/>
                <a:gd name="T37" fmla="*/ 1605 h 1667"/>
                <a:gd name="T38" fmla="*/ 2046 w 2545"/>
                <a:gd name="T39" fmla="*/ 1641 h 1667"/>
                <a:gd name="T40" fmla="*/ 1761 w 2545"/>
                <a:gd name="T41" fmla="*/ 1662 h 1667"/>
                <a:gd name="T42" fmla="*/ 1429 w 2545"/>
                <a:gd name="T43" fmla="*/ 1666 h 1667"/>
                <a:gd name="T44" fmla="*/ 1115 w 2545"/>
                <a:gd name="T45" fmla="*/ 1649 h 1667"/>
                <a:gd name="T46" fmla="*/ 851 w 2545"/>
                <a:gd name="T47" fmla="*/ 1614 h 1667"/>
                <a:gd name="T48" fmla="*/ 631 w 2545"/>
                <a:gd name="T49" fmla="*/ 1567 h 1667"/>
                <a:gd name="T50" fmla="*/ 452 w 2545"/>
                <a:gd name="T51" fmla="*/ 1509 h 1667"/>
                <a:gd name="T52" fmla="*/ 311 w 2545"/>
                <a:gd name="T53" fmla="*/ 1446 h 1667"/>
                <a:gd name="T54" fmla="*/ 201 w 2545"/>
                <a:gd name="T55" fmla="*/ 1382 h 1667"/>
                <a:gd name="T56" fmla="*/ 121 w 2545"/>
                <a:gd name="T57" fmla="*/ 1319 h 1667"/>
                <a:gd name="T58" fmla="*/ 65 w 2545"/>
                <a:gd name="T59" fmla="*/ 1262 h 1667"/>
                <a:gd name="T60" fmla="*/ 29 w 2545"/>
                <a:gd name="T61" fmla="*/ 1215 h 1667"/>
                <a:gd name="T62" fmla="*/ 10 w 2545"/>
                <a:gd name="T63" fmla="*/ 1182 h 1667"/>
                <a:gd name="T64" fmla="*/ 3 w 2545"/>
                <a:gd name="T65" fmla="*/ 1166 h 1667"/>
                <a:gd name="T66" fmla="*/ 3 w 2545"/>
                <a:gd name="T67" fmla="*/ 1118 h 1667"/>
                <a:gd name="T68" fmla="*/ 22 w 2545"/>
                <a:gd name="T69" fmla="*/ 1022 h 1667"/>
                <a:gd name="T70" fmla="*/ 54 w 2545"/>
                <a:gd name="T71" fmla="*/ 889 h 1667"/>
                <a:gd name="T72" fmla="*/ 101 w 2545"/>
                <a:gd name="T73" fmla="*/ 737 h 1667"/>
                <a:gd name="T74" fmla="*/ 164 w 2545"/>
                <a:gd name="T75" fmla="*/ 591 h 1667"/>
                <a:gd name="T76" fmla="*/ 243 w 2545"/>
                <a:gd name="T77" fmla="*/ 467 h 1667"/>
                <a:gd name="T78" fmla="*/ 329 w 2545"/>
                <a:gd name="T79" fmla="*/ 395 h 1667"/>
                <a:gd name="T80" fmla="*/ 425 w 2545"/>
                <a:gd name="T81" fmla="*/ 338 h 1667"/>
                <a:gd name="T82" fmla="*/ 551 w 2545"/>
                <a:gd name="T83" fmla="*/ 265 h 1667"/>
                <a:gd name="T84" fmla="*/ 692 w 2545"/>
                <a:gd name="T85" fmla="*/ 187 h 1667"/>
                <a:gd name="T86" fmla="*/ 833 w 2545"/>
                <a:gd name="T87" fmla="*/ 110 h 1667"/>
                <a:gd name="T88" fmla="*/ 958 w 2545"/>
                <a:gd name="T89" fmla="*/ 43 h 1667"/>
                <a:gd name="T90" fmla="*/ 1041 w 2545"/>
                <a:gd name="T91" fmla="*/ 1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45" h="1667">
                  <a:moveTo>
                    <a:pt x="1058" y="0"/>
                  </a:moveTo>
                  <a:lnTo>
                    <a:pt x="1074" y="3"/>
                  </a:lnTo>
                  <a:lnTo>
                    <a:pt x="1089" y="12"/>
                  </a:lnTo>
                  <a:lnTo>
                    <a:pt x="1146" y="54"/>
                  </a:lnTo>
                  <a:lnTo>
                    <a:pt x="1205" y="89"/>
                  </a:lnTo>
                  <a:lnTo>
                    <a:pt x="1266" y="119"/>
                  </a:lnTo>
                  <a:lnTo>
                    <a:pt x="1328" y="142"/>
                  </a:lnTo>
                  <a:lnTo>
                    <a:pt x="1393" y="159"/>
                  </a:lnTo>
                  <a:lnTo>
                    <a:pt x="1406" y="164"/>
                  </a:lnTo>
                  <a:lnTo>
                    <a:pt x="1418" y="173"/>
                  </a:lnTo>
                  <a:lnTo>
                    <a:pt x="1428" y="182"/>
                  </a:lnTo>
                  <a:lnTo>
                    <a:pt x="1435" y="196"/>
                  </a:lnTo>
                  <a:lnTo>
                    <a:pt x="1546" y="487"/>
                  </a:lnTo>
                  <a:lnTo>
                    <a:pt x="1657" y="196"/>
                  </a:lnTo>
                  <a:lnTo>
                    <a:pt x="1663" y="182"/>
                  </a:lnTo>
                  <a:lnTo>
                    <a:pt x="1672" y="173"/>
                  </a:lnTo>
                  <a:lnTo>
                    <a:pt x="1684" y="164"/>
                  </a:lnTo>
                  <a:lnTo>
                    <a:pt x="1698" y="159"/>
                  </a:lnTo>
                  <a:lnTo>
                    <a:pt x="1762" y="142"/>
                  </a:lnTo>
                  <a:lnTo>
                    <a:pt x="1825" y="119"/>
                  </a:lnTo>
                  <a:lnTo>
                    <a:pt x="1886" y="89"/>
                  </a:lnTo>
                  <a:lnTo>
                    <a:pt x="1945" y="54"/>
                  </a:lnTo>
                  <a:lnTo>
                    <a:pt x="2003" y="12"/>
                  </a:lnTo>
                  <a:lnTo>
                    <a:pt x="2017" y="3"/>
                  </a:lnTo>
                  <a:lnTo>
                    <a:pt x="2033" y="0"/>
                  </a:lnTo>
                  <a:lnTo>
                    <a:pt x="2050" y="1"/>
                  </a:lnTo>
                  <a:lnTo>
                    <a:pt x="2066" y="6"/>
                  </a:lnTo>
                  <a:lnTo>
                    <a:pt x="2070" y="9"/>
                  </a:lnTo>
                  <a:lnTo>
                    <a:pt x="2105" y="27"/>
                  </a:lnTo>
                  <a:lnTo>
                    <a:pt x="2144" y="48"/>
                  </a:lnTo>
                  <a:lnTo>
                    <a:pt x="2188" y="71"/>
                  </a:lnTo>
                  <a:lnTo>
                    <a:pt x="2234" y="97"/>
                  </a:lnTo>
                  <a:lnTo>
                    <a:pt x="2284" y="123"/>
                  </a:lnTo>
                  <a:lnTo>
                    <a:pt x="2334" y="151"/>
                  </a:lnTo>
                  <a:lnTo>
                    <a:pt x="2386" y="179"/>
                  </a:lnTo>
                  <a:lnTo>
                    <a:pt x="2409" y="225"/>
                  </a:lnTo>
                  <a:lnTo>
                    <a:pt x="2436" y="269"/>
                  </a:lnTo>
                  <a:lnTo>
                    <a:pt x="2468" y="310"/>
                  </a:lnTo>
                  <a:lnTo>
                    <a:pt x="2504" y="346"/>
                  </a:lnTo>
                  <a:lnTo>
                    <a:pt x="2545" y="379"/>
                  </a:lnTo>
                  <a:lnTo>
                    <a:pt x="2545" y="926"/>
                  </a:lnTo>
                  <a:lnTo>
                    <a:pt x="2515" y="950"/>
                  </a:lnTo>
                  <a:lnTo>
                    <a:pt x="2488" y="976"/>
                  </a:lnTo>
                  <a:lnTo>
                    <a:pt x="2452" y="1016"/>
                  </a:lnTo>
                  <a:lnTo>
                    <a:pt x="2421" y="1061"/>
                  </a:lnTo>
                  <a:lnTo>
                    <a:pt x="2395" y="1107"/>
                  </a:lnTo>
                  <a:lnTo>
                    <a:pt x="2375" y="1156"/>
                  </a:lnTo>
                  <a:lnTo>
                    <a:pt x="2360" y="1207"/>
                  </a:lnTo>
                  <a:lnTo>
                    <a:pt x="2352" y="1260"/>
                  </a:lnTo>
                  <a:lnTo>
                    <a:pt x="2348" y="1315"/>
                  </a:lnTo>
                  <a:lnTo>
                    <a:pt x="2352" y="1371"/>
                  </a:lnTo>
                  <a:lnTo>
                    <a:pt x="2362" y="1425"/>
                  </a:lnTo>
                  <a:lnTo>
                    <a:pt x="2377" y="1478"/>
                  </a:lnTo>
                  <a:lnTo>
                    <a:pt x="2399" y="1528"/>
                  </a:lnTo>
                  <a:lnTo>
                    <a:pt x="2426" y="1575"/>
                  </a:lnTo>
                  <a:lnTo>
                    <a:pt x="2359" y="1591"/>
                  </a:lnTo>
                  <a:lnTo>
                    <a:pt x="2288" y="1605"/>
                  </a:lnTo>
                  <a:lnTo>
                    <a:pt x="2212" y="1619"/>
                  </a:lnTo>
                  <a:lnTo>
                    <a:pt x="2131" y="1632"/>
                  </a:lnTo>
                  <a:lnTo>
                    <a:pt x="2046" y="1641"/>
                  </a:lnTo>
                  <a:lnTo>
                    <a:pt x="1956" y="1650"/>
                  </a:lnTo>
                  <a:lnTo>
                    <a:pt x="1861" y="1658"/>
                  </a:lnTo>
                  <a:lnTo>
                    <a:pt x="1761" y="1662"/>
                  </a:lnTo>
                  <a:lnTo>
                    <a:pt x="1657" y="1666"/>
                  </a:lnTo>
                  <a:lnTo>
                    <a:pt x="1546" y="1667"/>
                  </a:lnTo>
                  <a:lnTo>
                    <a:pt x="1429" y="1666"/>
                  </a:lnTo>
                  <a:lnTo>
                    <a:pt x="1320" y="1662"/>
                  </a:lnTo>
                  <a:lnTo>
                    <a:pt x="1214" y="1657"/>
                  </a:lnTo>
                  <a:lnTo>
                    <a:pt x="1115" y="1649"/>
                  </a:lnTo>
                  <a:lnTo>
                    <a:pt x="1022" y="1639"/>
                  </a:lnTo>
                  <a:lnTo>
                    <a:pt x="934" y="1627"/>
                  </a:lnTo>
                  <a:lnTo>
                    <a:pt x="851" y="1614"/>
                  </a:lnTo>
                  <a:lnTo>
                    <a:pt x="773" y="1600"/>
                  </a:lnTo>
                  <a:lnTo>
                    <a:pt x="700" y="1583"/>
                  </a:lnTo>
                  <a:lnTo>
                    <a:pt x="631" y="1567"/>
                  </a:lnTo>
                  <a:lnTo>
                    <a:pt x="568" y="1548"/>
                  </a:lnTo>
                  <a:lnTo>
                    <a:pt x="508" y="1529"/>
                  </a:lnTo>
                  <a:lnTo>
                    <a:pt x="452" y="1509"/>
                  </a:lnTo>
                  <a:lnTo>
                    <a:pt x="402" y="1489"/>
                  </a:lnTo>
                  <a:lnTo>
                    <a:pt x="355" y="1468"/>
                  </a:lnTo>
                  <a:lnTo>
                    <a:pt x="311" y="1446"/>
                  </a:lnTo>
                  <a:lnTo>
                    <a:pt x="271" y="1425"/>
                  </a:lnTo>
                  <a:lnTo>
                    <a:pt x="234" y="1403"/>
                  </a:lnTo>
                  <a:lnTo>
                    <a:pt x="201" y="1382"/>
                  </a:lnTo>
                  <a:lnTo>
                    <a:pt x="171" y="1360"/>
                  </a:lnTo>
                  <a:lnTo>
                    <a:pt x="145" y="1339"/>
                  </a:lnTo>
                  <a:lnTo>
                    <a:pt x="121" y="1319"/>
                  </a:lnTo>
                  <a:lnTo>
                    <a:pt x="99" y="1299"/>
                  </a:lnTo>
                  <a:lnTo>
                    <a:pt x="80" y="1279"/>
                  </a:lnTo>
                  <a:lnTo>
                    <a:pt x="65" y="1262"/>
                  </a:lnTo>
                  <a:lnTo>
                    <a:pt x="51" y="1245"/>
                  </a:lnTo>
                  <a:lnTo>
                    <a:pt x="38" y="1229"/>
                  </a:lnTo>
                  <a:lnTo>
                    <a:pt x="29" y="1215"/>
                  </a:lnTo>
                  <a:lnTo>
                    <a:pt x="21" y="1202"/>
                  </a:lnTo>
                  <a:lnTo>
                    <a:pt x="14" y="1191"/>
                  </a:lnTo>
                  <a:lnTo>
                    <a:pt x="10" y="1182"/>
                  </a:lnTo>
                  <a:lnTo>
                    <a:pt x="7" y="1175"/>
                  </a:lnTo>
                  <a:lnTo>
                    <a:pt x="4" y="1169"/>
                  </a:lnTo>
                  <a:lnTo>
                    <a:pt x="3" y="1166"/>
                  </a:lnTo>
                  <a:lnTo>
                    <a:pt x="0" y="1152"/>
                  </a:lnTo>
                  <a:lnTo>
                    <a:pt x="0" y="1138"/>
                  </a:lnTo>
                  <a:lnTo>
                    <a:pt x="3" y="1118"/>
                  </a:lnTo>
                  <a:lnTo>
                    <a:pt x="9" y="1091"/>
                  </a:lnTo>
                  <a:lnTo>
                    <a:pt x="14" y="1059"/>
                  </a:lnTo>
                  <a:lnTo>
                    <a:pt x="22" y="1022"/>
                  </a:lnTo>
                  <a:lnTo>
                    <a:pt x="31" y="980"/>
                  </a:lnTo>
                  <a:lnTo>
                    <a:pt x="42" y="936"/>
                  </a:lnTo>
                  <a:lnTo>
                    <a:pt x="54" y="889"/>
                  </a:lnTo>
                  <a:lnTo>
                    <a:pt x="68" y="839"/>
                  </a:lnTo>
                  <a:lnTo>
                    <a:pt x="83" y="789"/>
                  </a:lnTo>
                  <a:lnTo>
                    <a:pt x="101" y="737"/>
                  </a:lnTo>
                  <a:lnTo>
                    <a:pt x="120" y="686"/>
                  </a:lnTo>
                  <a:lnTo>
                    <a:pt x="141" y="638"/>
                  </a:lnTo>
                  <a:lnTo>
                    <a:pt x="164" y="591"/>
                  </a:lnTo>
                  <a:lnTo>
                    <a:pt x="188" y="546"/>
                  </a:lnTo>
                  <a:lnTo>
                    <a:pt x="214" y="505"/>
                  </a:lnTo>
                  <a:lnTo>
                    <a:pt x="243" y="467"/>
                  </a:lnTo>
                  <a:lnTo>
                    <a:pt x="273" y="436"/>
                  </a:lnTo>
                  <a:lnTo>
                    <a:pt x="306" y="410"/>
                  </a:lnTo>
                  <a:lnTo>
                    <a:pt x="329" y="395"/>
                  </a:lnTo>
                  <a:lnTo>
                    <a:pt x="357" y="378"/>
                  </a:lnTo>
                  <a:lnTo>
                    <a:pt x="389" y="358"/>
                  </a:lnTo>
                  <a:lnTo>
                    <a:pt x="425" y="338"/>
                  </a:lnTo>
                  <a:lnTo>
                    <a:pt x="464" y="314"/>
                  </a:lnTo>
                  <a:lnTo>
                    <a:pt x="506" y="290"/>
                  </a:lnTo>
                  <a:lnTo>
                    <a:pt x="551" y="265"/>
                  </a:lnTo>
                  <a:lnTo>
                    <a:pt x="597" y="240"/>
                  </a:lnTo>
                  <a:lnTo>
                    <a:pt x="644" y="213"/>
                  </a:lnTo>
                  <a:lnTo>
                    <a:pt x="692" y="187"/>
                  </a:lnTo>
                  <a:lnTo>
                    <a:pt x="740" y="160"/>
                  </a:lnTo>
                  <a:lnTo>
                    <a:pt x="787" y="135"/>
                  </a:lnTo>
                  <a:lnTo>
                    <a:pt x="833" y="110"/>
                  </a:lnTo>
                  <a:lnTo>
                    <a:pt x="877" y="86"/>
                  </a:lnTo>
                  <a:lnTo>
                    <a:pt x="919" y="64"/>
                  </a:lnTo>
                  <a:lnTo>
                    <a:pt x="958" y="43"/>
                  </a:lnTo>
                  <a:lnTo>
                    <a:pt x="994" y="23"/>
                  </a:lnTo>
                  <a:lnTo>
                    <a:pt x="1025" y="6"/>
                  </a:lnTo>
                  <a:lnTo>
                    <a:pt x="1041" y="1"/>
                  </a:lnTo>
                  <a:lnTo>
                    <a:pt x="10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19" name="Freeform 176"/>
            <p:cNvSpPr>
              <a:spLocks/>
            </p:cNvSpPr>
            <p:nvPr/>
          </p:nvSpPr>
          <p:spPr bwMode="auto">
            <a:xfrm>
              <a:off x="2322" y="1464"/>
              <a:ext cx="63" cy="188"/>
            </a:xfrm>
            <a:custGeom>
              <a:avLst/>
              <a:gdLst>
                <a:gd name="T0" fmla="*/ 462 w 626"/>
                <a:gd name="T1" fmla="*/ 2 h 1876"/>
                <a:gd name="T2" fmla="*/ 559 w 626"/>
                <a:gd name="T3" fmla="*/ 83 h 1876"/>
                <a:gd name="T4" fmla="*/ 615 w 626"/>
                <a:gd name="T5" fmla="*/ 193 h 1876"/>
                <a:gd name="T6" fmla="*/ 624 w 626"/>
                <a:gd name="T7" fmla="*/ 319 h 1876"/>
                <a:gd name="T8" fmla="*/ 584 w 626"/>
                <a:gd name="T9" fmla="*/ 434 h 1876"/>
                <a:gd name="T10" fmla="*/ 502 w 626"/>
                <a:gd name="T11" fmla="*/ 528 h 1876"/>
                <a:gd name="T12" fmla="*/ 429 w 626"/>
                <a:gd name="T13" fmla="*/ 1307 h 1876"/>
                <a:gd name="T14" fmla="*/ 531 w 626"/>
                <a:gd name="T15" fmla="*/ 1374 h 1876"/>
                <a:gd name="T16" fmla="*/ 601 w 626"/>
                <a:gd name="T17" fmla="*/ 1474 h 1876"/>
                <a:gd name="T18" fmla="*/ 626 w 626"/>
                <a:gd name="T19" fmla="*/ 1597 h 1876"/>
                <a:gd name="T20" fmla="*/ 603 w 626"/>
                <a:gd name="T21" fmla="*/ 1719 h 1876"/>
                <a:gd name="T22" fmla="*/ 535 w 626"/>
                <a:gd name="T23" fmla="*/ 1821 h 1876"/>
                <a:gd name="T24" fmla="*/ 463 w 626"/>
                <a:gd name="T25" fmla="*/ 1874 h 1876"/>
                <a:gd name="T26" fmla="*/ 449 w 626"/>
                <a:gd name="T27" fmla="*/ 1875 h 1876"/>
                <a:gd name="T28" fmla="*/ 438 w 626"/>
                <a:gd name="T29" fmla="*/ 1866 h 1876"/>
                <a:gd name="T30" fmla="*/ 435 w 626"/>
                <a:gd name="T31" fmla="*/ 1577 h 1876"/>
                <a:gd name="T32" fmla="*/ 407 w 626"/>
                <a:gd name="T33" fmla="*/ 1570 h 1876"/>
                <a:gd name="T34" fmla="*/ 345 w 626"/>
                <a:gd name="T35" fmla="*/ 1563 h 1876"/>
                <a:gd name="T36" fmla="*/ 282 w 626"/>
                <a:gd name="T37" fmla="*/ 1563 h 1876"/>
                <a:gd name="T38" fmla="*/ 218 w 626"/>
                <a:gd name="T39" fmla="*/ 1570 h 1876"/>
                <a:gd name="T40" fmla="*/ 190 w 626"/>
                <a:gd name="T41" fmla="*/ 1578 h 1876"/>
                <a:gd name="T42" fmla="*/ 189 w 626"/>
                <a:gd name="T43" fmla="*/ 1867 h 1876"/>
                <a:gd name="T44" fmla="*/ 177 w 626"/>
                <a:gd name="T45" fmla="*/ 1876 h 1876"/>
                <a:gd name="T46" fmla="*/ 162 w 626"/>
                <a:gd name="T47" fmla="*/ 1874 h 1876"/>
                <a:gd name="T48" fmla="*/ 67 w 626"/>
                <a:gd name="T49" fmla="*/ 1793 h 1876"/>
                <a:gd name="T50" fmla="*/ 11 w 626"/>
                <a:gd name="T51" fmla="*/ 1682 h 1876"/>
                <a:gd name="T52" fmla="*/ 2 w 626"/>
                <a:gd name="T53" fmla="*/ 1558 h 1876"/>
                <a:gd name="T54" fmla="*/ 42 w 626"/>
                <a:gd name="T55" fmla="*/ 1442 h 1876"/>
                <a:gd name="T56" fmla="*/ 124 w 626"/>
                <a:gd name="T57" fmla="*/ 1349 h 1876"/>
                <a:gd name="T58" fmla="*/ 197 w 626"/>
                <a:gd name="T59" fmla="*/ 569 h 1876"/>
                <a:gd name="T60" fmla="*/ 94 w 626"/>
                <a:gd name="T61" fmla="*/ 503 h 1876"/>
                <a:gd name="T62" fmla="*/ 25 w 626"/>
                <a:gd name="T63" fmla="*/ 401 h 1876"/>
                <a:gd name="T64" fmla="*/ 0 w 626"/>
                <a:gd name="T65" fmla="*/ 278 h 1876"/>
                <a:gd name="T66" fmla="*/ 23 w 626"/>
                <a:gd name="T67" fmla="*/ 157 h 1876"/>
                <a:gd name="T68" fmla="*/ 91 w 626"/>
                <a:gd name="T69" fmla="*/ 56 h 1876"/>
                <a:gd name="T70" fmla="*/ 167 w 626"/>
                <a:gd name="T71" fmla="*/ 1 h 1876"/>
                <a:gd name="T72" fmla="*/ 181 w 626"/>
                <a:gd name="T73" fmla="*/ 3 h 1876"/>
                <a:gd name="T74" fmla="*/ 189 w 626"/>
                <a:gd name="T75" fmla="*/ 14 h 1876"/>
                <a:gd name="T76" fmla="*/ 197 w 626"/>
                <a:gd name="T77" fmla="*/ 301 h 1876"/>
                <a:gd name="T78" fmla="*/ 235 w 626"/>
                <a:gd name="T79" fmla="*/ 309 h 1876"/>
                <a:gd name="T80" fmla="*/ 312 w 626"/>
                <a:gd name="T81" fmla="*/ 313 h 1876"/>
                <a:gd name="T82" fmla="*/ 369 w 626"/>
                <a:gd name="T83" fmla="*/ 311 h 1876"/>
                <a:gd name="T84" fmla="*/ 419 w 626"/>
                <a:gd name="T85" fmla="*/ 303 h 1876"/>
                <a:gd name="T86" fmla="*/ 435 w 626"/>
                <a:gd name="T87" fmla="*/ 19 h 1876"/>
                <a:gd name="T88" fmla="*/ 440 w 626"/>
                <a:gd name="T89" fmla="*/ 5 h 1876"/>
                <a:gd name="T90" fmla="*/ 453 w 626"/>
                <a:gd name="T91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6" h="1876">
                  <a:moveTo>
                    <a:pt x="453" y="0"/>
                  </a:moveTo>
                  <a:lnTo>
                    <a:pt x="458" y="0"/>
                  </a:lnTo>
                  <a:lnTo>
                    <a:pt x="462" y="2"/>
                  </a:lnTo>
                  <a:lnTo>
                    <a:pt x="498" y="25"/>
                  </a:lnTo>
                  <a:lnTo>
                    <a:pt x="530" y="52"/>
                  </a:lnTo>
                  <a:lnTo>
                    <a:pt x="559" y="83"/>
                  </a:lnTo>
                  <a:lnTo>
                    <a:pt x="582" y="118"/>
                  </a:lnTo>
                  <a:lnTo>
                    <a:pt x="601" y="154"/>
                  </a:lnTo>
                  <a:lnTo>
                    <a:pt x="615" y="193"/>
                  </a:lnTo>
                  <a:lnTo>
                    <a:pt x="623" y="234"/>
                  </a:lnTo>
                  <a:lnTo>
                    <a:pt x="626" y="277"/>
                  </a:lnTo>
                  <a:lnTo>
                    <a:pt x="624" y="319"/>
                  </a:lnTo>
                  <a:lnTo>
                    <a:pt x="615" y="359"/>
                  </a:lnTo>
                  <a:lnTo>
                    <a:pt x="603" y="397"/>
                  </a:lnTo>
                  <a:lnTo>
                    <a:pt x="584" y="434"/>
                  </a:lnTo>
                  <a:lnTo>
                    <a:pt x="561" y="469"/>
                  </a:lnTo>
                  <a:lnTo>
                    <a:pt x="535" y="499"/>
                  </a:lnTo>
                  <a:lnTo>
                    <a:pt x="502" y="528"/>
                  </a:lnTo>
                  <a:lnTo>
                    <a:pt x="467" y="551"/>
                  </a:lnTo>
                  <a:lnTo>
                    <a:pt x="429" y="569"/>
                  </a:lnTo>
                  <a:lnTo>
                    <a:pt x="429" y="1307"/>
                  </a:lnTo>
                  <a:lnTo>
                    <a:pt x="466" y="1325"/>
                  </a:lnTo>
                  <a:lnTo>
                    <a:pt x="500" y="1348"/>
                  </a:lnTo>
                  <a:lnTo>
                    <a:pt x="531" y="1374"/>
                  </a:lnTo>
                  <a:lnTo>
                    <a:pt x="559" y="1404"/>
                  </a:lnTo>
                  <a:lnTo>
                    <a:pt x="582" y="1438"/>
                  </a:lnTo>
                  <a:lnTo>
                    <a:pt x="601" y="1474"/>
                  </a:lnTo>
                  <a:lnTo>
                    <a:pt x="615" y="1514"/>
                  </a:lnTo>
                  <a:lnTo>
                    <a:pt x="623" y="1555"/>
                  </a:lnTo>
                  <a:lnTo>
                    <a:pt x="626" y="1597"/>
                  </a:lnTo>
                  <a:lnTo>
                    <a:pt x="624" y="1639"/>
                  </a:lnTo>
                  <a:lnTo>
                    <a:pt x="616" y="1680"/>
                  </a:lnTo>
                  <a:lnTo>
                    <a:pt x="603" y="1719"/>
                  </a:lnTo>
                  <a:lnTo>
                    <a:pt x="584" y="1755"/>
                  </a:lnTo>
                  <a:lnTo>
                    <a:pt x="562" y="1789"/>
                  </a:lnTo>
                  <a:lnTo>
                    <a:pt x="535" y="1821"/>
                  </a:lnTo>
                  <a:lnTo>
                    <a:pt x="513" y="1841"/>
                  </a:lnTo>
                  <a:lnTo>
                    <a:pt x="489" y="1858"/>
                  </a:lnTo>
                  <a:lnTo>
                    <a:pt x="463" y="1874"/>
                  </a:lnTo>
                  <a:lnTo>
                    <a:pt x="459" y="1876"/>
                  </a:lnTo>
                  <a:lnTo>
                    <a:pt x="455" y="1876"/>
                  </a:lnTo>
                  <a:lnTo>
                    <a:pt x="449" y="1875"/>
                  </a:lnTo>
                  <a:lnTo>
                    <a:pt x="445" y="1874"/>
                  </a:lnTo>
                  <a:lnTo>
                    <a:pt x="441" y="1870"/>
                  </a:lnTo>
                  <a:lnTo>
                    <a:pt x="438" y="1866"/>
                  </a:lnTo>
                  <a:lnTo>
                    <a:pt x="436" y="1862"/>
                  </a:lnTo>
                  <a:lnTo>
                    <a:pt x="436" y="1857"/>
                  </a:lnTo>
                  <a:lnTo>
                    <a:pt x="435" y="1577"/>
                  </a:lnTo>
                  <a:lnTo>
                    <a:pt x="429" y="1574"/>
                  </a:lnTo>
                  <a:lnTo>
                    <a:pt x="419" y="1572"/>
                  </a:lnTo>
                  <a:lnTo>
                    <a:pt x="407" y="1570"/>
                  </a:lnTo>
                  <a:lnTo>
                    <a:pt x="391" y="1567"/>
                  </a:lnTo>
                  <a:lnTo>
                    <a:pt x="370" y="1564"/>
                  </a:lnTo>
                  <a:lnTo>
                    <a:pt x="345" y="1563"/>
                  </a:lnTo>
                  <a:lnTo>
                    <a:pt x="314" y="1563"/>
                  </a:lnTo>
                  <a:lnTo>
                    <a:pt x="313" y="1563"/>
                  </a:lnTo>
                  <a:lnTo>
                    <a:pt x="282" y="1563"/>
                  </a:lnTo>
                  <a:lnTo>
                    <a:pt x="257" y="1564"/>
                  </a:lnTo>
                  <a:lnTo>
                    <a:pt x="236" y="1567"/>
                  </a:lnTo>
                  <a:lnTo>
                    <a:pt x="218" y="1570"/>
                  </a:lnTo>
                  <a:lnTo>
                    <a:pt x="206" y="1572"/>
                  </a:lnTo>
                  <a:lnTo>
                    <a:pt x="197" y="1575"/>
                  </a:lnTo>
                  <a:lnTo>
                    <a:pt x="190" y="1578"/>
                  </a:lnTo>
                  <a:lnTo>
                    <a:pt x="191" y="1857"/>
                  </a:lnTo>
                  <a:lnTo>
                    <a:pt x="190" y="1863"/>
                  </a:lnTo>
                  <a:lnTo>
                    <a:pt x="189" y="1867"/>
                  </a:lnTo>
                  <a:lnTo>
                    <a:pt x="186" y="1870"/>
                  </a:lnTo>
                  <a:lnTo>
                    <a:pt x="181" y="1874"/>
                  </a:lnTo>
                  <a:lnTo>
                    <a:pt x="177" y="1876"/>
                  </a:lnTo>
                  <a:lnTo>
                    <a:pt x="172" y="1876"/>
                  </a:lnTo>
                  <a:lnTo>
                    <a:pt x="167" y="1876"/>
                  </a:lnTo>
                  <a:lnTo>
                    <a:pt x="162" y="1874"/>
                  </a:lnTo>
                  <a:lnTo>
                    <a:pt x="127" y="1852"/>
                  </a:lnTo>
                  <a:lnTo>
                    <a:pt x="96" y="1824"/>
                  </a:lnTo>
                  <a:lnTo>
                    <a:pt x="67" y="1793"/>
                  </a:lnTo>
                  <a:lnTo>
                    <a:pt x="44" y="1759"/>
                  </a:lnTo>
                  <a:lnTo>
                    <a:pt x="25" y="1722"/>
                  </a:lnTo>
                  <a:lnTo>
                    <a:pt x="11" y="1682"/>
                  </a:lnTo>
                  <a:lnTo>
                    <a:pt x="2" y="1642"/>
                  </a:lnTo>
                  <a:lnTo>
                    <a:pt x="0" y="1599"/>
                  </a:lnTo>
                  <a:lnTo>
                    <a:pt x="2" y="1558"/>
                  </a:lnTo>
                  <a:lnTo>
                    <a:pt x="10" y="1517"/>
                  </a:lnTo>
                  <a:lnTo>
                    <a:pt x="23" y="1479"/>
                  </a:lnTo>
                  <a:lnTo>
                    <a:pt x="42" y="1442"/>
                  </a:lnTo>
                  <a:lnTo>
                    <a:pt x="64" y="1408"/>
                  </a:lnTo>
                  <a:lnTo>
                    <a:pt x="91" y="1376"/>
                  </a:lnTo>
                  <a:lnTo>
                    <a:pt x="124" y="1349"/>
                  </a:lnTo>
                  <a:lnTo>
                    <a:pt x="159" y="1325"/>
                  </a:lnTo>
                  <a:lnTo>
                    <a:pt x="197" y="1307"/>
                  </a:lnTo>
                  <a:lnTo>
                    <a:pt x="197" y="569"/>
                  </a:lnTo>
                  <a:lnTo>
                    <a:pt x="159" y="551"/>
                  </a:lnTo>
                  <a:lnTo>
                    <a:pt x="125" y="529"/>
                  </a:lnTo>
                  <a:lnTo>
                    <a:pt x="94" y="503"/>
                  </a:lnTo>
                  <a:lnTo>
                    <a:pt x="67" y="472"/>
                  </a:lnTo>
                  <a:lnTo>
                    <a:pt x="44" y="439"/>
                  </a:lnTo>
                  <a:lnTo>
                    <a:pt x="25" y="401"/>
                  </a:lnTo>
                  <a:lnTo>
                    <a:pt x="11" y="363"/>
                  </a:lnTo>
                  <a:lnTo>
                    <a:pt x="2" y="321"/>
                  </a:lnTo>
                  <a:lnTo>
                    <a:pt x="0" y="278"/>
                  </a:lnTo>
                  <a:lnTo>
                    <a:pt x="2" y="236"/>
                  </a:lnTo>
                  <a:lnTo>
                    <a:pt x="10" y="197"/>
                  </a:lnTo>
                  <a:lnTo>
                    <a:pt x="23" y="157"/>
                  </a:lnTo>
                  <a:lnTo>
                    <a:pt x="41" y="121"/>
                  </a:lnTo>
                  <a:lnTo>
                    <a:pt x="64" y="87"/>
                  </a:lnTo>
                  <a:lnTo>
                    <a:pt x="91" y="56"/>
                  </a:lnTo>
                  <a:lnTo>
                    <a:pt x="125" y="26"/>
                  </a:lnTo>
                  <a:lnTo>
                    <a:pt x="162" y="2"/>
                  </a:lnTo>
                  <a:lnTo>
                    <a:pt x="167" y="1"/>
                  </a:lnTo>
                  <a:lnTo>
                    <a:pt x="171" y="0"/>
                  </a:lnTo>
                  <a:lnTo>
                    <a:pt x="176" y="1"/>
                  </a:lnTo>
                  <a:lnTo>
                    <a:pt x="181" y="3"/>
                  </a:lnTo>
                  <a:lnTo>
                    <a:pt x="184" y="5"/>
                  </a:lnTo>
                  <a:lnTo>
                    <a:pt x="188" y="10"/>
                  </a:lnTo>
                  <a:lnTo>
                    <a:pt x="189" y="14"/>
                  </a:lnTo>
                  <a:lnTo>
                    <a:pt x="190" y="19"/>
                  </a:lnTo>
                  <a:lnTo>
                    <a:pt x="190" y="299"/>
                  </a:lnTo>
                  <a:lnTo>
                    <a:pt x="197" y="301"/>
                  </a:lnTo>
                  <a:lnTo>
                    <a:pt x="206" y="303"/>
                  </a:lnTo>
                  <a:lnTo>
                    <a:pt x="218" y="307"/>
                  </a:lnTo>
                  <a:lnTo>
                    <a:pt x="235" y="309"/>
                  </a:lnTo>
                  <a:lnTo>
                    <a:pt x="256" y="311"/>
                  </a:lnTo>
                  <a:lnTo>
                    <a:pt x="281" y="312"/>
                  </a:lnTo>
                  <a:lnTo>
                    <a:pt x="312" y="313"/>
                  </a:lnTo>
                  <a:lnTo>
                    <a:pt x="313" y="313"/>
                  </a:lnTo>
                  <a:lnTo>
                    <a:pt x="344" y="312"/>
                  </a:lnTo>
                  <a:lnTo>
                    <a:pt x="369" y="311"/>
                  </a:lnTo>
                  <a:lnTo>
                    <a:pt x="390" y="309"/>
                  </a:lnTo>
                  <a:lnTo>
                    <a:pt x="406" y="307"/>
                  </a:lnTo>
                  <a:lnTo>
                    <a:pt x="419" y="303"/>
                  </a:lnTo>
                  <a:lnTo>
                    <a:pt x="429" y="301"/>
                  </a:lnTo>
                  <a:lnTo>
                    <a:pt x="435" y="298"/>
                  </a:lnTo>
                  <a:lnTo>
                    <a:pt x="435" y="19"/>
                  </a:lnTo>
                  <a:lnTo>
                    <a:pt x="436" y="14"/>
                  </a:lnTo>
                  <a:lnTo>
                    <a:pt x="437" y="10"/>
                  </a:lnTo>
                  <a:lnTo>
                    <a:pt x="440" y="5"/>
                  </a:lnTo>
                  <a:lnTo>
                    <a:pt x="444" y="2"/>
                  </a:lnTo>
                  <a:lnTo>
                    <a:pt x="449" y="0"/>
                  </a:lnTo>
                  <a:lnTo>
                    <a:pt x="4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27" name="Group 90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3311833" y="2991685"/>
            <a:ext cx="412557" cy="518194"/>
            <a:chOff x="3002" y="1761"/>
            <a:chExt cx="289" cy="363"/>
          </a:xfrm>
          <a:solidFill>
            <a:schemeClr val="bg1"/>
          </a:solidFill>
        </p:grpSpPr>
        <p:sp>
          <p:nvSpPr>
            <p:cNvPr id="628" name="Freeform 92"/>
            <p:cNvSpPr>
              <a:spLocks/>
            </p:cNvSpPr>
            <p:nvPr/>
          </p:nvSpPr>
          <p:spPr bwMode="auto">
            <a:xfrm>
              <a:off x="3043" y="1904"/>
              <a:ext cx="163" cy="12"/>
            </a:xfrm>
            <a:custGeom>
              <a:avLst/>
              <a:gdLst>
                <a:gd name="T0" fmla="*/ 60 w 1628"/>
                <a:gd name="T1" fmla="*/ 0 h 121"/>
                <a:gd name="T2" fmla="*/ 1568 w 1628"/>
                <a:gd name="T3" fmla="*/ 0 h 121"/>
                <a:gd name="T4" fmla="*/ 1588 w 1628"/>
                <a:gd name="T5" fmla="*/ 3 h 121"/>
                <a:gd name="T6" fmla="*/ 1604 w 1628"/>
                <a:gd name="T7" fmla="*/ 12 h 121"/>
                <a:gd name="T8" fmla="*/ 1617 w 1628"/>
                <a:gd name="T9" fmla="*/ 25 h 121"/>
                <a:gd name="T10" fmla="*/ 1626 w 1628"/>
                <a:gd name="T11" fmla="*/ 41 h 121"/>
                <a:gd name="T12" fmla="*/ 1628 w 1628"/>
                <a:gd name="T13" fmla="*/ 60 h 121"/>
                <a:gd name="T14" fmla="*/ 1626 w 1628"/>
                <a:gd name="T15" fmla="*/ 79 h 121"/>
                <a:gd name="T16" fmla="*/ 1617 w 1628"/>
                <a:gd name="T17" fmla="*/ 96 h 121"/>
                <a:gd name="T18" fmla="*/ 1604 w 1628"/>
                <a:gd name="T19" fmla="*/ 108 h 121"/>
                <a:gd name="T20" fmla="*/ 1588 w 1628"/>
                <a:gd name="T21" fmla="*/ 117 h 121"/>
                <a:gd name="T22" fmla="*/ 1568 w 1628"/>
                <a:gd name="T23" fmla="*/ 121 h 121"/>
                <a:gd name="T24" fmla="*/ 60 w 1628"/>
                <a:gd name="T25" fmla="*/ 121 h 121"/>
                <a:gd name="T26" fmla="*/ 42 w 1628"/>
                <a:gd name="T27" fmla="*/ 117 h 121"/>
                <a:gd name="T28" fmla="*/ 25 w 1628"/>
                <a:gd name="T29" fmla="*/ 108 h 121"/>
                <a:gd name="T30" fmla="*/ 12 w 1628"/>
                <a:gd name="T31" fmla="*/ 96 h 121"/>
                <a:gd name="T32" fmla="*/ 3 w 1628"/>
                <a:gd name="T33" fmla="*/ 79 h 121"/>
                <a:gd name="T34" fmla="*/ 0 w 1628"/>
                <a:gd name="T35" fmla="*/ 60 h 121"/>
                <a:gd name="T36" fmla="*/ 3 w 1628"/>
                <a:gd name="T37" fmla="*/ 41 h 121"/>
                <a:gd name="T38" fmla="*/ 12 w 1628"/>
                <a:gd name="T39" fmla="*/ 25 h 121"/>
                <a:gd name="T40" fmla="*/ 25 w 1628"/>
                <a:gd name="T41" fmla="*/ 12 h 121"/>
                <a:gd name="T42" fmla="*/ 42 w 1628"/>
                <a:gd name="T43" fmla="*/ 3 h 121"/>
                <a:gd name="T44" fmla="*/ 60 w 1628"/>
                <a:gd name="T4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28" h="121">
                  <a:moveTo>
                    <a:pt x="60" y="0"/>
                  </a:moveTo>
                  <a:lnTo>
                    <a:pt x="1568" y="0"/>
                  </a:lnTo>
                  <a:lnTo>
                    <a:pt x="1588" y="3"/>
                  </a:lnTo>
                  <a:lnTo>
                    <a:pt x="1604" y="12"/>
                  </a:lnTo>
                  <a:lnTo>
                    <a:pt x="1617" y="25"/>
                  </a:lnTo>
                  <a:lnTo>
                    <a:pt x="1626" y="41"/>
                  </a:lnTo>
                  <a:lnTo>
                    <a:pt x="1628" y="60"/>
                  </a:lnTo>
                  <a:lnTo>
                    <a:pt x="1626" y="79"/>
                  </a:lnTo>
                  <a:lnTo>
                    <a:pt x="1617" y="96"/>
                  </a:lnTo>
                  <a:lnTo>
                    <a:pt x="1604" y="108"/>
                  </a:lnTo>
                  <a:lnTo>
                    <a:pt x="1588" y="117"/>
                  </a:lnTo>
                  <a:lnTo>
                    <a:pt x="1568" y="121"/>
                  </a:lnTo>
                  <a:lnTo>
                    <a:pt x="60" y="121"/>
                  </a:lnTo>
                  <a:lnTo>
                    <a:pt x="42" y="117"/>
                  </a:lnTo>
                  <a:lnTo>
                    <a:pt x="25" y="108"/>
                  </a:lnTo>
                  <a:lnTo>
                    <a:pt x="12" y="96"/>
                  </a:lnTo>
                  <a:lnTo>
                    <a:pt x="3" y="79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629" name="Freeform 93"/>
            <p:cNvSpPr>
              <a:spLocks/>
            </p:cNvSpPr>
            <p:nvPr/>
          </p:nvSpPr>
          <p:spPr bwMode="auto">
            <a:xfrm>
              <a:off x="3043" y="1856"/>
              <a:ext cx="73" cy="12"/>
            </a:xfrm>
            <a:custGeom>
              <a:avLst/>
              <a:gdLst>
                <a:gd name="T0" fmla="*/ 60 w 724"/>
                <a:gd name="T1" fmla="*/ 0 h 121"/>
                <a:gd name="T2" fmla="*/ 663 w 724"/>
                <a:gd name="T3" fmla="*/ 0 h 121"/>
                <a:gd name="T4" fmla="*/ 683 w 724"/>
                <a:gd name="T5" fmla="*/ 3 h 121"/>
                <a:gd name="T6" fmla="*/ 700 w 724"/>
                <a:gd name="T7" fmla="*/ 12 h 121"/>
                <a:gd name="T8" fmla="*/ 713 w 724"/>
                <a:gd name="T9" fmla="*/ 25 h 121"/>
                <a:gd name="T10" fmla="*/ 722 w 724"/>
                <a:gd name="T11" fmla="*/ 41 h 121"/>
                <a:gd name="T12" fmla="*/ 724 w 724"/>
                <a:gd name="T13" fmla="*/ 60 h 121"/>
                <a:gd name="T14" fmla="*/ 722 w 724"/>
                <a:gd name="T15" fmla="*/ 79 h 121"/>
                <a:gd name="T16" fmla="*/ 713 w 724"/>
                <a:gd name="T17" fmla="*/ 95 h 121"/>
                <a:gd name="T18" fmla="*/ 700 w 724"/>
                <a:gd name="T19" fmla="*/ 108 h 121"/>
                <a:gd name="T20" fmla="*/ 683 w 724"/>
                <a:gd name="T21" fmla="*/ 117 h 121"/>
                <a:gd name="T22" fmla="*/ 663 w 724"/>
                <a:gd name="T23" fmla="*/ 121 h 121"/>
                <a:gd name="T24" fmla="*/ 60 w 724"/>
                <a:gd name="T25" fmla="*/ 121 h 121"/>
                <a:gd name="T26" fmla="*/ 42 w 724"/>
                <a:gd name="T27" fmla="*/ 117 h 121"/>
                <a:gd name="T28" fmla="*/ 25 w 724"/>
                <a:gd name="T29" fmla="*/ 108 h 121"/>
                <a:gd name="T30" fmla="*/ 12 w 724"/>
                <a:gd name="T31" fmla="*/ 95 h 121"/>
                <a:gd name="T32" fmla="*/ 3 w 724"/>
                <a:gd name="T33" fmla="*/ 79 h 121"/>
                <a:gd name="T34" fmla="*/ 0 w 724"/>
                <a:gd name="T35" fmla="*/ 60 h 121"/>
                <a:gd name="T36" fmla="*/ 3 w 724"/>
                <a:gd name="T37" fmla="*/ 41 h 121"/>
                <a:gd name="T38" fmla="*/ 12 w 724"/>
                <a:gd name="T39" fmla="*/ 25 h 121"/>
                <a:gd name="T40" fmla="*/ 25 w 724"/>
                <a:gd name="T41" fmla="*/ 12 h 121"/>
                <a:gd name="T42" fmla="*/ 42 w 724"/>
                <a:gd name="T43" fmla="*/ 3 h 121"/>
                <a:gd name="T44" fmla="*/ 60 w 724"/>
                <a:gd name="T4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4" h="121">
                  <a:moveTo>
                    <a:pt x="60" y="0"/>
                  </a:moveTo>
                  <a:lnTo>
                    <a:pt x="663" y="0"/>
                  </a:lnTo>
                  <a:lnTo>
                    <a:pt x="683" y="3"/>
                  </a:lnTo>
                  <a:lnTo>
                    <a:pt x="700" y="12"/>
                  </a:lnTo>
                  <a:lnTo>
                    <a:pt x="713" y="25"/>
                  </a:lnTo>
                  <a:lnTo>
                    <a:pt x="722" y="41"/>
                  </a:lnTo>
                  <a:lnTo>
                    <a:pt x="724" y="60"/>
                  </a:lnTo>
                  <a:lnTo>
                    <a:pt x="722" y="79"/>
                  </a:lnTo>
                  <a:lnTo>
                    <a:pt x="713" y="95"/>
                  </a:lnTo>
                  <a:lnTo>
                    <a:pt x="700" y="108"/>
                  </a:lnTo>
                  <a:lnTo>
                    <a:pt x="683" y="117"/>
                  </a:lnTo>
                  <a:lnTo>
                    <a:pt x="663" y="121"/>
                  </a:lnTo>
                  <a:lnTo>
                    <a:pt x="60" y="121"/>
                  </a:lnTo>
                  <a:lnTo>
                    <a:pt x="42" y="117"/>
                  </a:lnTo>
                  <a:lnTo>
                    <a:pt x="25" y="108"/>
                  </a:lnTo>
                  <a:lnTo>
                    <a:pt x="12" y="95"/>
                  </a:lnTo>
                  <a:lnTo>
                    <a:pt x="3" y="79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630" name="Freeform 94"/>
            <p:cNvSpPr>
              <a:spLocks/>
            </p:cNvSpPr>
            <p:nvPr/>
          </p:nvSpPr>
          <p:spPr bwMode="auto">
            <a:xfrm>
              <a:off x="3043" y="1953"/>
              <a:ext cx="163" cy="12"/>
            </a:xfrm>
            <a:custGeom>
              <a:avLst/>
              <a:gdLst>
                <a:gd name="T0" fmla="*/ 60 w 1628"/>
                <a:gd name="T1" fmla="*/ 0 h 121"/>
                <a:gd name="T2" fmla="*/ 1568 w 1628"/>
                <a:gd name="T3" fmla="*/ 0 h 121"/>
                <a:gd name="T4" fmla="*/ 1588 w 1628"/>
                <a:gd name="T5" fmla="*/ 3 h 121"/>
                <a:gd name="T6" fmla="*/ 1604 w 1628"/>
                <a:gd name="T7" fmla="*/ 12 h 121"/>
                <a:gd name="T8" fmla="*/ 1617 w 1628"/>
                <a:gd name="T9" fmla="*/ 24 h 121"/>
                <a:gd name="T10" fmla="*/ 1626 w 1628"/>
                <a:gd name="T11" fmla="*/ 41 h 121"/>
                <a:gd name="T12" fmla="*/ 1628 w 1628"/>
                <a:gd name="T13" fmla="*/ 60 h 121"/>
                <a:gd name="T14" fmla="*/ 1626 w 1628"/>
                <a:gd name="T15" fmla="*/ 79 h 121"/>
                <a:gd name="T16" fmla="*/ 1617 w 1628"/>
                <a:gd name="T17" fmla="*/ 95 h 121"/>
                <a:gd name="T18" fmla="*/ 1604 w 1628"/>
                <a:gd name="T19" fmla="*/ 108 h 121"/>
                <a:gd name="T20" fmla="*/ 1588 w 1628"/>
                <a:gd name="T21" fmla="*/ 117 h 121"/>
                <a:gd name="T22" fmla="*/ 1568 w 1628"/>
                <a:gd name="T23" fmla="*/ 121 h 121"/>
                <a:gd name="T24" fmla="*/ 60 w 1628"/>
                <a:gd name="T25" fmla="*/ 121 h 121"/>
                <a:gd name="T26" fmla="*/ 42 w 1628"/>
                <a:gd name="T27" fmla="*/ 117 h 121"/>
                <a:gd name="T28" fmla="*/ 25 w 1628"/>
                <a:gd name="T29" fmla="*/ 108 h 121"/>
                <a:gd name="T30" fmla="*/ 12 w 1628"/>
                <a:gd name="T31" fmla="*/ 95 h 121"/>
                <a:gd name="T32" fmla="*/ 3 w 1628"/>
                <a:gd name="T33" fmla="*/ 79 h 121"/>
                <a:gd name="T34" fmla="*/ 0 w 1628"/>
                <a:gd name="T35" fmla="*/ 60 h 121"/>
                <a:gd name="T36" fmla="*/ 3 w 1628"/>
                <a:gd name="T37" fmla="*/ 41 h 121"/>
                <a:gd name="T38" fmla="*/ 12 w 1628"/>
                <a:gd name="T39" fmla="*/ 24 h 121"/>
                <a:gd name="T40" fmla="*/ 25 w 1628"/>
                <a:gd name="T41" fmla="*/ 12 h 121"/>
                <a:gd name="T42" fmla="*/ 42 w 1628"/>
                <a:gd name="T43" fmla="*/ 3 h 121"/>
                <a:gd name="T44" fmla="*/ 60 w 1628"/>
                <a:gd name="T4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28" h="121">
                  <a:moveTo>
                    <a:pt x="60" y="0"/>
                  </a:moveTo>
                  <a:lnTo>
                    <a:pt x="1568" y="0"/>
                  </a:lnTo>
                  <a:lnTo>
                    <a:pt x="1588" y="3"/>
                  </a:lnTo>
                  <a:lnTo>
                    <a:pt x="1604" y="12"/>
                  </a:lnTo>
                  <a:lnTo>
                    <a:pt x="1617" y="24"/>
                  </a:lnTo>
                  <a:lnTo>
                    <a:pt x="1626" y="41"/>
                  </a:lnTo>
                  <a:lnTo>
                    <a:pt x="1628" y="60"/>
                  </a:lnTo>
                  <a:lnTo>
                    <a:pt x="1626" y="79"/>
                  </a:lnTo>
                  <a:lnTo>
                    <a:pt x="1617" y="95"/>
                  </a:lnTo>
                  <a:lnTo>
                    <a:pt x="1604" y="108"/>
                  </a:lnTo>
                  <a:lnTo>
                    <a:pt x="1588" y="117"/>
                  </a:lnTo>
                  <a:lnTo>
                    <a:pt x="1568" y="121"/>
                  </a:lnTo>
                  <a:lnTo>
                    <a:pt x="60" y="121"/>
                  </a:lnTo>
                  <a:lnTo>
                    <a:pt x="42" y="117"/>
                  </a:lnTo>
                  <a:lnTo>
                    <a:pt x="25" y="108"/>
                  </a:lnTo>
                  <a:lnTo>
                    <a:pt x="12" y="95"/>
                  </a:lnTo>
                  <a:lnTo>
                    <a:pt x="3" y="79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2" y="24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631" name="Freeform 95"/>
            <p:cNvSpPr>
              <a:spLocks/>
            </p:cNvSpPr>
            <p:nvPr/>
          </p:nvSpPr>
          <p:spPr bwMode="auto">
            <a:xfrm>
              <a:off x="3043" y="2001"/>
              <a:ext cx="163" cy="12"/>
            </a:xfrm>
            <a:custGeom>
              <a:avLst/>
              <a:gdLst>
                <a:gd name="T0" fmla="*/ 60 w 1628"/>
                <a:gd name="T1" fmla="*/ 0 h 121"/>
                <a:gd name="T2" fmla="*/ 1568 w 1628"/>
                <a:gd name="T3" fmla="*/ 0 h 121"/>
                <a:gd name="T4" fmla="*/ 1588 w 1628"/>
                <a:gd name="T5" fmla="*/ 3 h 121"/>
                <a:gd name="T6" fmla="*/ 1604 w 1628"/>
                <a:gd name="T7" fmla="*/ 12 h 121"/>
                <a:gd name="T8" fmla="*/ 1617 w 1628"/>
                <a:gd name="T9" fmla="*/ 25 h 121"/>
                <a:gd name="T10" fmla="*/ 1626 w 1628"/>
                <a:gd name="T11" fmla="*/ 41 h 121"/>
                <a:gd name="T12" fmla="*/ 1628 w 1628"/>
                <a:gd name="T13" fmla="*/ 60 h 121"/>
                <a:gd name="T14" fmla="*/ 1626 w 1628"/>
                <a:gd name="T15" fmla="*/ 79 h 121"/>
                <a:gd name="T16" fmla="*/ 1617 w 1628"/>
                <a:gd name="T17" fmla="*/ 95 h 121"/>
                <a:gd name="T18" fmla="*/ 1604 w 1628"/>
                <a:gd name="T19" fmla="*/ 108 h 121"/>
                <a:gd name="T20" fmla="*/ 1588 w 1628"/>
                <a:gd name="T21" fmla="*/ 117 h 121"/>
                <a:gd name="T22" fmla="*/ 1568 w 1628"/>
                <a:gd name="T23" fmla="*/ 121 h 121"/>
                <a:gd name="T24" fmla="*/ 60 w 1628"/>
                <a:gd name="T25" fmla="*/ 121 h 121"/>
                <a:gd name="T26" fmla="*/ 42 w 1628"/>
                <a:gd name="T27" fmla="*/ 117 h 121"/>
                <a:gd name="T28" fmla="*/ 25 w 1628"/>
                <a:gd name="T29" fmla="*/ 108 h 121"/>
                <a:gd name="T30" fmla="*/ 12 w 1628"/>
                <a:gd name="T31" fmla="*/ 95 h 121"/>
                <a:gd name="T32" fmla="*/ 3 w 1628"/>
                <a:gd name="T33" fmla="*/ 79 h 121"/>
                <a:gd name="T34" fmla="*/ 0 w 1628"/>
                <a:gd name="T35" fmla="*/ 60 h 121"/>
                <a:gd name="T36" fmla="*/ 3 w 1628"/>
                <a:gd name="T37" fmla="*/ 41 h 121"/>
                <a:gd name="T38" fmla="*/ 12 w 1628"/>
                <a:gd name="T39" fmla="*/ 25 h 121"/>
                <a:gd name="T40" fmla="*/ 25 w 1628"/>
                <a:gd name="T41" fmla="*/ 12 h 121"/>
                <a:gd name="T42" fmla="*/ 42 w 1628"/>
                <a:gd name="T43" fmla="*/ 3 h 121"/>
                <a:gd name="T44" fmla="*/ 60 w 1628"/>
                <a:gd name="T4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28" h="121">
                  <a:moveTo>
                    <a:pt x="60" y="0"/>
                  </a:moveTo>
                  <a:lnTo>
                    <a:pt x="1568" y="0"/>
                  </a:lnTo>
                  <a:lnTo>
                    <a:pt x="1588" y="3"/>
                  </a:lnTo>
                  <a:lnTo>
                    <a:pt x="1604" y="12"/>
                  </a:lnTo>
                  <a:lnTo>
                    <a:pt x="1617" y="25"/>
                  </a:lnTo>
                  <a:lnTo>
                    <a:pt x="1626" y="41"/>
                  </a:lnTo>
                  <a:lnTo>
                    <a:pt x="1628" y="60"/>
                  </a:lnTo>
                  <a:lnTo>
                    <a:pt x="1626" y="79"/>
                  </a:lnTo>
                  <a:lnTo>
                    <a:pt x="1617" y="95"/>
                  </a:lnTo>
                  <a:lnTo>
                    <a:pt x="1604" y="108"/>
                  </a:lnTo>
                  <a:lnTo>
                    <a:pt x="1588" y="117"/>
                  </a:lnTo>
                  <a:lnTo>
                    <a:pt x="1568" y="121"/>
                  </a:lnTo>
                  <a:lnTo>
                    <a:pt x="60" y="121"/>
                  </a:lnTo>
                  <a:lnTo>
                    <a:pt x="42" y="117"/>
                  </a:lnTo>
                  <a:lnTo>
                    <a:pt x="25" y="108"/>
                  </a:lnTo>
                  <a:lnTo>
                    <a:pt x="12" y="95"/>
                  </a:lnTo>
                  <a:lnTo>
                    <a:pt x="3" y="79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632" name="Freeform 96"/>
            <p:cNvSpPr>
              <a:spLocks/>
            </p:cNvSpPr>
            <p:nvPr/>
          </p:nvSpPr>
          <p:spPr bwMode="auto">
            <a:xfrm>
              <a:off x="3043" y="2049"/>
              <a:ext cx="163" cy="13"/>
            </a:xfrm>
            <a:custGeom>
              <a:avLst/>
              <a:gdLst>
                <a:gd name="T0" fmla="*/ 60 w 1628"/>
                <a:gd name="T1" fmla="*/ 0 h 121"/>
                <a:gd name="T2" fmla="*/ 1568 w 1628"/>
                <a:gd name="T3" fmla="*/ 0 h 121"/>
                <a:gd name="T4" fmla="*/ 1588 w 1628"/>
                <a:gd name="T5" fmla="*/ 3 h 121"/>
                <a:gd name="T6" fmla="*/ 1604 w 1628"/>
                <a:gd name="T7" fmla="*/ 12 h 121"/>
                <a:gd name="T8" fmla="*/ 1617 w 1628"/>
                <a:gd name="T9" fmla="*/ 25 h 121"/>
                <a:gd name="T10" fmla="*/ 1626 w 1628"/>
                <a:gd name="T11" fmla="*/ 41 h 121"/>
                <a:gd name="T12" fmla="*/ 1628 w 1628"/>
                <a:gd name="T13" fmla="*/ 60 h 121"/>
                <a:gd name="T14" fmla="*/ 1626 w 1628"/>
                <a:gd name="T15" fmla="*/ 79 h 121"/>
                <a:gd name="T16" fmla="*/ 1617 w 1628"/>
                <a:gd name="T17" fmla="*/ 95 h 121"/>
                <a:gd name="T18" fmla="*/ 1604 w 1628"/>
                <a:gd name="T19" fmla="*/ 108 h 121"/>
                <a:gd name="T20" fmla="*/ 1588 w 1628"/>
                <a:gd name="T21" fmla="*/ 117 h 121"/>
                <a:gd name="T22" fmla="*/ 1568 w 1628"/>
                <a:gd name="T23" fmla="*/ 121 h 121"/>
                <a:gd name="T24" fmla="*/ 60 w 1628"/>
                <a:gd name="T25" fmla="*/ 121 h 121"/>
                <a:gd name="T26" fmla="*/ 42 w 1628"/>
                <a:gd name="T27" fmla="*/ 117 h 121"/>
                <a:gd name="T28" fmla="*/ 25 w 1628"/>
                <a:gd name="T29" fmla="*/ 108 h 121"/>
                <a:gd name="T30" fmla="*/ 12 w 1628"/>
                <a:gd name="T31" fmla="*/ 95 h 121"/>
                <a:gd name="T32" fmla="*/ 3 w 1628"/>
                <a:gd name="T33" fmla="*/ 79 h 121"/>
                <a:gd name="T34" fmla="*/ 0 w 1628"/>
                <a:gd name="T35" fmla="*/ 60 h 121"/>
                <a:gd name="T36" fmla="*/ 3 w 1628"/>
                <a:gd name="T37" fmla="*/ 41 h 121"/>
                <a:gd name="T38" fmla="*/ 12 w 1628"/>
                <a:gd name="T39" fmla="*/ 25 h 121"/>
                <a:gd name="T40" fmla="*/ 25 w 1628"/>
                <a:gd name="T41" fmla="*/ 12 h 121"/>
                <a:gd name="T42" fmla="*/ 42 w 1628"/>
                <a:gd name="T43" fmla="*/ 3 h 121"/>
                <a:gd name="T44" fmla="*/ 60 w 1628"/>
                <a:gd name="T4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28" h="121">
                  <a:moveTo>
                    <a:pt x="60" y="0"/>
                  </a:moveTo>
                  <a:lnTo>
                    <a:pt x="1568" y="0"/>
                  </a:lnTo>
                  <a:lnTo>
                    <a:pt x="1588" y="3"/>
                  </a:lnTo>
                  <a:lnTo>
                    <a:pt x="1604" y="12"/>
                  </a:lnTo>
                  <a:lnTo>
                    <a:pt x="1617" y="25"/>
                  </a:lnTo>
                  <a:lnTo>
                    <a:pt x="1626" y="41"/>
                  </a:lnTo>
                  <a:lnTo>
                    <a:pt x="1628" y="60"/>
                  </a:lnTo>
                  <a:lnTo>
                    <a:pt x="1626" y="79"/>
                  </a:lnTo>
                  <a:lnTo>
                    <a:pt x="1617" y="95"/>
                  </a:lnTo>
                  <a:lnTo>
                    <a:pt x="1604" y="108"/>
                  </a:lnTo>
                  <a:lnTo>
                    <a:pt x="1588" y="117"/>
                  </a:lnTo>
                  <a:lnTo>
                    <a:pt x="1568" y="121"/>
                  </a:lnTo>
                  <a:lnTo>
                    <a:pt x="60" y="121"/>
                  </a:lnTo>
                  <a:lnTo>
                    <a:pt x="42" y="117"/>
                  </a:lnTo>
                  <a:lnTo>
                    <a:pt x="25" y="108"/>
                  </a:lnTo>
                  <a:lnTo>
                    <a:pt x="12" y="95"/>
                  </a:lnTo>
                  <a:lnTo>
                    <a:pt x="3" y="79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633" name="Freeform 97"/>
            <p:cNvSpPr>
              <a:spLocks noEditPoints="1"/>
            </p:cNvSpPr>
            <p:nvPr/>
          </p:nvSpPr>
          <p:spPr bwMode="auto">
            <a:xfrm>
              <a:off x="3002" y="1761"/>
              <a:ext cx="289" cy="363"/>
            </a:xfrm>
            <a:custGeom>
              <a:avLst/>
              <a:gdLst>
                <a:gd name="T0" fmla="*/ 2051 w 2895"/>
                <a:gd name="T1" fmla="*/ 509 h 3630"/>
                <a:gd name="T2" fmla="*/ 2051 w 2895"/>
                <a:gd name="T3" fmla="*/ 1150 h 3630"/>
                <a:gd name="T4" fmla="*/ 2690 w 2895"/>
                <a:gd name="T5" fmla="*/ 1150 h 3630"/>
                <a:gd name="T6" fmla="*/ 2051 w 2895"/>
                <a:gd name="T7" fmla="*/ 509 h 3630"/>
                <a:gd name="T8" fmla="*/ 423 w 2895"/>
                <a:gd name="T9" fmla="*/ 424 h 3630"/>
                <a:gd name="T10" fmla="*/ 423 w 2895"/>
                <a:gd name="T11" fmla="*/ 3509 h 3630"/>
                <a:gd name="T12" fmla="*/ 2774 w 2895"/>
                <a:gd name="T13" fmla="*/ 3509 h 3630"/>
                <a:gd name="T14" fmla="*/ 2774 w 2895"/>
                <a:gd name="T15" fmla="*/ 1271 h 3630"/>
                <a:gd name="T16" fmla="*/ 1931 w 2895"/>
                <a:gd name="T17" fmla="*/ 1271 h 3630"/>
                <a:gd name="T18" fmla="*/ 1931 w 2895"/>
                <a:gd name="T19" fmla="*/ 424 h 3630"/>
                <a:gd name="T20" fmla="*/ 423 w 2895"/>
                <a:gd name="T21" fmla="*/ 424 h 3630"/>
                <a:gd name="T22" fmla="*/ 122 w 2895"/>
                <a:gd name="T23" fmla="*/ 121 h 3630"/>
                <a:gd name="T24" fmla="*/ 122 w 2895"/>
                <a:gd name="T25" fmla="*/ 3207 h 3630"/>
                <a:gd name="T26" fmla="*/ 301 w 2895"/>
                <a:gd name="T27" fmla="*/ 3207 h 3630"/>
                <a:gd name="T28" fmla="*/ 301 w 2895"/>
                <a:gd name="T29" fmla="*/ 303 h 3630"/>
                <a:gd name="T30" fmla="*/ 2015 w 2895"/>
                <a:gd name="T31" fmla="*/ 303 h 3630"/>
                <a:gd name="T32" fmla="*/ 2473 w 2895"/>
                <a:gd name="T33" fmla="*/ 761 h 3630"/>
                <a:gd name="T34" fmla="*/ 2473 w 2895"/>
                <a:gd name="T35" fmla="*/ 121 h 3630"/>
                <a:gd name="T36" fmla="*/ 122 w 2895"/>
                <a:gd name="T37" fmla="*/ 121 h 3630"/>
                <a:gd name="T38" fmla="*/ 0 w 2895"/>
                <a:gd name="T39" fmla="*/ 0 h 3630"/>
                <a:gd name="T40" fmla="*/ 2593 w 2895"/>
                <a:gd name="T41" fmla="*/ 0 h 3630"/>
                <a:gd name="T42" fmla="*/ 2593 w 2895"/>
                <a:gd name="T43" fmla="*/ 882 h 3630"/>
                <a:gd name="T44" fmla="*/ 2895 w 2895"/>
                <a:gd name="T45" fmla="*/ 1185 h 3630"/>
                <a:gd name="T46" fmla="*/ 2895 w 2895"/>
                <a:gd name="T47" fmla="*/ 3630 h 3630"/>
                <a:gd name="T48" fmla="*/ 301 w 2895"/>
                <a:gd name="T49" fmla="*/ 3630 h 3630"/>
                <a:gd name="T50" fmla="*/ 301 w 2895"/>
                <a:gd name="T51" fmla="*/ 3328 h 3630"/>
                <a:gd name="T52" fmla="*/ 0 w 2895"/>
                <a:gd name="T53" fmla="*/ 3328 h 3630"/>
                <a:gd name="T54" fmla="*/ 0 w 2895"/>
                <a:gd name="T55" fmla="*/ 0 h 3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95" h="3630">
                  <a:moveTo>
                    <a:pt x="2051" y="509"/>
                  </a:moveTo>
                  <a:lnTo>
                    <a:pt x="2051" y="1150"/>
                  </a:lnTo>
                  <a:lnTo>
                    <a:pt x="2690" y="1150"/>
                  </a:lnTo>
                  <a:lnTo>
                    <a:pt x="2051" y="509"/>
                  </a:lnTo>
                  <a:close/>
                  <a:moveTo>
                    <a:pt x="423" y="424"/>
                  </a:moveTo>
                  <a:lnTo>
                    <a:pt x="423" y="3509"/>
                  </a:lnTo>
                  <a:lnTo>
                    <a:pt x="2774" y="3509"/>
                  </a:lnTo>
                  <a:lnTo>
                    <a:pt x="2774" y="1271"/>
                  </a:lnTo>
                  <a:lnTo>
                    <a:pt x="1931" y="1271"/>
                  </a:lnTo>
                  <a:lnTo>
                    <a:pt x="1931" y="424"/>
                  </a:lnTo>
                  <a:lnTo>
                    <a:pt x="423" y="424"/>
                  </a:lnTo>
                  <a:close/>
                  <a:moveTo>
                    <a:pt x="122" y="121"/>
                  </a:moveTo>
                  <a:lnTo>
                    <a:pt x="122" y="3207"/>
                  </a:lnTo>
                  <a:lnTo>
                    <a:pt x="301" y="3207"/>
                  </a:lnTo>
                  <a:lnTo>
                    <a:pt x="301" y="303"/>
                  </a:lnTo>
                  <a:lnTo>
                    <a:pt x="2015" y="303"/>
                  </a:lnTo>
                  <a:lnTo>
                    <a:pt x="2473" y="761"/>
                  </a:lnTo>
                  <a:lnTo>
                    <a:pt x="2473" y="121"/>
                  </a:lnTo>
                  <a:lnTo>
                    <a:pt x="122" y="121"/>
                  </a:lnTo>
                  <a:close/>
                  <a:moveTo>
                    <a:pt x="0" y="0"/>
                  </a:moveTo>
                  <a:lnTo>
                    <a:pt x="2593" y="0"/>
                  </a:lnTo>
                  <a:lnTo>
                    <a:pt x="2593" y="882"/>
                  </a:lnTo>
                  <a:lnTo>
                    <a:pt x="2895" y="1185"/>
                  </a:lnTo>
                  <a:lnTo>
                    <a:pt x="2895" y="3630"/>
                  </a:lnTo>
                  <a:lnTo>
                    <a:pt x="301" y="3630"/>
                  </a:lnTo>
                  <a:lnTo>
                    <a:pt x="301" y="3328"/>
                  </a:lnTo>
                  <a:lnTo>
                    <a:pt x="0" y="33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</p:grpSp>
      <p:grpSp>
        <p:nvGrpSpPr>
          <p:cNvPr id="634" name="Group 265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3240612" y="3993841"/>
            <a:ext cx="576263" cy="392113"/>
            <a:chOff x="668" y="2243"/>
            <a:chExt cx="363" cy="247"/>
          </a:xfrm>
          <a:solidFill>
            <a:schemeClr val="bg1"/>
          </a:solidFill>
        </p:grpSpPr>
        <p:sp>
          <p:nvSpPr>
            <p:cNvPr id="635" name="Freeform 267"/>
            <p:cNvSpPr>
              <a:spLocks noEditPoints="1"/>
            </p:cNvSpPr>
            <p:nvPr/>
          </p:nvSpPr>
          <p:spPr bwMode="auto">
            <a:xfrm>
              <a:off x="668" y="2243"/>
              <a:ext cx="363" cy="247"/>
            </a:xfrm>
            <a:custGeom>
              <a:avLst/>
              <a:gdLst>
                <a:gd name="T0" fmla="*/ 2907 w 3629"/>
                <a:gd name="T1" fmla="*/ 2155 h 2468"/>
                <a:gd name="T2" fmla="*/ 2870 w 3629"/>
                <a:gd name="T3" fmla="*/ 2205 h 2468"/>
                <a:gd name="T4" fmla="*/ 2877 w 3629"/>
                <a:gd name="T5" fmla="*/ 2269 h 2468"/>
                <a:gd name="T6" fmla="*/ 2927 w 3629"/>
                <a:gd name="T7" fmla="*/ 2306 h 2468"/>
                <a:gd name="T8" fmla="*/ 2991 w 3629"/>
                <a:gd name="T9" fmla="*/ 2297 h 2468"/>
                <a:gd name="T10" fmla="*/ 3028 w 3629"/>
                <a:gd name="T11" fmla="*/ 2249 h 2468"/>
                <a:gd name="T12" fmla="*/ 3019 w 3629"/>
                <a:gd name="T13" fmla="*/ 2185 h 2468"/>
                <a:gd name="T14" fmla="*/ 2971 w 3629"/>
                <a:gd name="T15" fmla="*/ 2148 h 2468"/>
                <a:gd name="T16" fmla="*/ 2649 w 3629"/>
                <a:gd name="T17" fmla="*/ 2148 h 2468"/>
                <a:gd name="T18" fmla="*/ 2599 w 3629"/>
                <a:gd name="T19" fmla="*/ 2185 h 2468"/>
                <a:gd name="T20" fmla="*/ 2590 w 3629"/>
                <a:gd name="T21" fmla="*/ 2249 h 2468"/>
                <a:gd name="T22" fmla="*/ 2629 w 3629"/>
                <a:gd name="T23" fmla="*/ 2297 h 2468"/>
                <a:gd name="T24" fmla="*/ 2691 w 3629"/>
                <a:gd name="T25" fmla="*/ 2306 h 2468"/>
                <a:gd name="T26" fmla="*/ 2741 w 3629"/>
                <a:gd name="T27" fmla="*/ 2269 h 2468"/>
                <a:gd name="T28" fmla="*/ 2750 w 3629"/>
                <a:gd name="T29" fmla="*/ 2205 h 2468"/>
                <a:gd name="T30" fmla="*/ 2711 w 3629"/>
                <a:gd name="T31" fmla="*/ 2155 h 2468"/>
                <a:gd name="T32" fmla="*/ 2372 w 3629"/>
                <a:gd name="T33" fmla="*/ 2144 h 2468"/>
                <a:gd name="T34" fmla="*/ 2314 w 3629"/>
                <a:gd name="T35" fmla="*/ 2169 h 2468"/>
                <a:gd name="T36" fmla="*/ 2290 w 3629"/>
                <a:gd name="T37" fmla="*/ 2227 h 2468"/>
                <a:gd name="T38" fmla="*/ 2314 w 3629"/>
                <a:gd name="T39" fmla="*/ 2285 h 2468"/>
                <a:gd name="T40" fmla="*/ 2372 w 3629"/>
                <a:gd name="T41" fmla="*/ 2309 h 2468"/>
                <a:gd name="T42" fmla="*/ 2430 w 3629"/>
                <a:gd name="T43" fmla="*/ 2285 h 2468"/>
                <a:gd name="T44" fmla="*/ 2454 w 3629"/>
                <a:gd name="T45" fmla="*/ 2227 h 2468"/>
                <a:gd name="T46" fmla="*/ 2430 w 3629"/>
                <a:gd name="T47" fmla="*/ 2169 h 2468"/>
                <a:gd name="T48" fmla="*/ 2372 w 3629"/>
                <a:gd name="T49" fmla="*/ 2144 h 2468"/>
                <a:gd name="T50" fmla="*/ 3184 w 3629"/>
                <a:gd name="T51" fmla="*/ 1953 h 2468"/>
                <a:gd name="T52" fmla="*/ 318 w 3629"/>
                <a:gd name="T53" fmla="*/ 0 h 2468"/>
                <a:gd name="T54" fmla="*/ 3363 w 3629"/>
                <a:gd name="T55" fmla="*/ 10 h 2468"/>
                <a:gd name="T56" fmla="*/ 3420 w 3629"/>
                <a:gd name="T57" fmla="*/ 57 h 2468"/>
                <a:gd name="T58" fmla="*/ 3442 w 3629"/>
                <a:gd name="T59" fmla="*/ 130 h 2468"/>
                <a:gd name="T60" fmla="*/ 3566 w 3629"/>
                <a:gd name="T61" fmla="*/ 1983 h 2468"/>
                <a:gd name="T62" fmla="*/ 3606 w 3629"/>
                <a:gd name="T63" fmla="*/ 2009 h 2468"/>
                <a:gd name="T64" fmla="*/ 3629 w 3629"/>
                <a:gd name="T65" fmla="*/ 2072 h 2468"/>
                <a:gd name="T66" fmla="*/ 3611 w 3629"/>
                <a:gd name="T67" fmla="*/ 2158 h 2468"/>
                <a:gd name="T68" fmla="*/ 3535 w 3629"/>
                <a:gd name="T69" fmla="*/ 2241 h 2468"/>
                <a:gd name="T70" fmla="*/ 3398 w 3629"/>
                <a:gd name="T71" fmla="*/ 2312 h 2468"/>
                <a:gd name="T72" fmla="*/ 3198 w 3629"/>
                <a:gd name="T73" fmla="*/ 2368 h 2468"/>
                <a:gd name="T74" fmla="*/ 2940 w 3629"/>
                <a:gd name="T75" fmla="*/ 2412 h 2468"/>
                <a:gd name="T76" fmla="*/ 2623 w 3629"/>
                <a:gd name="T77" fmla="*/ 2443 h 2468"/>
                <a:gd name="T78" fmla="*/ 2248 w 3629"/>
                <a:gd name="T79" fmla="*/ 2461 h 2468"/>
                <a:gd name="T80" fmla="*/ 1814 w 3629"/>
                <a:gd name="T81" fmla="*/ 2468 h 2468"/>
                <a:gd name="T82" fmla="*/ 1382 w 3629"/>
                <a:gd name="T83" fmla="*/ 2461 h 2468"/>
                <a:gd name="T84" fmla="*/ 1006 w 3629"/>
                <a:gd name="T85" fmla="*/ 2443 h 2468"/>
                <a:gd name="T86" fmla="*/ 689 w 3629"/>
                <a:gd name="T87" fmla="*/ 2412 h 2468"/>
                <a:gd name="T88" fmla="*/ 431 w 3629"/>
                <a:gd name="T89" fmla="*/ 2368 h 2468"/>
                <a:gd name="T90" fmla="*/ 232 w 3629"/>
                <a:gd name="T91" fmla="*/ 2312 h 2468"/>
                <a:gd name="T92" fmla="*/ 95 w 3629"/>
                <a:gd name="T93" fmla="*/ 2241 h 2468"/>
                <a:gd name="T94" fmla="*/ 18 w 3629"/>
                <a:gd name="T95" fmla="*/ 2158 h 2468"/>
                <a:gd name="T96" fmla="*/ 1 w 3629"/>
                <a:gd name="T97" fmla="*/ 2072 h 2468"/>
                <a:gd name="T98" fmla="*/ 23 w 3629"/>
                <a:gd name="T99" fmla="*/ 2009 h 2468"/>
                <a:gd name="T100" fmla="*/ 63 w 3629"/>
                <a:gd name="T101" fmla="*/ 1983 h 2468"/>
                <a:gd name="T102" fmla="*/ 187 w 3629"/>
                <a:gd name="T103" fmla="*/ 130 h 2468"/>
                <a:gd name="T104" fmla="*/ 210 w 3629"/>
                <a:gd name="T105" fmla="*/ 57 h 2468"/>
                <a:gd name="T106" fmla="*/ 267 w 3629"/>
                <a:gd name="T107" fmla="*/ 10 h 2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29" h="2468">
                  <a:moveTo>
                    <a:pt x="2949" y="2144"/>
                  </a:moveTo>
                  <a:lnTo>
                    <a:pt x="2927" y="2148"/>
                  </a:lnTo>
                  <a:lnTo>
                    <a:pt x="2907" y="2155"/>
                  </a:lnTo>
                  <a:lnTo>
                    <a:pt x="2891" y="2169"/>
                  </a:lnTo>
                  <a:lnTo>
                    <a:pt x="2877" y="2185"/>
                  </a:lnTo>
                  <a:lnTo>
                    <a:pt x="2870" y="2205"/>
                  </a:lnTo>
                  <a:lnTo>
                    <a:pt x="2866" y="2227"/>
                  </a:lnTo>
                  <a:lnTo>
                    <a:pt x="2870" y="2249"/>
                  </a:lnTo>
                  <a:lnTo>
                    <a:pt x="2877" y="2269"/>
                  </a:lnTo>
                  <a:lnTo>
                    <a:pt x="2891" y="2285"/>
                  </a:lnTo>
                  <a:lnTo>
                    <a:pt x="2907" y="2297"/>
                  </a:lnTo>
                  <a:lnTo>
                    <a:pt x="2927" y="2306"/>
                  </a:lnTo>
                  <a:lnTo>
                    <a:pt x="2949" y="2309"/>
                  </a:lnTo>
                  <a:lnTo>
                    <a:pt x="2971" y="2306"/>
                  </a:lnTo>
                  <a:lnTo>
                    <a:pt x="2991" y="2297"/>
                  </a:lnTo>
                  <a:lnTo>
                    <a:pt x="3007" y="2285"/>
                  </a:lnTo>
                  <a:lnTo>
                    <a:pt x="3019" y="2269"/>
                  </a:lnTo>
                  <a:lnTo>
                    <a:pt x="3028" y="2249"/>
                  </a:lnTo>
                  <a:lnTo>
                    <a:pt x="3031" y="2227"/>
                  </a:lnTo>
                  <a:lnTo>
                    <a:pt x="3028" y="2205"/>
                  </a:lnTo>
                  <a:lnTo>
                    <a:pt x="3019" y="2185"/>
                  </a:lnTo>
                  <a:lnTo>
                    <a:pt x="3007" y="2169"/>
                  </a:lnTo>
                  <a:lnTo>
                    <a:pt x="2991" y="2155"/>
                  </a:lnTo>
                  <a:lnTo>
                    <a:pt x="2971" y="2148"/>
                  </a:lnTo>
                  <a:lnTo>
                    <a:pt x="2949" y="2144"/>
                  </a:lnTo>
                  <a:close/>
                  <a:moveTo>
                    <a:pt x="2669" y="2144"/>
                  </a:moveTo>
                  <a:lnTo>
                    <a:pt x="2649" y="2148"/>
                  </a:lnTo>
                  <a:lnTo>
                    <a:pt x="2629" y="2155"/>
                  </a:lnTo>
                  <a:lnTo>
                    <a:pt x="2612" y="2169"/>
                  </a:lnTo>
                  <a:lnTo>
                    <a:pt x="2599" y="2185"/>
                  </a:lnTo>
                  <a:lnTo>
                    <a:pt x="2590" y="2205"/>
                  </a:lnTo>
                  <a:lnTo>
                    <a:pt x="2588" y="2227"/>
                  </a:lnTo>
                  <a:lnTo>
                    <a:pt x="2590" y="2249"/>
                  </a:lnTo>
                  <a:lnTo>
                    <a:pt x="2599" y="2269"/>
                  </a:lnTo>
                  <a:lnTo>
                    <a:pt x="2612" y="2285"/>
                  </a:lnTo>
                  <a:lnTo>
                    <a:pt x="2629" y="2297"/>
                  </a:lnTo>
                  <a:lnTo>
                    <a:pt x="2649" y="2306"/>
                  </a:lnTo>
                  <a:lnTo>
                    <a:pt x="2669" y="2309"/>
                  </a:lnTo>
                  <a:lnTo>
                    <a:pt x="2691" y="2306"/>
                  </a:lnTo>
                  <a:lnTo>
                    <a:pt x="2711" y="2297"/>
                  </a:lnTo>
                  <a:lnTo>
                    <a:pt x="2728" y="2285"/>
                  </a:lnTo>
                  <a:lnTo>
                    <a:pt x="2741" y="2269"/>
                  </a:lnTo>
                  <a:lnTo>
                    <a:pt x="2750" y="2249"/>
                  </a:lnTo>
                  <a:lnTo>
                    <a:pt x="2752" y="2227"/>
                  </a:lnTo>
                  <a:lnTo>
                    <a:pt x="2750" y="2205"/>
                  </a:lnTo>
                  <a:lnTo>
                    <a:pt x="2741" y="2185"/>
                  </a:lnTo>
                  <a:lnTo>
                    <a:pt x="2728" y="2169"/>
                  </a:lnTo>
                  <a:lnTo>
                    <a:pt x="2711" y="2155"/>
                  </a:lnTo>
                  <a:lnTo>
                    <a:pt x="2691" y="2148"/>
                  </a:lnTo>
                  <a:lnTo>
                    <a:pt x="2669" y="2144"/>
                  </a:lnTo>
                  <a:close/>
                  <a:moveTo>
                    <a:pt x="2372" y="2144"/>
                  </a:moveTo>
                  <a:lnTo>
                    <a:pt x="2350" y="2148"/>
                  </a:lnTo>
                  <a:lnTo>
                    <a:pt x="2331" y="2155"/>
                  </a:lnTo>
                  <a:lnTo>
                    <a:pt x="2314" y="2169"/>
                  </a:lnTo>
                  <a:lnTo>
                    <a:pt x="2301" y="2185"/>
                  </a:lnTo>
                  <a:lnTo>
                    <a:pt x="2293" y="2205"/>
                  </a:lnTo>
                  <a:lnTo>
                    <a:pt x="2290" y="2227"/>
                  </a:lnTo>
                  <a:lnTo>
                    <a:pt x="2293" y="2249"/>
                  </a:lnTo>
                  <a:lnTo>
                    <a:pt x="2301" y="2269"/>
                  </a:lnTo>
                  <a:lnTo>
                    <a:pt x="2314" y="2285"/>
                  </a:lnTo>
                  <a:lnTo>
                    <a:pt x="2331" y="2297"/>
                  </a:lnTo>
                  <a:lnTo>
                    <a:pt x="2350" y="2306"/>
                  </a:lnTo>
                  <a:lnTo>
                    <a:pt x="2372" y="2309"/>
                  </a:lnTo>
                  <a:lnTo>
                    <a:pt x="2393" y="2306"/>
                  </a:lnTo>
                  <a:lnTo>
                    <a:pt x="2413" y="2297"/>
                  </a:lnTo>
                  <a:lnTo>
                    <a:pt x="2430" y="2285"/>
                  </a:lnTo>
                  <a:lnTo>
                    <a:pt x="2443" y="2269"/>
                  </a:lnTo>
                  <a:lnTo>
                    <a:pt x="2452" y="2249"/>
                  </a:lnTo>
                  <a:lnTo>
                    <a:pt x="2454" y="2227"/>
                  </a:lnTo>
                  <a:lnTo>
                    <a:pt x="2452" y="2205"/>
                  </a:lnTo>
                  <a:lnTo>
                    <a:pt x="2443" y="2185"/>
                  </a:lnTo>
                  <a:lnTo>
                    <a:pt x="2430" y="2169"/>
                  </a:lnTo>
                  <a:lnTo>
                    <a:pt x="2413" y="2155"/>
                  </a:lnTo>
                  <a:lnTo>
                    <a:pt x="2393" y="2148"/>
                  </a:lnTo>
                  <a:lnTo>
                    <a:pt x="2372" y="2144"/>
                  </a:lnTo>
                  <a:close/>
                  <a:moveTo>
                    <a:pt x="445" y="256"/>
                  </a:moveTo>
                  <a:lnTo>
                    <a:pt x="445" y="1953"/>
                  </a:lnTo>
                  <a:lnTo>
                    <a:pt x="3184" y="1953"/>
                  </a:lnTo>
                  <a:lnTo>
                    <a:pt x="3184" y="256"/>
                  </a:lnTo>
                  <a:lnTo>
                    <a:pt x="445" y="256"/>
                  </a:lnTo>
                  <a:close/>
                  <a:moveTo>
                    <a:pt x="318" y="0"/>
                  </a:moveTo>
                  <a:lnTo>
                    <a:pt x="3312" y="0"/>
                  </a:lnTo>
                  <a:lnTo>
                    <a:pt x="3337" y="2"/>
                  </a:lnTo>
                  <a:lnTo>
                    <a:pt x="3363" y="10"/>
                  </a:lnTo>
                  <a:lnTo>
                    <a:pt x="3385" y="22"/>
                  </a:lnTo>
                  <a:lnTo>
                    <a:pt x="3403" y="39"/>
                  </a:lnTo>
                  <a:lnTo>
                    <a:pt x="3420" y="57"/>
                  </a:lnTo>
                  <a:lnTo>
                    <a:pt x="3432" y="79"/>
                  </a:lnTo>
                  <a:lnTo>
                    <a:pt x="3440" y="103"/>
                  </a:lnTo>
                  <a:lnTo>
                    <a:pt x="3442" y="130"/>
                  </a:lnTo>
                  <a:lnTo>
                    <a:pt x="3442" y="1981"/>
                  </a:lnTo>
                  <a:lnTo>
                    <a:pt x="3551" y="1981"/>
                  </a:lnTo>
                  <a:lnTo>
                    <a:pt x="3566" y="1983"/>
                  </a:lnTo>
                  <a:lnTo>
                    <a:pt x="3582" y="1988"/>
                  </a:lnTo>
                  <a:lnTo>
                    <a:pt x="3595" y="1997"/>
                  </a:lnTo>
                  <a:lnTo>
                    <a:pt x="3606" y="2009"/>
                  </a:lnTo>
                  <a:lnTo>
                    <a:pt x="3616" y="2027"/>
                  </a:lnTo>
                  <a:lnTo>
                    <a:pt x="3623" y="2047"/>
                  </a:lnTo>
                  <a:lnTo>
                    <a:pt x="3629" y="2072"/>
                  </a:lnTo>
                  <a:lnTo>
                    <a:pt x="3629" y="2099"/>
                  </a:lnTo>
                  <a:lnTo>
                    <a:pt x="3623" y="2128"/>
                  </a:lnTo>
                  <a:lnTo>
                    <a:pt x="3611" y="2158"/>
                  </a:lnTo>
                  <a:lnTo>
                    <a:pt x="3593" y="2187"/>
                  </a:lnTo>
                  <a:lnTo>
                    <a:pt x="3567" y="2215"/>
                  </a:lnTo>
                  <a:lnTo>
                    <a:pt x="3535" y="2241"/>
                  </a:lnTo>
                  <a:lnTo>
                    <a:pt x="3496" y="2267"/>
                  </a:lnTo>
                  <a:lnTo>
                    <a:pt x="3451" y="2290"/>
                  </a:lnTo>
                  <a:lnTo>
                    <a:pt x="3398" y="2312"/>
                  </a:lnTo>
                  <a:lnTo>
                    <a:pt x="3338" y="2331"/>
                  </a:lnTo>
                  <a:lnTo>
                    <a:pt x="3271" y="2350"/>
                  </a:lnTo>
                  <a:lnTo>
                    <a:pt x="3198" y="2368"/>
                  </a:lnTo>
                  <a:lnTo>
                    <a:pt x="3118" y="2384"/>
                  </a:lnTo>
                  <a:lnTo>
                    <a:pt x="3033" y="2399"/>
                  </a:lnTo>
                  <a:lnTo>
                    <a:pt x="2940" y="2412"/>
                  </a:lnTo>
                  <a:lnTo>
                    <a:pt x="2841" y="2423"/>
                  </a:lnTo>
                  <a:lnTo>
                    <a:pt x="2735" y="2434"/>
                  </a:lnTo>
                  <a:lnTo>
                    <a:pt x="2623" y="2443"/>
                  </a:lnTo>
                  <a:lnTo>
                    <a:pt x="2504" y="2450"/>
                  </a:lnTo>
                  <a:lnTo>
                    <a:pt x="2379" y="2457"/>
                  </a:lnTo>
                  <a:lnTo>
                    <a:pt x="2248" y="2461"/>
                  </a:lnTo>
                  <a:lnTo>
                    <a:pt x="2109" y="2465"/>
                  </a:lnTo>
                  <a:lnTo>
                    <a:pt x="1965" y="2467"/>
                  </a:lnTo>
                  <a:lnTo>
                    <a:pt x="1814" y="2468"/>
                  </a:lnTo>
                  <a:lnTo>
                    <a:pt x="1664" y="2467"/>
                  </a:lnTo>
                  <a:lnTo>
                    <a:pt x="1520" y="2465"/>
                  </a:lnTo>
                  <a:lnTo>
                    <a:pt x="1382" y="2461"/>
                  </a:lnTo>
                  <a:lnTo>
                    <a:pt x="1250" y="2457"/>
                  </a:lnTo>
                  <a:lnTo>
                    <a:pt x="1125" y="2450"/>
                  </a:lnTo>
                  <a:lnTo>
                    <a:pt x="1006" y="2443"/>
                  </a:lnTo>
                  <a:lnTo>
                    <a:pt x="893" y="2434"/>
                  </a:lnTo>
                  <a:lnTo>
                    <a:pt x="788" y="2423"/>
                  </a:lnTo>
                  <a:lnTo>
                    <a:pt x="689" y="2412"/>
                  </a:lnTo>
                  <a:lnTo>
                    <a:pt x="596" y="2399"/>
                  </a:lnTo>
                  <a:lnTo>
                    <a:pt x="511" y="2384"/>
                  </a:lnTo>
                  <a:lnTo>
                    <a:pt x="431" y="2368"/>
                  </a:lnTo>
                  <a:lnTo>
                    <a:pt x="358" y="2350"/>
                  </a:lnTo>
                  <a:lnTo>
                    <a:pt x="292" y="2331"/>
                  </a:lnTo>
                  <a:lnTo>
                    <a:pt x="232" y="2312"/>
                  </a:lnTo>
                  <a:lnTo>
                    <a:pt x="179" y="2290"/>
                  </a:lnTo>
                  <a:lnTo>
                    <a:pt x="133" y="2267"/>
                  </a:lnTo>
                  <a:lnTo>
                    <a:pt x="95" y="2241"/>
                  </a:lnTo>
                  <a:lnTo>
                    <a:pt x="62" y="2215"/>
                  </a:lnTo>
                  <a:lnTo>
                    <a:pt x="36" y="2187"/>
                  </a:lnTo>
                  <a:lnTo>
                    <a:pt x="18" y="2158"/>
                  </a:lnTo>
                  <a:lnTo>
                    <a:pt x="6" y="2128"/>
                  </a:lnTo>
                  <a:lnTo>
                    <a:pt x="0" y="2099"/>
                  </a:lnTo>
                  <a:lnTo>
                    <a:pt x="1" y="2072"/>
                  </a:lnTo>
                  <a:lnTo>
                    <a:pt x="6" y="2047"/>
                  </a:lnTo>
                  <a:lnTo>
                    <a:pt x="13" y="2027"/>
                  </a:lnTo>
                  <a:lnTo>
                    <a:pt x="23" y="2009"/>
                  </a:lnTo>
                  <a:lnTo>
                    <a:pt x="34" y="1997"/>
                  </a:lnTo>
                  <a:lnTo>
                    <a:pt x="47" y="1988"/>
                  </a:lnTo>
                  <a:lnTo>
                    <a:pt x="63" y="1983"/>
                  </a:lnTo>
                  <a:lnTo>
                    <a:pt x="79" y="1981"/>
                  </a:lnTo>
                  <a:lnTo>
                    <a:pt x="187" y="1981"/>
                  </a:lnTo>
                  <a:lnTo>
                    <a:pt x="187" y="130"/>
                  </a:lnTo>
                  <a:lnTo>
                    <a:pt x="190" y="103"/>
                  </a:lnTo>
                  <a:lnTo>
                    <a:pt x="198" y="79"/>
                  </a:lnTo>
                  <a:lnTo>
                    <a:pt x="210" y="57"/>
                  </a:lnTo>
                  <a:lnTo>
                    <a:pt x="226" y="39"/>
                  </a:lnTo>
                  <a:lnTo>
                    <a:pt x="245" y="22"/>
                  </a:lnTo>
                  <a:lnTo>
                    <a:pt x="267" y="10"/>
                  </a:lnTo>
                  <a:lnTo>
                    <a:pt x="292" y="2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636" name="Freeform 268"/>
            <p:cNvSpPr>
              <a:spLocks noEditPoints="1"/>
            </p:cNvSpPr>
            <p:nvPr/>
          </p:nvSpPr>
          <p:spPr bwMode="auto">
            <a:xfrm>
              <a:off x="781" y="2284"/>
              <a:ext cx="137" cy="138"/>
            </a:xfrm>
            <a:custGeom>
              <a:avLst/>
              <a:gdLst>
                <a:gd name="T0" fmla="*/ 538 w 1370"/>
                <a:gd name="T1" fmla="*/ 313 h 1381"/>
                <a:gd name="T2" fmla="*/ 382 w 1370"/>
                <a:gd name="T3" fmla="*/ 422 h 1381"/>
                <a:gd name="T4" fmla="*/ 292 w 1370"/>
                <a:gd name="T5" fmla="*/ 591 h 1381"/>
                <a:gd name="T6" fmla="*/ 291 w 1370"/>
                <a:gd name="T7" fmla="*/ 784 h 1381"/>
                <a:gd name="T8" fmla="*/ 480 w 1370"/>
                <a:gd name="T9" fmla="*/ 772 h 1381"/>
                <a:gd name="T10" fmla="*/ 463 w 1370"/>
                <a:gd name="T11" fmla="*/ 643 h 1381"/>
                <a:gd name="T12" fmla="*/ 528 w 1370"/>
                <a:gd name="T13" fmla="*/ 515 h 1381"/>
                <a:gd name="T14" fmla="*/ 657 w 1370"/>
                <a:gd name="T15" fmla="*/ 450 h 1381"/>
                <a:gd name="T16" fmla="*/ 763 w 1370"/>
                <a:gd name="T17" fmla="*/ 458 h 1381"/>
                <a:gd name="T18" fmla="*/ 769 w 1370"/>
                <a:gd name="T19" fmla="*/ 470 h 1381"/>
                <a:gd name="T20" fmla="*/ 618 w 1370"/>
                <a:gd name="T21" fmla="*/ 627 h 1381"/>
                <a:gd name="T22" fmla="*/ 643 w 1370"/>
                <a:gd name="T23" fmla="*/ 664 h 1381"/>
                <a:gd name="T24" fmla="*/ 710 w 1370"/>
                <a:gd name="T25" fmla="*/ 731 h 1381"/>
                <a:gd name="T26" fmla="*/ 747 w 1370"/>
                <a:gd name="T27" fmla="*/ 755 h 1381"/>
                <a:gd name="T28" fmla="*/ 903 w 1370"/>
                <a:gd name="T29" fmla="*/ 605 h 1381"/>
                <a:gd name="T30" fmla="*/ 916 w 1370"/>
                <a:gd name="T31" fmla="*/ 611 h 1381"/>
                <a:gd name="T32" fmla="*/ 923 w 1370"/>
                <a:gd name="T33" fmla="*/ 720 h 1381"/>
                <a:gd name="T34" fmla="*/ 858 w 1370"/>
                <a:gd name="T35" fmla="*/ 845 h 1381"/>
                <a:gd name="T36" fmla="*/ 731 w 1370"/>
                <a:gd name="T37" fmla="*/ 911 h 1381"/>
                <a:gd name="T38" fmla="*/ 602 w 1370"/>
                <a:gd name="T39" fmla="*/ 894 h 1381"/>
                <a:gd name="T40" fmla="*/ 591 w 1370"/>
                <a:gd name="T41" fmla="*/ 1086 h 1381"/>
                <a:gd name="T42" fmla="*/ 785 w 1370"/>
                <a:gd name="T43" fmla="*/ 1083 h 1381"/>
                <a:gd name="T44" fmla="*/ 954 w 1370"/>
                <a:gd name="T45" fmla="*/ 994 h 1381"/>
                <a:gd name="T46" fmla="*/ 1063 w 1370"/>
                <a:gd name="T47" fmla="*/ 837 h 1381"/>
                <a:gd name="T48" fmla="*/ 1087 w 1370"/>
                <a:gd name="T49" fmla="*/ 640 h 1381"/>
                <a:gd name="T50" fmla="*/ 1018 w 1370"/>
                <a:gd name="T51" fmla="*/ 459 h 1381"/>
                <a:gd name="T52" fmla="*/ 875 w 1370"/>
                <a:gd name="T53" fmla="*/ 333 h 1381"/>
                <a:gd name="T54" fmla="*/ 684 w 1370"/>
                <a:gd name="T55" fmla="*/ 285 h 1381"/>
                <a:gd name="T56" fmla="*/ 878 w 1370"/>
                <a:gd name="T57" fmla="*/ 11 h 1381"/>
                <a:gd name="T58" fmla="*/ 914 w 1370"/>
                <a:gd name="T59" fmla="*/ 75 h 1381"/>
                <a:gd name="T60" fmla="*/ 1021 w 1370"/>
                <a:gd name="T61" fmla="*/ 230 h 1381"/>
                <a:gd name="T62" fmla="*/ 1159 w 1370"/>
                <a:gd name="T63" fmla="*/ 176 h 1381"/>
                <a:gd name="T64" fmla="*/ 1360 w 1370"/>
                <a:gd name="T65" fmla="*/ 480 h 1381"/>
                <a:gd name="T66" fmla="*/ 1360 w 1370"/>
                <a:gd name="T67" fmla="*/ 555 h 1381"/>
                <a:gd name="T68" fmla="*/ 1254 w 1370"/>
                <a:gd name="T69" fmla="*/ 690 h 1381"/>
                <a:gd name="T70" fmla="*/ 1360 w 1370"/>
                <a:gd name="T71" fmla="*/ 826 h 1381"/>
                <a:gd name="T72" fmla="*/ 1360 w 1370"/>
                <a:gd name="T73" fmla="*/ 901 h 1381"/>
                <a:gd name="T74" fmla="*/ 1159 w 1370"/>
                <a:gd name="T75" fmla="*/ 1206 h 1381"/>
                <a:gd name="T76" fmla="*/ 1021 w 1370"/>
                <a:gd name="T77" fmla="*/ 1151 h 1381"/>
                <a:gd name="T78" fmla="*/ 914 w 1370"/>
                <a:gd name="T79" fmla="*/ 1306 h 1381"/>
                <a:gd name="T80" fmla="*/ 878 w 1370"/>
                <a:gd name="T81" fmla="*/ 1371 h 1381"/>
                <a:gd name="T82" fmla="*/ 509 w 1370"/>
                <a:gd name="T83" fmla="*/ 1378 h 1381"/>
                <a:gd name="T84" fmla="*/ 457 w 1370"/>
                <a:gd name="T85" fmla="*/ 1326 h 1381"/>
                <a:gd name="T86" fmla="*/ 382 w 1370"/>
                <a:gd name="T87" fmla="*/ 1174 h 1381"/>
                <a:gd name="T88" fmla="*/ 230 w 1370"/>
                <a:gd name="T89" fmla="*/ 1208 h 1381"/>
                <a:gd name="T90" fmla="*/ 165 w 1370"/>
                <a:gd name="T91" fmla="*/ 1170 h 1381"/>
                <a:gd name="T92" fmla="*/ 2 w 1370"/>
                <a:gd name="T93" fmla="*/ 845 h 1381"/>
                <a:gd name="T94" fmla="*/ 118 w 1370"/>
                <a:gd name="T95" fmla="*/ 752 h 1381"/>
                <a:gd name="T96" fmla="*/ 21 w 1370"/>
                <a:gd name="T97" fmla="*/ 570 h 1381"/>
                <a:gd name="T98" fmla="*/ 2 w 1370"/>
                <a:gd name="T99" fmla="*/ 499 h 1381"/>
                <a:gd name="T100" fmla="*/ 193 w 1370"/>
                <a:gd name="T101" fmla="*/ 184 h 1381"/>
                <a:gd name="T102" fmla="*/ 267 w 1370"/>
                <a:gd name="T103" fmla="*/ 184 h 1381"/>
                <a:gd name="T104" fmla="*/ 454 w 1370"/>
                <a:gd name="T105" fmla="*/ 169 h 1381"/>
                <a:gd name="T106" fmla="*/ 476 w 1370"/>
                <a:gd name="T107" fmla="*/ 22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0" h="1381">
                  <a:moveTo>
                    <a:pt x="684" y="285"/>
                  </a:moveTo>
                  <a:lnTo>
                    <a:pt x="634" y="289"/>
                  </a:lnTo>
                  <a:lnTo>
                    <a:pt x="584" y="297"/>
                  </a:lnTo>
                  <a:lnTo>
                    <a:pt x="538" y="313"/>
                  </a:lnTo>
                  <a:lnTo>
                    <a:pt x="494" y="333"/>
                  </a:lnTo>
                  <a:lnTo>
                    <a:pt x="453" y="358"/>
                  </a:lnTo>
                  <a:lnTo>
                    <a:pt x="415" y="388"/>
                  </a:lnTo>
                  <a:lnTo>
                    <a:pt x="382" y="422"/>
                  </a:lnTo>
                  <a:lnTo>
                    <a:pt x="352" y="459"/>
                  </a:lnTo>
                  <a:lnTo>
                    <a:pt x="327" y="500"/>
                  </a:lnTo>
                  <a:lnTo>
                    <a:pt x="306" y="544"/>
                  </a:lnTo>
                  <a:lnTo>
                    <a:pt x="292" y="591"/>
                  </a:lnTo>
                  <a:lnTo>
                    <a:pt x="283" y="640"/>
                  </a:lnTo>
                  <a:lnTo>
                    <a:pt x="280" y="690"/>
                  </a:lnTo>
                  <a:lnTo>
                    <a:pt x="282" y="738"/>
                  </a:lnTo>
                  <a:lnTo>
                    <a:pt x="291" y="784"/>
                  </a:lnTo>
                  <a:lnTo>
                    <a:pt x="303" y="828"/>
                  </a:lnTo>
                  <a:lnTo>
                    <a:pt x="321" y="870"/>
                  </a:lnTo>
                  <a:lnTo>
                    <a:pt x="343" y="908"/>
                  </a:lnTo>
                  <a:lnTo>
                    <a:pt x="480" y="772"/>
                  </a:lnTo>
                  <a:lnTo>
                    <a:pt x="469" y="743"/>
                  </a:lnTo>
                  <a:lnTo>
                    <a:pt x="463" y="712"/>
                  </a:lnTo>
                  <a:lnTo>
                    <a:pt x="461" y="680"/>
                  </a:lnTo>
                  <a:lnTo>
                    <a:pt x="463" y="643"/>
                  </a:lnTo>
                  <a:lnTo>
                    <a:pt x="472" y="608"/>
                  </a:lnTo>
                  <a:lnTo>
                    <a:pt x="485" y="575"/>
                  </a:lnTo>
                  <a:lnTo>
                    <a:pt x="505" y="544"/>
                  </a:lnTo>
                  <a:lnTo>
                    <a:pt x="528" y="515"/>
                  </a:lnTo>
                  <a:lnTo>
                    <a:pt x="557" y="491"/>
                  </a:lnTo>
                  <a:lnTo>
                    <a:pt x="588" y="472"/>
                  </a:lnTo>
                  <a:lnTo>
                    <a:pt x="622" y="458"/>
                  </a:lnTo>
                  <a:lnTo>
                    <a:pt x="657" y="450"/>
                  </a:lnTo>
                  <a:lnTo>
                    <a:pt x="693" y="447"/>
                  </a:lnTo>
                  <a:lnTo>
                    <a:pt x="726" y="449"/>
                  </a:lnTo>
                  <a:lnTo>
                    <a:pt x="759" y="456"/>
                  </a:lnTo>
                  <a:lnTo>
                    <a:pt x="763" y="458"/>
                  </a:lnTo>
                  <a:lnTo>
                    <a:pt x="765" y="460"/>
                  </a:lnTo>
                  <a:lnTo>
                    <a:pt x="767" y="463"/>
                  </a:lnTo>
                  <a:lnTo>
                    <a:pt x="768" y="466"/>
                  </a:lnTo>
                  <a:lnTo>
                    <a:pt x="769" y="470"/>
                  </a:lnTo>
                  <a:lnTo>
                    <a:pt x="768" y="474"/>
                  </a:lnTo>
                  <a:lnTo>
                    <a:pt x="767" y="477"/>
                  </a:lnTo>
                  <a:lnTo>
                    <a:pt x="765" y="480"/>
                  </a:lnTo>
                  <a:lnTo>
                    <a:pt x="618" y="627"/>
                  </a:lnTo>
                  <a:lnTo>
                    <a:pt x="621" y="632"/>
                  </a:lnTo>
                  <a:lnTo>
                    <a:pt x="625" y="641"/>
                  </a:lnTo>
                  <a:lnTo>
                    <a:pt x="633" y="651"/>
                  </a:lnTo>
                  <a:lnTo>
                    <a:pt x="643" y="664"/>
                  </a:lnTo>
                  <a:lnTo>
                    <a:pt x="657" y="679"/>
                  </a:lnTo>
                  <a:lnTo>
                    <a:pt x="675" y="699"/>
                  </a:lnTo>
                  <a:lnTo>
                    <a:pt x="694" y="717"/>
                  </a:lnTo>
                  <a:lnTo>
                    <a:pt x="710" y="731"/>
                  </a:lnTo>
                  <a:lnTo>
                    <a:pt x="723" y="741"/>
                  </a:lnTo>
                  <a:lnTo>
                    <a:pt x="734" y="749"/>
                  </a:lnTo>
                  <a:lnTo>
                    <a:pt x="742" y="753"/>
                  </a:lnTo>
                  <a:lnTo>
                    <a:pt x="747" y="755"/>
                  </a:lnTo>
                  <a:lnTo>
                    <a:pt x="894" y="608"/>
                  </a:lnTo>
                  <a:lnTo>
                    <a:pt x="897" y="606"/>
                  </a:lnTo>
                  <a:lnTo>
                    <a:pt x="900" y="605"/>
                  </a:lnTo>
                  <a:lnTo>
                    <a:pt x="903" y="605"/>
                  </a:lnTo>
                  <a:lnTo>
                    <a:pt x="907" y="605"/>
                  </a:lnTo>
                  <a:lnTo>
                    <a:pt x="910" y="606"/>
                  </a:lnTo>
                  <a:lnTo>
                    <a:pt x="913" y="608"/>
                  </a:lnTo>
                  <a:lnTo>
                    <a:pt x="916" y="611"/>
                  </a:lnTo>
                  <a:lnTo>
                    <a:pt x="917" y="614"/>
                  </a:lnTo>
                  <a:lnTo>
                    <a:pt x="924" y="650"/>
                  </a:lnTo>
                  <a:lnTo>
                    <a:pt x="927" y="685"/>
                  </a:lnTo>
                  <a:lnTo>
                    <a:pt x="923" y="720"/>
                  </a:lnTo>
                  <a:lnTo>
                    <a:pt x="914" y="754"/>
                  </a:lnTo>
                  <a:lnTo>
                    <a:pt x="900" y="787"/>
                  </a:lnTo>
                  <a:lnTo>
                    <a:pt x="883" y="817"/>
                  </a:lnTo>
                  <a:lnTo>
                    <a:pt x="858" y="845"/>
                  </a:lnTo>
                  <a:lnTo>
                    <a:pt x="831" y="869"/>
                  </a:lnTo>
                  <a:lnTo>
                    <a:pt x="800" y="887"/>
                  </a:lnTo>
                  <a:lnTo>
                    <a:pt x="766" y="902"/>
                  </a:lnTo>
                  <a:lnTo>
                    <a:pt x="731" y="911"/>
                  </a:lnTo>
                  <a:lnTo>
                    <a:pt x="693" y="913"/>
                  </a:lnTo>
                  <a:lnTo>
                    <a:pt x="661" y="911"/>
                  </a:lnTo>
                  <a:lnTo>
                    <a:pt x="632" y="905"/>
                  </a:lnTo>
                  <a:lnTo>
                    <a:pt x="602" y="894"/>
                  </a:lnTo>
                  <a:lnTo>
                    <a:pt x="464" y="1032"/>
                  </a:lnTo>
                  <a:lnTo>
                    <a:pt x="504" y="1054"/>
                  </a:lnTo>
                  <a:lnTo>
                    <a:pt x="546" y="1072"/>
                  </a:lnTo>
                  <a:lnTo>
                    <a:pt x="591" y="1086"/>
                  </a:lnTo>
                  <a:lnTo>
                    <a:pt x="637" y="1093"/>
                  </a:lnTo>
                  <a:lnTo>
                    <a:pt x="684" y="1097"/>
                  </a:lnTo>
                  <a:lnTo>
                    <a:pt x="735" y="1093"/>
                  </a:lnTo>
                  <a:lnTo>
                    <a:pt x="785" y="1083"/>
                  </a:lnTo>
                  <a:lnTo>
                    <a:pt x="831" y="1069"/>
                  </a:lnTo>
                  <a:lnTo>
                    <a:pt x="875" y="1049"/>
                  </a:lnTo>
                  <a:lnTo>
                    <a:pt x="917" y="1024"/>
                  </a:lnTo>
                  <a:lnTo>
                    <a:pt x="954" y="994"/>
                  </a:lnTo>
                  <a:lnTo>
                    <a:pt x="988" y="960"/>
                  </a:lnTo>
                  <a:lnTo>
                    <a:pt x="1018" y="923"/>
                  </a:lnTo>
                  <a:lnTo>
                    <a:pt x="1042" y="881"/>
                  </a:lnTo>
                  <a:lnTo>
                    <a:pt x="1063" y="837"/>
                  </a:lnTo>
                  <a:lnTo>
                    <a:pt x="1077" y="791"/>
                  </a:lnTo>
                  <a:lnTo>
                    <a:pt x="1087" y="741"/>
                  </a:lnTo>
                  <a:lnTo>
                    <a:pt x="1090" y="690"/>
                  </a:lnTo>
                  <a:lnTo>
                    <a:pt x="1087" y="640"/>
                  </a:lnTo>
                  <a:lnTo>
                    <a:pt x="1077" y="591"/>
                  </a:lnTo>
                  <a:lnTo>
                    <a:pt x="1063" y="544"/>
                  </a:lnTo>
                  <a:lnTo>
                    <a:pt x="1042" y="500"/>
                  </a:lnTo>
                  <a:lnTo>
                    <a:pt x="1018" y="459"/>
                  </a:lnTo>
                  <a:lnTo>
                    <a:pt x="988" y="422"/>
                  </a:lnTo>
                  <a:lnTo>
                    <a:pt x="954" y="388"/>
                  </a:lnTo>
                  <a:lnTo>
                    <a:pt x="917" y="358"/>
                  </a:lnTo>
                  <a:lnTo>
                    <a:pt x="875" y="333"/>
                  </a:lnTo>
                  <a:lnTo>
                    <a:pt x="831" y="313"/>
                  </a:lnTo>
                  <a:lnTo>
                    <a:pt x="785" y="297"/>
                  </a:lnTo>
                  <a:lnTo>
                    <a:pt x="735" y="289"/>
                  </a:lnTo>
                  <a:lnTo>
                    <a:pt x="684" y="285"/>
                  </a:lnTo>
                  <a:close/>
                  <a:moveTo>
                    <a:pt x="529" y="0"/>
                  </a:moveTo>
                  <a:lnTo>
                    <a:pt x="840" y="0"/>
                  </a:lnTo>
                  <a:lnTo>
                    <a:pt x="859" y="4"/>
                  </a:lnTo>
                  <a:lnTo>
                    <a:pt x="878" y="11"/>
                  </a:lnTo>
                  <a:lnTo>
                    <a:pt x="892" y="22"/>
                  </a:lnTo>
                  <a:lnTo>
                    <a:pt x="905" y="38"/>
                  </a:lnTo>
                  <a:lnTo>
                    <a:pt x="912" y="55"/>
                  </a:lnTo>
                  <a:lnTo>
                    <a:pt x="914" y="75"/>
                  </a:lnTo>
                  <a:lnTo>
                    <a:pt x="914" y="169"/>
                  </a:lnTo>
                  <a:lnTo>
                    <a:pt x="952" y="187"/>
                  </a:lnTo>
                  <a:lnTo>
                    <a:pt x="987" y="207"/>
                  </a:lnTo>
                  <a:lnTo>
                    <a:pt x="1021" y="230"/>
                  </a:lnTo>
                  <a:lnTo>
                    <a:pt x="1103" y="184"/>
                  </a:lnTo>
                  <a:lnTo>
                    <a:pt x="1120" y="176"/>
                  </a:lnTo>
                  <a:lnTo>
                    <a:pt x="1140" y="174"/>
                  </a:lnTo>
                  <a:lnTo>
                    <a:pt x="1159" y="176"/>
                  </a:lnTo>
                  <a:lnTo>
                    <a:pt x="1176" y="184"/>
                  </a:lnTo>
                  <a:lnTo>
                    <a:pt x="1192" y="195"/>
                  </a:lnTo>
                  <a:lnTo>
                    <a:pt x="1204" y="210"/>
                  </a:lnTo>
                  <a:lnTo>
                    <a:pt x="1360" y="480"/>
                  </a:lnTo>
                  <a:lnTo>
                    <a:pt x="1367" y="499"/>
                  </a:lnTo>
                  <a:lnTo>
                    <a:pt x="1370" y="518"/>
                  </a:lnTo>
                  <a:lnTo>
                    <a:pt x="1367" y="537"/>
                  </a:lnTo>
                  <a:lnTo>
                    <a:pt x="1360" y="555"/>
                  </a:lnTo>
                  <a:lnTo>
                    <a:pt x="1348" y="570"/>
                  </a:lnTo>
                  <a:lnTo>
                    <a:pt x="1333" y="583"/>
                  </a:lnTo>
                  <a:lnTo>
                    <a:pt x="1251" y="629"/>
                  </a:lnTo>
                  <a:lnTo>
                    <a:pt x="1254" y="690"/>
                  </a:lnTo>
                  <a:lnTo>
                    <a:pt x="1251" y="752"/>
                  </a:lnTo>
                  <a:lnTo>
                    <a:pt x="1333" y="799"/>
                  </a:lnTo>
                  <a:lnTo>
                    <a:pt x="1348" y="810"/>
                  </a:lnTo>
                  <a:lnTo>
                    <a:pt x="1360" y="826"/>
                  </a:lnTo>
                  <a:lnTo>
                    <a:pt x="1367" y="845"/>
                  </a:lnTo>
                  <a:lnTo>
                    <a:pt x="1370" y="863"/>
                  </a:lnTo>
                  <a:lnTo>
                    <a:pt x="1368" y="883"/>
                  </a:lnTo>
                  <a:lnTo>
                    <a:pt x="1360" y="901"/>
                  </a:lnTo>
                  <a:lnTo>
                    <a:pt x="1204" y="1170"/>
                  </a:lnTo>
                  <a:lnTo>
                    <a:pt x="1192" y="1186"/>
                  </a:lnTo>
                  <a:lnTo>
                    <a:pt x="1176" y="1198"/>
                  </a:lnTo>
                  <a:lnTo>
                    <a:pt x="1159" y="1206"/>
                  </a:lnTo>
                  <a:lnTo>
                    <a:pt x="1140" y="1208"/>
                  </a:lnTo>
                  <a:lnTo>
                    <a:pt x="1120" y="1206"/>
                  </a:lnTo>
                  <a:lnTo>
                    <a:pt x="1103" y="1198"/>
                  </a:lnTo>
                  <a:lnTo>
                    <a:pt x="1021" y="1151"/>
                  </a:lnTo>
                  <a:lnTo>
                    <a:pt x="987" y="1174"/>
                  </a:lnTo>
                  <a:lnTo>
                    <a:pt x="952" y="1195"/>
                  </a:lnTo>
                  <a:lnTo>
                    <a:pt x="914" y="1212"/>
                  </a:lnTo>
                  <a:lnTo>
                    <a:pt x="914" y="1306"/>
                  </a:lnTo>
                  <a:lnTo>
                    <a:pt x="912" y="1326"/>
                  </a:lnTo>
                  <a:lnTo>
                    <a:pt x="905" y="1343"/>
                  </a:lnTo>
                  <a:lnTo>
                    <a:pt x="892" y="1359"/>
                  </a:lnTo>
                  <a:lnTo>
                    <a:pt x="878" y="1371"/>
                  </a:lnTo>
                  <a:lnTo>
                    <a:pt x="859" y="1378"/>
                  </a:lnTo>
                  <a:lnTo>
                    <a:pt x="840" y="1381"/>
                  </a:lnTo>
                  <a:lnTo>
                    <a:pt x="529" y="1381"/>
                  </a:lnTo>
                  <a:lnTo>
                    <a:pt x="509" y="1378"/>
                  </a:lnTo>
                  <a:lnTo>
                    <a:pt x="492" y="1371"/>
                  </a:lnTo>
                  <a:lnTo>
                    <a:pt x="476" y="1359"/>
                  </a:lnTo>
                  <a:lnTo>
                    <a:pt x="464" y="1343"/>
                  </a:lnTo>
                  <a:lnTo>
                    <a:pt x="457" y="1326"/>
                  </a:lnTo>
                  <a:lnTo>
                    <a:pt x="454" y="1306"/>
                  </a:lnTo>
                  <a:lnTo>
                    <a:pt x="454" y="1212"/>
                  </a:lnTo>
                  <a:lnTo>
                    <a:pt x="417" y="1195"/>
                  </a:lnTo>
                  <a:lnTo>
                    <a:pt x="382" y="1174"/>
                  </a:lnTo>
                  <a:lnTo>
                    <a:pt x="348" y="1151"/>
                  </a:lnTo>
                  <a:lnTo>
                    <a:pt x="267" y="1198"/>
                  </a:lnTo>
                  <a:lnTo>
                    <a:pt x="249" y="1206"/>
                  </a:lnTo>
                  <a:lnTo>
                    <a:pt x="230" y="1208"/>
                  </a:lnTo>
                  <a:lnTo>
                    <a:pt x="210" y="1206"/>
                  </a:lnTo>
                  <a:lnTo>
                    <a:pt x="193" y="1198"/>
                  </a:lnTo>
                  <a:lnTo>
                    <a:pt x="177" y="1186"/>
                  </a:lnTo>
                  <a:lnTo>
                    <a:pt x="165" y="1170"/>
                  </a:lnTo>
                  <a:lnTo>
                    <a:pt x="10" y="901"/>
                  </a:lnTo>
                  <a:lnTo>
                    <a:pt x="2" y="883"/>
                  </a:lnTo>
                  <a:lnTo>
                    <a:pt x="0" y="863"/>
                  </a:lnTo>
                  <a:lnTo>
                    <a:pt x="2" y="845"/>
                  </a:lnTo>
                  <a:lnTo>
                    <a:pt x="10" y="826"/>
                  </a:lnTo>
                  <a:lnTo>
                    <a:pt x="21" y="810"/>
                  </a:lnTo>
                  <a:lnTo>
                    <a:pt x="36" y="799"/>
                  </a:lnTo>
                  <a:lnTo>
                    <a:pt x="118" y="752"/>
                  </a:lnTo>
                  <a:lnTo>
                    <a:pt x="114" y="690"/>
                  </a:lnTo>
                  <a:lnTo>
                    <a:pt x="118" y="629"/>
                  </a:lnTo>
                  <a:lnTo>
                    <a:pt x="36" y="583"/>
                  </a:lnTo>
                  <a:lnTo>
                    <a:pt x="21" y="570"/>
                  </a:lnTo>
                  <a:lnTo>
                    <a:pt x="10" y="555"/>
                  </a:lnTo>
                  <a:lnTo>
                    <a:pt x="2" y="537"/>
                  </a:lnTo>
                  <a:lnTo>
                    <a:pt x="0" y="518"/>
                  </a:lnTo>
                  <a:lnTo>
                    <a:pt x="2" y="499"/>
                  </a:lnTo>
                  <a:lnTo>
                    <a:pt x="10" y="480"/>
                  </a:lnTo>
                  <a:lnTo>
                    <a:pt x="165" y="210"/>
                  </a:lnTo>
                  <a:lnTo>
                    <a:pt x="177" y="195"/>
                  </a:lnTo>
                  <a:lnTo>
                    <a:pt x="193" y="184"/>
                  </a:lnTo>
                  <a:lnTo>
                    <a:pt x="210" y="176"/>
                  </a:lnTo>
                  <a:lnTo>
                    <a:pt x="230" y="174"/>
                  </a:lnTo>
                  <a:lnTo>
                    <a:pt x="249" y="176"/>
                  </a:lnTo>
                  <a:lnTo>
                    <a:pt x="267" y="184"/>
                  </a:lnTo>
                  <a:lnTo>
                    <a:pt x="348" y="230"/>
                  </a:lnTo>
                  <a:lnTo>
                    <a:pt x="382" y="207"/>
                  </a:lnTo>
                  <a:lnTo>
                    <a:pt x="417" y="187"/>
                  </a:lnTo>
                  <a:lnTo>
                    <a:pt x="454" y="169"/>
                  </a:lnTo>
                  <a:lnTo>
                    <a:pt x="454" y="75"/>
                  </a:lnTo>
                  <a:lnTo>
                    <a:pt x="457" y="55"/>
                  </a:lnTo>
                  <a:lnTo>
                    <a:pt x="464" y="38"/>
                  </a:lnTo>
                  <a:lnTo>
                    <a:pt x="476" y="22"/>
                  </a:lnTo>
                  <a:lnTo>
                    <a:pt x="492" y="11"/>
                  </a:lnTo>
                  <a:lnTo>
                    <a:pt x="509" y="4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</p:grpSp>
      <p:grpSp>
        <p:nvGrpSpPr>
          <p:cNvPr id="637" name="Group 432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3214878" y="4859996"/>
            <a:ext cx="568325" cy="546100"/>
            <a:chOff x="3833" y="853"/>
            <a:chExt cx="358" cy="344"/>
          </a:xfrm>
          <a:solidFill>
            <a:schemeClr val="bg1"/>
          </a:solidFill>
        </p:grpSpPr>
        <p:sp>
          <p:nvSpPr>
            <p:cNvPr id="638" name="Freeform 434"/>
            <p:cNvSpPr>
              <a:spLocks/>
            </p:cNvSpPr>
            <p:nvPr/>
          </p:nvSpPr>
          <p:spPr bwMode="auto">
            <a:xfrm>
              <a:off x="3885" y="899"/>
              <a:ext cx="82" cy="80"/>
            </a:xfrm>
            <a:custGeom>
              <a:avLst/>
              <a:gdLst>
                <a:gd name="T0" fmla="*/ 323 w 824"/>
                <a:gd name="T1" fmla="*/ 0 h 802"/>
                <a:gd name="T2" fmla="*/ 367 w 824"/>
                <a:gd name="T3" fmla="*/ 3 h 802"/>
                <a:gd name="T4" fmla="*/ 409 w 824"/>
                <a:gd name="T5" fmla="*/ 12 h 802"/>
                <a:gd name="T6" fmla="*/ 449 w 824"/>
                <a:gd name="T7" fmla="*/ 25 h 802"/>
                <a:gd name="T8" fmla="*/ 486 w 824"/>
                <a:gd name="T9" fmla="*/ 44 h 802"/>
                <a:gd name="T10" fmla="*/ 521 w 824"/>
                <a:gd name="T11" fmla="*/ 67 h 802"/>
                <a:gd name="T12" fmla="*/ 552 w 824"/>
                <a:gd name="T13" fmla="*/ 94 h 802"/>
                <a:gd name="T14" fmla="*/ 579 w 824"/>
                <a:gd name="T15" fmla="*/ 126 h 802"/>
                <a:gd name="T16" fmla="*/ 602 w 824"/>
                <a:gd name="T17" fmla="*/ 160 h 802"/>
                <a:gd name="T18" fmla="*/ 621 w 824"/>
                <a:gd name="T19" fmla="*/ 198 h 802"/>
                <a:gd name="T20" fmla="*/ 635 w 824"/>
                <a:gd name="T21" fmla="*/ 237 h 802"/>
                <a:gd name="T22" fmla="*/ 644 w 824"/>
                <a:gd name="T23" fmla="*/ 280 h 802"/>
                <a:gd name="T24" fmla="*/ 646 w 824"/>
                <a:gd name="T25" fmla="*/ 324 h 802"/>
                <a:gd name="T26" fmla="*/ 644 w 824"/>
                <a:gd name="T27" fmla="*/ 365 h 802"/>
                <a:gd name="T28" fmla="*/ 635 w 824"/>
                <a:gd name="T29" fmla="*/ 405 h 802"/>
                <a:gd name="T30" fmla="*/ 622 w 824"/>
                <a:gd name="T31" fmla="*/ 442 h 802"/>
                <a:gd name="T32" fmla="*/ 605 w 824"/>
                <a:gd name="T33" fmla="*/ 478 h 802"/>
                <a:gd name="T34" fmla="*/ 824 w 824"/>
                <a:gd name="T35" fmla="*/ 685 h 802"/>
                <a:gd name="T36" fmla="*/ 783 w 824"/>
                <a:gd name="T37" fmla="*/ 721 h 802"/>
                <a:gd name="T38" fmla="*/ 746 w 824"/>
                <a:gd name="T39" fmla="*/ 760 h 802"/>
                <a:gd name="T40" fmla="*/ 712 w 824"/>
                <a:gd name="T41" fmla="*/ 802 h 802"/>
                <a:gd name="T42" fmla="*/ 494 w 824"/>
                <a:gd name="T43" fmla="*/ 597 h 802"/>
                <a:gd name="T44" fmla="*/ 455 w 824"/>
                <a:gd name="T45" fmla="*/ 618 h 802"/>
                <a:gd name="T46" fmla="*/ 413 w 824"/>
                <a:gd name="T47" fmla="*/ 633 h 802"/>
                <a:gd name="T48" fmla="*/ 370 w 824"/>
                <a:gd name="T49" fmla="*/ 643 h 802"/>
                <a:gd name="T50" fmla="*/ 323 w 824"/>
                <a:gd name="T51" fmla="*/ 646 h 802"/>
                <a:gd name="T52" fmla="*/ 280 w 824"/>
                <a:gd name="T53" fmla="*/ 644 h 802"/>
                <a:gd name="T54" fmla="*/ 237 w 824"/>
                <a:gd name="T55" fmla="*/ 635 h 802"/>
                <a:gd name="T56" fmla="*/ 197 w 824"/>
                <a:gd name="T57" fmla="*/ 621 h 802"/>
                <a:gd name="T58" fmla="*/ 160 w 824"/>
                <a:gd name="T59" fmla="*/ 602 h 802"/>
                <a:gd name="T60" fmla="*/ 125 w 824"/>
                <a:gd name="T61" fmla="*/ 579 h 802"/>
                <a:gd name="T62" fmla="*/ 94 w 824"/>
                <a:gd name="T63" fmla="*/ 552 h 802"/>
                <a:gd name="T64" fmla="*/ 67 w 824"/>
                <a:gd name="T65" fmla="*/ 521 h 802"/>
                <a:gd name="T66" fmla="*/ 44 w 824"/>
                <a:gd name="T67" fmla="*/ 486 h 802"/>
                <a:gd name="T68" fmla="*/ 25 w 824"/>
                <a:gd name="T69" fmla="*/ 449 h 802"/>
                <a:gd name="T70" fmla="*/ 11 w 824"/>
                <a:gd name="T71" fmla="*/ 409 h 802"/>
                <a:gd name="T72" fmla="*/ 3 w 824"/>
                <a:gd name="T73" fmla="*/ 368 h 802"/>
                <a:gd name="T74" fmla="*/ 0 w 824"/>
                <a:gd name="T75" fmla="*/ 324 h 802"/>
                <a:gd name="T76" fmla="*/ 3 w 824"/>
                <a:gd name="T77" fmla="*/ 280 h 802"/>
                <a:gd name="T78" fmla="*/ 11 w 824"/>
                <a:gd name="T79" fmla="*/ 237 h 802"/>
                <a:gd name="T80" fmla="*/ 25 w 824"/>
                <a:gd name="T81" fmla="*/ 198 h 802"/>
                <a:gd name="T82" fmla="*/ 44 w 824"/>
                <a:gd name="T83" fmla="*/ 160 h 802"/>
                <a:gd name="T84" fmla="*/ 67 w 824"/>
                <a:gd name="T85" fmla="*/ 126 h 802"/>
                <a:gd name="T86" fmla="*/ 94 w 824"/>
                <a:gd name="T87" fmla="*/ 94 h 802"/>
                <a:gd name="T88" fmla="*/ 125 w 824"/>
                <a:gd name="T89" fmla="*/ 67 h 802"/>
                <a:gd name="T90" fmla="*/ 160 w 824"/>
                <a:gd name="T91" fmla="*/ 44 h 802"/>
                <a:gd name="T92" fmla="*/ 197 w 824"/>
                <a:gd name="T93" fmla="*/ 25 h 802"/>
                <a:gd name="T94" fmla="*/ 237 w 824"/>
                <a:gd name="T95" fmla="*/ 12 h 802"/>
                <a:gd name="T96" fmla="*/ 280 w 824"/>
                <a:gd name="T97" fmla="*/ 3 h 802"/>
                <a:gd name="T98" fmla="*/ 323 w 824"/>
                <a:gd name="T99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4" h="802">
                  <a:moveTo>
                    <a:pt x="323" y="0"/>
                  </a:moveTo>
                  <a:lnTo>
                    <a:pt x="367" y="3"/>
                  </a:lnTo>
                  <a:lnTo>
                    <a:pt x="409" y="12"/>
                  </a:lnTo>
                  <a:lnTo>
                    <a:pt x="449" y="25"/>
                  </a:lnTo>
                  <a:lnTo>
                    <a:pt x="486" y="44"/>
                  </a:lnTo>
                  <a:lnTo>
                    <a:pt x="521" y="67"/>
                  </a:lnTo>
                  <a:lnTo>
                    <a:pt x="552" y="94"/>
                  </a:lnTo>
                  <a:lnTo>
                    <a:pt x="579" y="126"/>
                  </a:lnTo>
                  <a:lnTo>
                    <a:pt x="602" y="160"/>
                  </a:lnTo>
                  <a:lnTo>
                    <a:pt x="621" y="198"/>
                  </a:lnTo>
                  <a:lnTo>
                    <a:pt x="635" y="237"/>
                  </a:lnTo>
                  <a:lnTo>
                    <a:pt x="644" y="280"/>
                  </a:lnTo>
                  <a:lnTo>
                    <a:pt x="646" y="324"/>
                  </a:lnTo>
                  <a:lnTo>
                    <a:pt x="644" y="365"/>
                  </a:lnTo>
                  <a:lnTo>
                    <a:pt x="635" y="405"/>
                  </a:lnTo>
                  <a:lnTo>
                    <a:pt x="622" y="442"/>
                  </a:lnTo>
                  <a:lnTo>
                    <a:pt x="605" y="478"/>
                  </a:lnTo>
                  <a:lnTo>
                    <a:pt x="824" y="685"/>
                  </a:lnTo>
                  <a:lnTo>
                    <a:pt x="783" y="721"/>
                  </a:lnTo>
                  <a:lnTo>
                    <a:pt x="746" y="760"/>
                  </a:lnTo>
                  <a:lnTo>
                    <a:pt x="712" y="802"/>
                  </a:lnTo>
                  <a:lnTo>
                    <a:pt x="494" y="597"/>
                  </a:lnTo>
                  <a:lnTo>
                    <a:pt x="455" y="618"/>
                  </a:lnTo>
                  <a:lnTo>
                    <a:pt x="413" y="633"/>
                  </a:lnTo>
                  <a:lnTo>
                    <a:pt x="370" y="643"/>
                  </a:lnTo>
                  <a:lnTo>
                    <a:pt x="323" y="646"/>
                  </a:lnTo>
                  <a:lnTo>
                    <a:pt x="280" y="644"/>
                  </a:lnTo>
                  <a:lnTo>
                    <a:pt x="237" y="635"/>
                  </a:lnTo>
                  <a:lnTo>
                    <a:pt x="197" y="621"/>
                  </a:lnTo>
                  <a:lnTo>
                    <a:pt x="160" y="602"/>
                  </a:lnTo>
                  <a:lnTo>
                    <a:pt x="125" y="579"/>
                  </a:lnTo>
                  <a:lnTo>
                    <a:pt x="94" y="552"/>
                  </a:lnTo>
                  <a:lnTo>
                    <a:pt x="67" y="521"/>
                  </a:lnTo>
                  <a:lnTo>
                    <a:pt x="44" y="486"/>
                  </a:lnTo>
                  <a:lnTo>
                    <a:pt x="25" y="449"/>
                  </a:lnTo>
                  <a:lnTo>
                    <a:pt x="11" y="409"/>
                  </a:lnTo>
                  <a:lnTo>
                    <a:pt x="3" y="368"/>
                  </a:lnTo>
                  <a:lnTo>
                    <a:pt x="0" y="324"/>
                  </a:lnTo>
                  <a:lnTo>
                    <a:pt x="3" y="280"/>
                  </a:lnTo>
                  <a:lnTo>
                    <a:pt x="11" y="237"/>
                  </a:lnTo>
                  <a:lnTo>
                    <a:pt x="25" y="198"/>
                  </a:lnTo>
                  <a:lnTo>
                    <a:pt x="44" y="160"/>
                  </a:lnTo>
                  <a:lnTo>
                    <a:pt x="67" y="126"/>
                  </a:lnTo>
                  <a:lnTo>
                    <a:pt x="94" y="94"/>
                  </a:lnTo>
                  <a:lnTo>
                    <a:pt x="125" y="67"/>
                  </a:lnTo>
                  <a:lnTo>
                    <a:pt x="160" y="44"/>
                  </a:lnTo>
                  <a:lnTo>
                    <a:pt x="197" y="25"/>
                  </a:lnTo>
                  <a:lnTo>
                    <a:pt x="237" y="12"/>
                  </a:lnTo>
                  <a:lnTo>
                    <a:pt x="280" y="3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39" name="Freeform 435"/>
            <p:cNvSpPr>
              <a:spLocks/>
            </p:cNvSpPr>
            <p:nvPr/>
          </p:nvSpPr>
          <p:spPr bwMode="auto">
            <a:xfrm>
              <a:off x="4045" y="853"/>
              <a:ext cx="84" cy="112"/>
            </a:xfrm>
            <a:custGeom>
              <a:avLst/>
              <a:gdLst>
                <a:gd name="T0" fmla="*/ 519 w 843"/>
                <a:gd name="T1" fmla="*/ 0 h 1120"/>
                <a:gd name="T2" fmla="*/ 563 w 843"/>
                <a:gd name="T3" fmla="*/ 3 h 1120"/>
                <a:gd name="T4" fmla="*/ 605 w 843"/>
                <a:gd name="T5" fmla="*/ 12 h 1120"/>
                <a:gd name="T6" fmla="*/ 645 w 843"/>
                <a:gd name="T7" fmla="*/ 26 h 1120"/>
                <a:gd name="T8" fmla="*/ 683 w 843"/>
                <a:gd name="T9" fmla="*/ 45 h 1120"/>
                <a:gd name="T10" fmla="*/ 717 w 843"/>
                <a:gd name="T11" fmla="*/ 68 h 1120"/>
                <a:gd name="T12" fmla="*/ 747 w 843"/>
                <a:gd name="T13" fmla="*/ 96 h 1120"/>
                <a:gd name="T14" fmla="*/ 775 w 843"/>
                <a:gd name="T15" fmla="*/ 126 h 1120"/>
                <a:gd name="T16" fmla="*/ 798 w 843"/>
                <a:gd name="T17" fmla="*/ 160 h 1120"/>
                <a:gd name="T18" fmla="*/ 816 w 843"/>
                <a:gd name="T19" fmla="*/ 198 h 1120"/>
                <a:gd name="T20" fmla="*/ 831 w 843"/>
                <a:gd name="T21" fmla="*/ 238 h 1120"/>
                <a:gd name="T22" fmla="*/ 840 w 843"/>
                <a:gd name="T23" fmla="*/ 280 h 1120"/>
                <a:gd name="T24" fmla="*/ 843 w 843"/>
                <a:gd name="T25" fmla="*/ 324 h 1120"/>
                <a:gd name="T26" fmla="*/ 840 w 843"/>
                <a:gd name="T27" fmla="*/ 368 h 1120"/>
                <a:gd name="T28" fmla="*/ 831 w 843"/>
                <a:gd name="T29" fmla="*/ 409 h 1120"/>
                <a:gd name="T30" fmla="*/ 816 w 843"/>
                <a:gd name="T31" fmla="*/ 450 h 1120"/>
                <a:gd name="T32" fmla="*/ 798 w 843"/>
                <a:gd name="T33" fmla="*/ 487 h 1120"/>
                <a:gd name="T34" fmla="*/ 775 w 843"/>
                <a:gd name="T35" fmla="*/ 521 h 1120"/>
                <a:gd name="T36" fmla="*/ 747 w 843"/>
                <a:gd name="T37" fmla="*/ 552 h 1120"/>
                <a:gd name="T38" fmla="*/ 717 w 843"/>
                <a:gd name="T39" fmla="*/ 579 h 1120"/>
                <a:gd name="T40" fmla="*/ 683 w 843"/>
                <a:gd name="T41" fmla="*/ 603 h 1120"/>
                <a:gd name="T42" fmla="*/ 645 w 843"/>
                <a:gd name="T43" fmla="*/ 621 h 1120"/>
                <a:gd name="T44" fmla="*/ 605 w 843"/>
                <a:gd name="T45" fmla="*/ 635 h 1120"/>
                <a:gd name="T46" fmla="*/ 563 w 843"/>
                <a:gd name="T47" fmla="*/ 644 h 1120"/>
                <a:gd name="T48" fmla="*/ 519 w 843"/>
                <a:gd name="T49" fmla="*/ 648 h 1120"/>
                <a:gd name="T50" fmla="*/ 488 w 843"/>
                <a:gd name="T51" fmla="*/ 645 h 1120"/>
                <a:gd name="T52" fmla="*/ 459 w 843"/>
                <a:gd name="T53" fmla="*/ 640 h 1120"/>
                <a:gd name="T54" fmla="*/ 429 w 843"/>
                <a:gd name="T55" fmla="*/ 633 h 1120"/>
                <a:gd name="T56" fmla="*/ 141 w 843"/>
                <a:gd name="T57" fmla="*/ 1120 h 1120"/>
                <a:gd name="T58" fmla="*/ 96 w 843"/>
                <a:gd name="T59" fmla="*/ 1089 h 1120"/>
                <a:gd name="T60" fmla="*/ 49 w 843"/>
                <a:gd name="T61" fmla="*/ 1061 h 1120"/>
                <a:gd name="T62" fmla="*/ 0 w 843"/>
                <a:gd name="T63" fmla="*/ 1037 h 1120"/>
                <a:gd name="T64" fmla="*/ 289 w 843"/>
                <a:gd name="T65" fmla="*/ 551 h 1120"/>
                <a:gd name="T66" fmla="*/ 262 w 843"/>
                <a:gd name="T67" fmla="*/ 520 h 1120"/>
                <a:gd name="T68" fmla="*/ 239 w 843"/>
                <a:gd name="T69" fmla="*/ 486 h 1120"/>
                <a:gd name="T70" fmla="*/ 221 w 843"/>
                <a:gd name="T71" fmla="*/ 449 h 1120"/>
                <a:gd name="T72" fmla="*/ 207 w 843"/>
                <a:gd name="T73" fmla="*/ 409 h 1120"/>
                <a:gd name="T74" fmla="*/ 199 w 843"/>
                <a:gd name="T75" fmla="*/ 368 h 1120"/>
                <a:gd name="T76" fmla="*/ 195 w 843"/>
                <a:gd name="T77" fmla="*/ 324 h 1120"/>
                <a:gd name="T78" fmla="*/ 199 w 843"/>
                <a:gd name="T79" fmla="*/ 280 h 1120"/>
                <a:gd name="T80" fmla="*/ 207 w 843"/>
                <a:gd name="T81" fmla="*/ 237 h 1120"/>
                <a:gd name="T82" fmla="*/ 221 w 843"/>
                <a:gd name="T83" fmla="*/ 198 h 1120"/>
                <a:gd name="T84" fmla="*/ 239 w 843"/>
                <a:gd name="T85" fmla="*/ 160 h 1120"/>
                <a:gd name="T86" fmla="*/ 263 w 843"/>
                <a:gd name="T87" fmla="*/ 126 h 1120"/>
                <a:gd name="T88" fmla="*/ 290 w 843"/>
                <a:gd name="T89" fmla="*/ 96 h 1120"/>
                <a:gd name="T90" fmla="*/ 322 w 843"/>
                <a:gd name="T91" fmla="*/ 68 h 1120"/>
                <a:gd name="T92" fmla="*/ 356 w 843"/>
                <a:gd name="T93" fmla="*/ 45 h 1120"/>
                <a:gd name="T94" fmla="*/ 393 w 843"/>
                <a:gd name="T95" fmla="*/ 26 h 1120"/>
                <a:gd name="T96" fmla="*/ 432 w 843"/>
                <a:gd name="T97" fmla="*/ 12 h 1120"/>
                <a:gd name="T98" fmla="*/ 475 w 843"/>
                <a:gd name="T99" fmla="*/ 3 h 1120"/>
                <a:gd name="T100" fmla="*/ 519 w 843"/>
                <a:gd name="T101" fmla="*/ 0 h 1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3" h="1120">
                  <a:moveTo>
                    <a:pt x="519" y="0"/>
                  </a:moveTo>
                  <a:lnTo>
                    <a:pt x="563" y="3"/>
                  </a:lnTo>
                  <a:lnTo>
                    <a:pt x="605" y="12"/>
                  </a:lnTo>
                  <a:lnTo>
                    <a:pt x="645" y="26"/>
                  </a:lnTo>
                  <a:lnTo>
                    <a:pt x="683" y="45"/>
                  </a:lnTo>
                  <a:lnTo>
                    <a:pt x="717" y="68"/>
                  </a:lnTo>
                  <a:lnTo>
                    <a:pt x="747" y="96"/>
                  </a:lnTo>
                  <a:lnTo>
                    <a:pt x="775" y="126"/>
                  </a:lnTo>
                  <a:lnTo>
                    <a:pt x="798" y="160"/>
                  </a:lnTo>
                  <a:lnTo>
                    <a:pt x="816" y="198"/>
                  </a:lnTo>
                  <a:lnTo>
                    <a:pt x="831" y="238"/>
                  </a:lnTo>
                  <a:lnTo>
                    <a:pt x="840" y="280"/>
                  </a:lnTo>
                  <a:lnTo>
                    <a:pt x="843" y="324"/>
                  </a:lnTo>
                  <a:lnTo>
                    <a:pt x="840" y="368"/>
                  </a:lnTo>
                  <a:lnTo>
                    <a:pt x="831" y="409"/>
                  </a:lnTo>
                  <a:lnTo>
                    <a:pt x="816" y="450"/>
                  </a:lnTo>
                  <a:lnTo>
                    <a:pt x="798" y="487"/>
                  </a:lnTo>
                  <a:lnTo>
                    <a:pt x="775" y="521"/>
                  </a:lnTo>
                  <a:lnTo>
                    <a:pt x="747" y="552"/>
                  </a:lnTo>
                  <a:lnTo>
                    <a:pt x="717" y="579"/>
                  </a:lnTo>
                  <a:lnTo>
                    <a:pt x="683" y="603"/>
                  </a:lnTo>
                  <a:lnTo>
                    <a:pt x="645" y="621"/>
                  </a:lnTo>
                  <a:lnTo>
                    <a:pt x="605" y="635"/>
                  </a:lnTo>
                  <a:lnTo>
                    <a:pt x="563" y="644"/>
                  </a:lnTo>
                  <a:lnTo>
                    <a:pt x="519" y="648"/>
                  </a:lnTo>
                  <a:lnTo>
                    <a:pt x="488" y="645"/>
                  </a:lnTo>
                  <a:lnTo>
                    <a:pt x="459" y="640"/>
                  </a:lnTo>
                  <a:lnTo>
                    <a:pt x="429" y="633"/>
                  </a:lnTo>
                  <a:lnTo>
                    <a:pt x="141" y="1120"/>
                  </a:lnTo>
                  <a:lnTo>
                    <a:pt x="96" y="1089"/>
                  </a:lnTo>
                  <a:lnTo>
                    <a:pt x="49" y="1061"/>
                  </a:lnTo>
                  <a:lnTo>
                    <a:pt x="0" y="1037"/>
                  </a:lnTo>
                  <a:lnTo>
                    <a:pt x="289" y="551"/>
                  </a:lnTo>
                  <a:lnTo>
                    <a:pt x="262" y="520"/>
                  </a:lnTo>
                  <a:lnTo>
                    <a:pt x="239" y="486"/>
                  </a:lnTo>
                  <a:lnTo>
                    <a:pt x="221" y="449"/>
                  </a:lnTo>
                  <a:lnTo>
                    <a:pt x="207" y="409"/>
                  </a:lnTo>
                  <a:lnTo>
                    <a:pt x="199" y="368"/>
                  </a:lnTo>
                  <a:lnTo>
                    <a:pt x="195" y="324"/>
                  </a:lnTo>
                  <a:lnTo>
                    <a:pt x="199" y="280"/>
                  </a:lnTo>
                  <a:lnTo>
                    <a:pt x="207" y="237"/>
                  </a:lnTo>
                  <a:lnTo>
                    <a:pt x="221" y="198"/>
                  </a:lnTo>
                  <a:lnTo>
                    <a:pt x="239" y="160"/>
                  </a:lnTo>
                  <a:lnTo>
                    <a:pt x="263" y="126"/>
                  </a:lnTo>
                  <a:lnTo>
                    <a:pt x="290" y="96"/>
                  </a:lnTo>
                  <a:lnTo>
                    <a:pt x="322" y="68"/>
                  </a:lnTo>
                  <a:lnTo>
                    <a:pt x="356" y="45"/>
                  </a:lnTo>
                  <a:lnTo>
                    <a:pt x="393" y="26"/>
                  </a:lnTo>
                  <a:lnTo>
                    <a:pt x="432" y="12"/>
                  </a:lnTo>
                  <a:lnTo>
                    <a:pt x="475" y="3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40" name="Freeform 436"/>
            <p:cNvSpPr>
              <a:spLocks/>
            </p:cNvSpPr>
            <p:nvPr/>
          </p:nvSpPr>
          <p:spPr bwMode="auto">
            <a:xfrm>
              <a:off x="4087" y="1006"/>
              <a:ext cx="104" cy="64"/>
            </a:xfrm>
            <a:custGeom>
              <a:avLst/>
              <a:gdLst>
                <a:gd name="T0" fmla="*/ 721 w 1044"/>
                <a:gd name="T1" fmla="*/ 0 h 646"/>
                <a:gd name="T2" fmla="*/ 765 w 1044"/>
                <a:gd name="T3" fmla="*/ 2 h 646"/>
                <a:gd name="T4" fmla="*/ 807 w 1044"/>
                <a:gd name="T5" fmla="*/ 11 h 646"/>
                <a:gd name="T6" fmla="*/ 846 w 1044"/>
                <a:gd name="T7" fmla="*/ 25 h 646"/>
                <a:gd name="T8" fmla="*/ 883 w 1044"/>
                <a:gd name="T9" fmla="*/ 44 h 646"/>
                <a:gd name="T10" fmla="*/ 919 w 1044"/>
                <a:gd name="T11" fmla="*/ 67 h 646"/>
                <a:gd name="T12" fmla="*/ 949 w 1044"/>
                <a:gd name="T13" fmla="*/ 94 h 646"/>
                <a:gd name="T14" fmla="*/ 977 w 1044"/>
                <a:gd name="T15" fmla="*/ 125 h 646"/>
                <a:gd name="T16" fmla="*/ 1000 w 1044"/>
                <a:gd name="T17" fmla="*/ 160 h 646"/>
                <a:gd name="T18" fmla="*/ 1018 w 1044"/>
                <a:gd name="T19" fmla="*/ 197 h 646"/>
                <a:gd name="T20" fmla="*/ 1033 w 1044"/>
                <a:gd name="T21" fmla="*/ 237 h 646"/>
                <a:gd name="T22" fmla="*/ 1041 w 1044"/>
                <a:gd name="T23" fmla="*/ 278 h 646"/>
                <a:gd name="T24" fmla="*/ 1044 w 1044"/>
                <a:gd name="T25" fmla="*/ 322 h 646"/>
                <a:gd name="T26" fmla="*/ 1041 w 1044"/>
                <a:gd name="T27" fmla="*/ 366 h 646"/>
                <a:gd name="T28" fmla="*/ 1033 w 1044"/>
                <a:gd name="T29" fmla="*/ 409 h 646"/>
                <a:gd name="T30" fmla="*/ 1018 w 1044"/>
                <a:gd name="T31" fmla="*/ 448 h 646"/>
                <a:gd name="T32" fmla="*/ 1000 w 1044"/>
                <a:gd name="T33" fmla="*/ 486 h 646"/>
                <a:gd name="T34" fmla="*/ 977 w 1044"/>
                <a:gd name="T35" fmla="*/ 520 h 646"/>
                <a:gd name="T36" fmla="*/ 949 w 1044"/>
                <a:gd name="T37" fmla="*/ 552 h 646"/>
                <a:gd name="T38" fmla="*/ 919 w 1044"/>
                <a:gd name="T39" fmla="*/ 578 h 646"/>
                <a:gd name="T40" fmla="*/ 883 w 1044"/>
                <a:gd name="T41" fmla="*/ 602 h 646"/>
                <a:gd name="T42" fmla="*/ 846 w 1044"/>
                <a:gd name="T43" fmla="*/ 621 h 646"/>
                <a:gd name="T44" fmla="*/ 807 w 1044"/>
                <a:gd name="T45" fmla="*/ 634 h 646"/>
                <a:gd name="T46" fmla="*/ 765 w 1044"/>
                <a:gd name="T47" fmla="*/ 643 h 646"/>
                <a:gd name="T48" fmla="*/ 721 w 1044"/>
                <a:gd name="T49" fmla="*/ 646 h 646"/>
                <a:gd name="T50" fmla="*/ 677 w 1044"/>
                <a:gd name="T51" fmla="*/ 643 h 646"/>
                <a:gd name="T52" fmla="*/ 637 w 1044"/>
                <a:gd name="T53" fmla="*/ 635 h 646"/>
                <a:gd name="T54" fmla="*/ 597 w 1044"/>
                <a:gd name="T55" fmla="*/ 621 h 646"/>
                <a:gd name="T56" fmla="*/ 560 w 1044"/>
                <a:gd name="T57" fmla="*/ 603 h 646"/>
                <a:gd name="T58" fmla="*/ 526 w 1044"/>
                <a:gd name="T59" fmla="*/ 580 h 646"/>
                <a:gd name="T60" fmla="*/ 495 w 1044"/>
                <a:gd name="T61" fmla="*/ 554 h 646"/>
                <a:gd name="T62" fmla="*/ 469 w 1044"/>
                <a:gd name="T63" fmla="*/ 523 h 646"/>
                <a:gd name="T64" fmla="*/ 445 w 1044"/>
                <a:gd name="T65" fmla="*/ 489 h 646"/>
                <a:gd name="T66" fmla="*/ 426 w 1044"/>
                <a:gd name="T67" fmla="*/ 453 h 646"/>
                <a:gd name="T68" fmla="*/ 412 w 1044"/>
                <a:gd name="T69" fmla="*/ 414 h 646"/>
                <a:gd name="T70" fmla="*/ 403 w 1044"/>
                <a:gd name="T71" fmla="*/ 373 h 646"/>
                <a:gd name="T72" fmla="*/ 0 w 1044"/>
                <a:gd name="T73" fmla="*/ 333 h 646"/>
                <a:gd name="T74" fmla="*/ 9 w 1044"/>
                <a:gd name="T75" fmla="*/ 284 h 646"/>
                <a:gd name="T76" fmla="*/ 14 w 1044"/>
                <a:gd name="T77" fmla="*/ 232 h 646"/>
                <a:gd name="T78" fmla="*/ 17 w 1044"/>
                <a:gd name="T79" fmla="*/ 180 h 646"/>
                <a:gd name="T80" fmla="*/ 17 w 1044"/>
                <a:gd name="T81" fmla="*/ 175 h 646"/>
                <a:gd name="T82" fmla="*/ 16 w 1044"/>
                <a:gd name="T83" fmla="*/ 171 h 646"/>
                <a:gd name="T84" fmla="*/ 418 w 1044"/>
                <a:gd name="T85" fmla="*/ 211 h 646"/>
                <a:gd name="T86" fmla="*/ 436 w 1044"/>
                <a:gd name="T87" fmla="*/ 171 h 646"/>
                <a:gd name="T88" fmla="*/ 459 w 1044"/>
                <a:gd name="T89" fmla="*/ 135 h 646"/>
                <a:gd name="T90" fmla="*/ 486 w 1044"/>
                <a:gd name="T91" fmla="*/ 102 h 646"/>
                <a:gd name="T92" fmla="*/ 518 w 1044"/>
                <a:gd name="T93" fmla="*/ 72 h 646"/>
                <a:gd name="T94" fmla="*/ 552 w 1044"/>
                <a:gd name="T95" fmla="*/ 47 h 646"/>
                <a:gd name="T96" fmla="*/ 591 w 1044"/>
                <a:gd name="T97" fmla="*/ 27 h 646"/>
                <a:gd name="T98" fmla="*/ 632 w 1044"/>
                <a:gd name="T99" fmla="*/ 12 h 646"/>
                <a:gd name="T100" fmla="*/ 675 w 1044"/>
                <a:gd name="T101" fmla="*/ 3 h 646"/>
                <a:gd name="T102" fmla="*/ 721 w 1044"/>
                <a:gd name="T103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4" h="646">
                  <a:moveTo>
                    <a:pt x="721" y="0"/>
                  </a:moveTo>
                  <a:lnTo>
                    <a:pt x="765" y="2"/>
                  </a:lnTo>
                  <a:lnTo>
                    <a:pt x="807" y="11"/>
                  </a:lnTo>
                  <a:lnTo>
                    <a:pt x="846" y="25"/>
                  </a:lnTo>
                  <a:lnTo>
                    <a:pt x="883" y="44"/>
                  </a:lnTo>
                  <a:lnTo>
                    <a:pt x="919" y="67"/>
                  </a:lnTo>
                  <a:lnTo>
                    <a:pt x="949" y="94"/>
                  </a:lnTo>
                  <a:lnTo>
                    <a:pt x="977" y="125"/>
                  </a:lnTo>
                  <a:lnTo>
                    <a:pt x="1000" y="160"/>
                  </a:lnTo>
                  <a:lnTo>
                    <a:pt x="1018" y="197"/>
                  </a:lnTo>
                  <a:lnTo>
                    <a:pt x="1033" y="237"/>
                  </a:lnTo>
                  <a:lnTo>
                    <a:pt x="1041" y="278"/>
                  </a:lnTo>
                  <a:lnTo>
                    <a:pt x="1044" y="322"/>
                  </a:lnTo>
                  <a:lnTo>
                    <a:pt x="1041" y="366"/>
                  </a:lnTo>
                  <a:lnTo>
                    <a:pt x="1033" y="409"/>
                  </a:lnTo>
                  <a:lnTo>
                    <a:pt x="1018" y="448"/>
                  </a:lnTo>
                  <a:lnTo>
                    <a:pt x="1000" y="486"/>
                  </a:lnTo>
                  <a:lnTo>
                    <a:pt x="977" y="520"/>
                  </a:lnTo>
                  <a:lnTo>
                    <a:pt x="949" y="552"/>
                  </a:lnTo>
                  <a:lnTo>
                    <a:pt x="919" y="578"/>
                  </a:lnTo>
                  <a:lnTo>
                    <a:pt x="883" y="602"/>
                  </a:lnTo>
                  <a:lnTo>
                    <a:pt x="846" y="621"/>
                  </a:lnTo>
                  <a:lnTo>
                    <a:pt x="807" y="634"/>
                  </a:lnTo>
                  <a:lnTo>
                    <a:pt x="765" y="643"/>
                  </a:lnTo>
                  <a:lnTo>
                    <a:pt x="721" y="646"/>
                  </a:lnTo>
                  <a:lnTo>
                    <a:pt x="677" y="643"/>
                  </a:lnTo>
                  <a:lnTo>
                    <a:pt x="637" y="635"/>
                  </a:lnTo>
                  <a:lnTo>
                    <a:pt x="597" y="621"/>
                  </a:lnTo>
                  <a:lnTo>
                    <a:pt x="560" y="603"/>
                  </a:lnTo>
                  <a:lnTo>
                    <a:pt x="526" y="580"/>
                  </a:lnTo>
                  <a:lnTo>
                    <a:pt x="495" y="554"/>
                  </a:lnTo>
                  <a:lnTo>
                    <a:pt x="469" y="523"/>
                  </a:lnTo>
                  <a:lnTo>
                    <a:pt x="445" y="489"/>
                  </a:lnTo>
                  <a:lnTo>
                    <a:pt x="426" y="453"/>
                  </a:lnTo>
                  <a:lnTo>
                    <a:pt x="412" y="414"/>
                  </a:lnTo>
                  <a:lnTo>
                    <a:pt x="403" y="373"/>
                  </a:lnTo>
                  <a:lnTo>
                    <a:pt x="0" y="333"/>
                  </a:lnTo>
                  <a:lnTo>
                    <a:pt x="9" y="284"/>
                  </a:lnTo>
                  <a:lnTo>
                    <a:pt x="14" y="232"/>
                  </a:lnTo>
                  <a:lnTo>
                    <a:pt x="17" y="180"/>
                  </a:lnTo>
                  <a:lnTo>
                    <a:pt x="17" y="175"/>
                  </a:lnTo>
                  <a:lnTo>
                    <a:pt x="16" y="171"/>
                  </a:lnTo>
                  <a:lnTo>
                    <a:pt x="418" y="211"/>
                  </a:lnTo>
                  <a:lnTo>
                    <a:pt x="436" y="171"/>
                  </a:lnTo>
                  <a:lnTo>
                    <a:pt x="459" y="135"/>
                  </a:lnTo>
                  <a:lnTo>
                    <a:pt x="486" y="102"/>
                  </a:lnTo>
                  <a:lnTo>
                    <a:pt x="518" y="72"/>
                  </a:lnTo>
                  <a:lnTo>
                    <a:pt x="552" y="47"/>
                  </a:lnTo>
                  <a:lnTo>
                    <a:pt x="591" y="27"/>
                  </a:lnTo>
                  <a:lnTo>
                    <a:pt x="632" y="12"/>
                  </a:lnTo>
                  <a:lnTo>
                    <a:pt x="675" y="3"/>
                  </a:lnTo>
                  <a:lnTo>
                    <a:pt x="7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41" name="Freeform 437"/>
            <p:cNvSpPr>
              <a:spLocks/>
            </p:cNvSpPr>
            <p:nvPr/>
          </p:nvSpPr>
          <p:spPr bwMode="auto">
            <a:xfrm>
              <a:off x="4015" y="1094"/>
              <a:ext cx="64" cy="103"/>
            </a:xfrm>
            <a:custGeom>
              <a:avLst/>
              <a:gdLst>
                <a:gd name="T0" fmla="*/ 244 w 647"/>
                <a:gd name="T1" fmla="*/ 0 h 1039"/>
                <a:gd name="T2" fmla="*/ 334 w 647"/>
                <a:gd name="T3" fmla="*/ 393 h 1039"/>
                <a:gd name="T4" fmla="*/ 380 w 647"/>
                <a:gd name="T5" fmla="*/ 398 h 1039"/>
                <a:gd name="T6" fmla="*/ 425 w 647"/>
                <a:gd name="T7" fmla="*/ 409 h 1039"/>
                <a:gd name="T8" fmla="*/ 466 w 647"/>
                <a:gd name="T9" fmla="*/ 426 h 1039"/>
                <a:gd name="T10" fmla="*/ 505 w 647"/>
                <a:gd name="T11" fmla="*/ 448 h 1039"/>
                <a:gd name="T12" fmla="*/ 540 w 647"/>
                <a:gd name="T13" fmla="*/ 476 h 1039"/>
                <a:gd name="T14" fmla="*/ 571 w 647"/>
                <a:gd name="T15" fmla="*/ 507 h 1039"/>
                <a:gd name="T16" fmla="*/ 597 w 647"/>
                <a:gd name="T17" fmla="*/ 543 h 1039"/>
                <a:gd name="T18" fmla="*/ 618 w 647"/>
                <a:gd name="T19" fmla="*/ 582 h 1039"/>
                <a:gd name="T20" fmla="*/ 634 w 647"/>
                <a:gd name="T21" fmla="*/ 624 h 1039"/>
                <a:gd name="T22" fmla="*/ 644 w 647"/>
                <a:gd name="T23" fmla="*/ 669 h 1039"/>
                <a:gd name="T24" fmla="*/ 647 w 647"/>
                <a:gd name="T25" fmla="*/ 716 h 1039"/>
                <a:gd name="T26" fmla="*/ 644 w 647"/>
                <a:gd name="T27" fmla="*/ 760 h 1039"/>
                <a:gd name="T28" fmla="*/ 635 w 647"/>
                <a:gd name="T29" fmla="*/ 802 h 1039"/>
                <a:gd name="T30" fmla="*/ 622 w 647"/>
                <a:gd name="T31" fmla="*/ 841 h 1039"/>
                <a:gd name="T32" fmla="*/ 602 w 647"/>
                <a:gd name="T33" fmla="*/ 878 h 1039"/>
                <a:gd name="T34" fmla="*/ 579 w 647"/>
                <a:gd name="T35" fmla="*/ 913 h 1039"/>
                <a:gd name="T36" fmla="*/ 552 w 647"/>
                <a:gd name="T37" fmla="*/ 944 h 1039"/>
                <a:gd name="T38" fmla="*/ 521 w 647"/>
                <a:gd name="T39" fmla="*/ 972 h 1039"/>
                <a:gd name="T40" fmla="*/ 487 w 647"/>
                <a:gd name="T41" fmla="*/ 995 h 1039"/>
                <a:gd name="T42" fmla="*/ 450 w 647"/>
                <a:gd name="T43" fmla="*/ 1013 h 1039"/>
                <a:gd name="T44" fmla="*/ 409 w 647"/>
                <a:gd name="T45" fmla="*/ 1028 h 1039"/>
                <a:gd name="T46" fmla="*/ 368 w 647"/>
                <a:gd name="T47" fmla="*/ 1036 h 1039"/>
                <a:gd name="T48" fmla="*/ 324 w 647"/>
                <a:gd name="T49" fmla="*/ 1039 h 1039"/>
                <a:gd name="T50" fmla="*/ 280 w 647"/>
                <a:gd name="T51" fmla="*/ 1036 h 1039"/>
                <a:gd name="T52" fmla="*/ 238 w 647"/>
                <a:gd name="T53" fmla="*/ 1028 h 1039"/>
                <a:gd name="T54" fmla="*/ 198 w 647"/>
                <a:gd name="T55" fmla="*/ 1013 h 1039"/>
                <a:gd name="T56" fmla="*/ 160 w 647"/>
                <a:gd name="T57" fmla="*/ 995 h 1039"/>
                <a:gd name="T58" fmla="*/ 126 w 647"/>
                <a:gd name="T59" fmla="*/ 972 h 1039"/>
                <a:gd name="T60" fmla="*/ 96 w 647"/>
                <a:gd name="T61" fmla="*/ 944 h 1039"/>
                <a:gd name="T62" fmla="*/ 68 w 647"/>
                <a:gd name="T63" fmla="*/ 913 h 1039"/>
                <a:gd name="T64" fmla="*/ 45 w 647"/>
                <a:gd name="T65" fmla="*/ 878 h 1039"/>
                <a:gd name="T66" fmla="*/ 26 w 647"/>
                <a:gd name="T67" fmla="*/ 841 h 1039"/>
                <a:gd name="T68" fmla="*/ 12 w 647"/>
                <a:gd name="T69" fmla="*/ 802 h 1039"/>
                <a:gd name="T70" fmla="*/ 3 w 647"/>
                <a:gd name="T71" fmla="*/ 760 h 1039"/>
                <a:gd name="T72" fmla="*/ 0 w 647"/>
                <a:gd name="T73" fmla="*/ 716 h 1039"/>
                <a:gd name="T74" fmla="*/ 3 w 647"/>
                <a:gd name="T75" fmla="*/ 670 h 1039"/>
                <a:gd name="T76" fmla="*/ 13 w 647"/>
                <a:gd name="T77" fmla="*/ 626 h 1039"/>
                <a:gd name="T78" fmla="*/ 29 w 647"/>
                <a:gd name="T79" fmla="*/ 585 h 1039"/>
                <a:gd name="T80" fmla="*/ 49 w 647"/>
                <a:gd name="T81" fmla="*/ 547 h 1039"/>
                <a:gd name="T82" fmla="*/ 75 w 647"/>
                <a:gd name="T83" fmla="*/ 512 h 1039"/>
                <a:gd name="T84" fmla="*/ 104 w 647"/>
                <a:gd name="T85" fmla="*/ 480 h 1039"/>
                <a:gd name="T86" fmla="*/ 138 w 647"/>
                <a:gd name="T87" fmla="*/ 453 h 1039"/>
                <a:gd name="T88" fmla="*/ 176 w 647"/>
                <a:gd name="T89" fmla="*/ 431 h 1039"/>
                <a:gd name="T90" fmla="*/ 85 w 647"/>
                <a:gd name="T91" fmla="*/ 37 h 1039"/>
                <a:gd name="T92" fmla="*/ 139 w 647"/>
                <a:gd name="T93" fmla="*/ 28 h 1039"/>
                <a:gd name="T94" fmla="*/ 192 w 647"/>
                <a:gd name="T95" fmla="*/ 16 h 1039"/>
                <a:gd name="T96" fmla="*/ 244 w 647"/>
                <a:gd name="T97" fmla="*/ 0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7" h="1039">
                  <a:moveTo>
                    <a:pt x="244" y="0"/>
                  </a:moveTo>
                  <a:lnTo>
                    <a:pt x="334" y="393"/>
                  </a:lnTo>
                  <a:lnTo>
                    <a:pt x="380" y="398"/>
                  </a:lnTo>
                  <a:lnTo>
                    <a:pt x="425" y="409"/>
                  </a:lnTo>
                  <a:lnTo>
                    <a:pt x="466" y="426"/>
                  </a:lnTo>
                  <a:lnTo>
                    <a:pt x="505" y="448"/>
                  </a:lnTo>
                  <a:lnTo>
                    <a:pt x="540" y="476"/>
                  </a:lnTo>
                  <a:lnTo>
                    <a:pt x="571" y="507"/>
                  </a:lnTo>
                  <a:lnTo>
                    <a:pt x="597" y="543"/>
                  </a:lnTo>
                  <a:lnTo>
                    <a:pt x="618" y="582"/>
                  </a:lnTo>
                  <a:lnTo>
                    <a:pt x="634" y="624"/>
                  </a:lnTo>
                  <a:lnTo>
                    <a:pt x="644" y="669"/>
                  </a:lnTo>
                  <a:lnTo>
                    <a:pt x="647" y="716"/>
                  </a:lnTo>
                  <a:lnTo>
                    <a:pt x="644" y="760"/>
                  </a:lnTo>
                  <a:lnTo>
                    <a:pt x="635" y="802"/>
                  </a:lnTo>
                  <a:lnTo>
                    <a:pt x="622" y="841"/>
                  </a:lnTo>
                  <a:lnTo>
                    <a:pt x="602" y="878"/>
                  </a:lnTo>
                  <a:lnTo>
                    <a:pt x="579" y="913"/>
                  </a:lnTo>
                  <a:lnTo>
                    <a:pt x="552" y="944"/>
                  </a:lnTo>
                  <a:lnTo>
                    <a:pt x="521" y="972"/>
                  </a:lnTo>
                  <a:lnTo>
                    <a:pt x="487" y="995"/>
                  </a:lnTo>
                  <a:lnTo>
                    <a:pt x="450" y="1013"/>
                  </a:lnTo>
                  <a:lnTo>
                    <a:pt x="409" y="1028"/>
                  </a:lnTo>
                  <a:lnTo>
                    <a:pt x="368" y="1036"/>
                  </a:lnTo>
                  <a:lnTo>
                    <a:pt x="324" y="1039"/>
                  </a:lnTo>
                  <a:lnTo>
                    <a:pt x="280" y="1036"/>
                  </a:lnTo>
                  <a:lnTo>
                    <a:pt x="238" y="1028"/>
                  </a:lnTo>
                  <a:lnTo>
                    <a:pt x="198" y="1013"/>
                  </a:lnTo>
                  <a:lnTo>
                    <a:pt x="160" y="995"/>
                  </a:lnTo>
                  <a:lnTo>
                    <a:pt x="126" y="972"/>
                  </a:lnTo>
                  <a:lnTo>
                    <a:pt x="96" y="944"/>
                  </a:lnTo>
                  <a:lnTo>
                    <a:pt x="68" y="913"/>
                  </a:lnTo>
                  <a:lnTo>
                    <a:pt x="45" y="878"/>
                  </a:lnTo>
                  <a:lnTo>
                    <a:pt x="26" y="841"/>
                  </a:lnTo>
                  <a:lnTo>
                    <a:pt x="12" y="802"/>
                  </a:lnTo>
                  <a:lnTo>
                    <a:pt x="3" y="760"/>
                  </a:lnTo>
                  <a:lnTo>
                    <a:pt x="0" y="716"/>
                  </a:lnTo>
                  <a:lnTo>
                    <a:pt x="3" y="670"/>
                  </a:lnTo>
                  <a:lnTo>
                    <a:pt x="13" y="626"/>
                  </a:lnTo>
                  <a:lnTo>
                    <a:pt x="29" y="585"/>
                  </a:lnTo>
                  <a:lnTo>
                    <a:pt x="49" y="547"/>
                  </a:lnTo>
                  <a:lnTo>
                    <a:pt x="75" y="512"/>
                  </a:lnTo>
                  <a:lnTo>
                    <a:pt x="104" y="480"/>
                  </a:lnTo>
                  <a:lnTo>
                    <a:pt x="138" y="453"/>
                  </a:lnTo>
                  <a:lnTo>
                    <a:pt x="176" y="431"/>
                  </a:lnTo>
                  <a:lnTo>
                    <a:pt x="85" y="37"/>
                  </a:lnTo>
                  <a:lnTo>
                    <a:pt x="139" y="28"/>
                  </a:lnTo>
                  <a:lnTo>
                    <a:pt x="192" y="16"/>
                  </a:lnTo>
                  <a:lnTo>
                    <a:pt x="2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42" name="Freeform 438"/>
            <p:cNvSpPr>
              <a:spLocks/>
            </p:cNvSpPr>
            <p:nvPr/>
          </p:nvSpPr>
          <p:spPr bwMode="auto">
            <a:xfrm>
              <a:off x="3833" y="1040"/>
              <a:ext cx="115" cy="66"/>
            </a:xfrm>
            <a:custGeom>
              <a:avLst/>
              <a:gdLst>
                <a:gd name="T0" fmla="*/ 1094 w 1147"/>
                <a:gd name="T1" fmla="*/ 0 h 667"/>
                <a:gd name="T2" fmla="*/ 1108 w 1147"/>
                <a:gd name="T3" fmla="*/ 52 h 667"/>
                <a:gd name="T4" fmla="*/ 1126 w 1147"/>
                <a:gd name="T5" fmla="*/ 104 h 667"/>
                <a:gd name="T6" fmla="*/ 1147 w 1147"/>
                <a:gd name="T7" fmla="*/ 153 h 667"/>
                <a:gd name="T8" fmla="*/ 644 w 1147"/>
                <a:gd name="T9" fmla="*/ 322 h 667"/>
                <a:gd name="T10" fmla="*/ 645 w 1147"/>
                <a:gd name="T11" fmla="*/ 332 h 667"/>
                <a:gd name="T12" fmla="*/ 646 w 1147"/>
                <a:gd name="T13" fmla="*/ 343 h 667"/>
                <a:gd name="T14" fmla="*/ 644 w 1147"/>
                <a:gd name="T15" fmla="*/ 387 h 667"/>
                <a:gd name="T16" fmla="*/ 635 w 1147"/>
                <a:gd name="T17" fmla="*/ 430 h 667"/>
                <a:gd name="T18" fmla="*/ 621 w 1147"/>
                <a:gd name="T19" fmla="*/ 469 h 667"/>
                <a:gd name="T20" fmla="*/ 602 w 1147"/>
                <a:gd name="T21" fmla="*/ 506 h 667"/>
                <a:gd name="T22" fmla="*/ 579 w 1147"/>
                <a:gd name="T23" fmla="*/ 540 h 667"/>
                <a:gd name="T24" fmla="*/ 552 w 1147"/>
                <a:gd name="T25" fmla="*/ 572 h 667"/>
                <a:gd name="T26" fmla="*/ 521 w 1147"/>
                <a:gd name="T27" fmla="*/ 600 h 667"/>
                <a:gd name="T28" fmla="*/ 486 w 1147"/>
                <a:gd name="T29" fmla="*/ 623 h 667"/>
                <a:gd name="T30" fmla="*/ 449 w 1147"/>
                <a:gd name="T31" fmla="*/ 641 h 667"/>
                <a:gd name="T32" fmla="*/ 409 w 1147"/>
                <a:gd name="T33" fmla="*/ 656 h 667"/>
                <a:gd name="T34" fmla="*/ 366 w 1147"/>
                <a:gd name="T35" fmla="*/ 663 h 667"/>
                <a:gd name="T36" fmla="*/ 323 w 1147"/>
                <a:gd name="T37" fmla="*/ 667 h 667"/>
                <a:gd name="T38" fmla="*/ 279 w 1147"/>
                <a:gd name="T39" fmla="*/ 663 h 667"/>
                <a:gd name="T40" fmla="*/ 237 w 1147"/>
                <a:gd name="T41" fmla="*/ 656 h 667"/>
                <a:gd name="T42" fmla="*/ 198 w 1147"/>
                <a:gd name="T43" fmla="*/ 641 h 667"/>
                <a:gd name="T44" fmla="*/ 160 w 1147"/>
                <a:gd name="T45" fmla="*/ 623 h 667"/>
                <a:gd name="T46" fmla="*/ 125 w 1147"/>
                <a:gd name="T47" fmla="*/ 600 h 667"/>
                <a:gd name="T48" fmla="*/ 94 w 1147"/>
                <a:gd name="T49" fmla="*/ 572 h 667"/>
                <a:gd name="T50" fmla="*/ 67 w 1147"/>
                <a:gd name="T51" fmla="*/ 540 h 667"/>
                <a:gd name="T52" fmla="*/ 44 w 1147"/>
                <a:gd name="T53" fmla="*/ 506 h 667"/>
                <a:gd name="T54" fmla="*/ 25 w 1147"/>
                <a:gd name="T55" fmla="*/ 469 h 667"/>
                <a:gd name="T56" fmla="*/ 12 w 1147"/>
                <a:gd name="T57" fmla="*/ 430 h 667"/>
                <a:gd name="T58" fmla="*/ 3 w 1147"/>
                <a:gd name="T59" fmla="*/ 387 h 667"/>
                <a:gd name="T60" fmla="*/ 0 w 1147"/>
                <a:gd name="T61" fmla="*/ 343 h 667"/>
                <a:gd name="T62" fmla="*/ 3 w 1147"/>
                <a:gd name="T63" fmla="*/ 299 h 667"/>
                <a:gd name="T64" fmla="*/ 12 w 1147"/>
                <a:gd name="T65" fmla="*/ 257 h 667"/>
                <a:gd name="T66" fmla="*/ 25 w 1147"/>
                <a:gd name="T67" fmla="*/ 218 h 667"/>
                <a:gd name="T68" fmla="*/ 44 w 1147"/>
                <a:gd name="T69" fmla="*/ 181 h 667"/>
                <a:gd name="T70" fmla="*/ 67 w 1147"/>
                <a:gd name="T71" fmla="*/ 145 h 667"/>
                <a:gd name="T72" fmla="*/ 94 w 1147"/>
                <a:gd name="T73" fmla="*/ 115 h 667"/>
                <a:gd name="T74" fmla="*/ 125 w 1147"/>
                <a:gd name="T75" fmla="*/ 87 h 667"/>
                <a:gd name="T76" fmla="*/ 160 w 1147"/>
                <a:gd name="T77" fmla="*/ 64 h 667"/>
                <a:gd name="T78" fmla="*/ 198 w 1147"/>
                <a:gd name="T79" fmla="*/ 46 h 667"/>
                <a:gd name="T80" fmla="*/ 237 w 1147"/>
                <a:gd name="T81" fmla="*/ 31 h 667"/>
                <a:gd name="T82" fmla="*/ 279 w 1147"/>
                <a:gd name="T83" fmla="*/ 24 h 667"/>
                <a:gd name="T84" fmla="*/ 323 w 1147"/>
                <a:gd name="T85" fmla="*/ 20 h 667"/>
                <a:gd name="T86" fmla="*/ 365 w 1147"/>
                <a:gd name="T87" fmla="*/ 23 h 667"/>
                <a:gd name="T88" fmla="*/ 405 w 1147"/>
                <a:gd name="T89" fmla="*/ 31 h 667"/>
                <a:gd name="T90" fmla="*/ 443 w 1147"/>
                <a:gd name="T91" fmla="*/ 43 h 667"/>
                <a:gd name="T92" fmla="*/ 480 w 1147"/>
                <a:gd name="T93" fmla="*/ 61 h 667"/>
                <a:gd name="T94" fmla="*/ 512 w 1147"/>
                <a:gd name="T95" fmla="*/ 82 h 667"/>
                <a:gd name="T96" fmla="*/ 543 w 1147"/>
                <a:gd name="T97" fmla="*/ 107 h 667"/>
                <a:gd name="T98" fmla="*/ 571 w 1147"/>
                <a:gd name="T99" fmla="*/ 136 h 667"/>
                <a:gd name="T100" fmla="*/ 594 w 1147"/>
                <a:gd name="T101" fmla="*/ 167 h 667"/>
                <a:gd name="T102" fmla="*/ 1094 w 1147"/>
                <a:gd name="T103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47" h="667">
                  <a:moveTo>
                    <a:pt x="1094" y="0"/>
                  </a:moveTo>
                  <a:lnTo>
                    <a:pt x="1108" y="52"/>
                  </a:lnTo>
                  <a:lnTo>
                    <a:pt x="1126" y="104"/>
                  </a:lnTo>
                  <a:lnTo>
                    <a:pt x="1147" y="153"/>
                  </a:lnTo>
                  <a:lnTo>
                    <a:pt x="644" y="322"/>
                  </a:lnTo>
                  <a:lnTo>
                    <a:pt x="645" y="332"/>
                  </a:lnTo>
                  <a:lnTo>
                    <a:pt x="646" y="343"/>
                  </a:lnTo>
                  <a:lnTo>
                    <a:pt x="644" y="387"/>
                  </a:lnTo>
                  <a:lnTo>
                    <a:pt x="635" y="430"/>
                  </a:lnTo>
                  <a:lnTo>
                    <a:pt x="621" y="469"/>
                  </a:lnTo>
                  <a:lnTo>
                    <a:pt x="602" y="506"/>
                  </a:lnTo>
                  <a:lnTo>
                    <a:pt x="579" y="540"/>
                  </a:lnTo>
                  <a:lnTo>
                    <a:pt x="552" y="572"/>
                  </a:lnTo>
                  <a:lnTo>
                    <a:pt x="521" y="600"/>
                  </a:lnTo>
                  <a:lnTo>
                    <a:pt x="486" y="623"/>
                  </a:lnTo>
                  <a:lnTo>
                    <a:pt x="449" y="641"/>
                  </a:lnTo>
                  <a:lnTo>
                    <a:pt x="409" y="656"/>
                  </a:lnTo>
                  <a:lnTo>
                    <a:pt x="366" y="663"/>
                  </a:lnTo>
                  <a:lnTo>
                    <a:pt x="323" y="667"/>
                  </a:lnTo>
                  <a:lnTo>
                    <a:pt x="279" y="663"/>
                  </a:lnTo>
                  <a:lnTo>
                    <a:pt x="237" y="656"/>
                  </a:lnTo>
                  <a:lnTo>
                    <a:pt x="198" y="641"/>
                  </a:lnTo>
                  <a:lnTo>
                    <a:pt x="160" y="623"/>
                  </a:lnTo>
                  <a:lnTo>
                    <a:pt x="125" y="600"/>
                  </a:lnTo>
                  <a:lnTo>
                    <a:pt x="94" y="572"/>
                  </a:lnTo>
                  <a:lnTo>
                    <a:pt x="67" y="540"/>
                  </a:lnTo>
                  <a:lnTo>
                    <a:pt x="44" y="506"/>
                  </a:lnTo>
                  <a:lnTo>
                    <a:pt x="25" y="469"/>
                  </a:lnTo>
                  <a:lnTo>
                    <a:pt x="12" y="430"/>
                  </a:lnTo>
                  <a:lnTo>
                    <a:pt x="3" y="387"/>
                  </a:lnTo>
                  <a:lnTo>
                    <a:pt x="0" y="343"/>
                  </a:lnTo>
                  <a:lnTo>
                    <a:pt x="3" y="299"/>
                  </a:lnTo>
                  <a:lnTo>
                    <a:pt x="12" y="257"/>
                  </a:lnTo>
                  <a:lnTo>
                    <a:pt x="25" y="218"/>
                  </a:lnTo>
                  <a:lnTo>
                    <a:pt x="44" y="181"/>
                  </a:lnTo>
                  <a:lnTo>
                    <a:pt x="67" y="145"/>
                  </a:lnTo>
                  <a:lnTo>
                    <a:pt x="94" y="115"/>
                  </a:lnTo>
                  <a:lnTo>
                    <a:pt x="125" y="87"/>
                  </a:lnTo>
                  <a:lnTo>
                    <a:pt x="160" y="64"/>
                  </a:lnTo>
                  <a:lnTo>
                    <a:pt x="198" y="46"/>
                  </a:lnTo>
                  <a:lnTo>
                    <a:pt x="237" y="31"/>
                  </a:lnTo>
                  <a:lnTo>
                    <a:pt x="279" y="24"/>
                  </a:lnTo>
                  <a:lnTo>
                    <a:pt x="323" y="20"/>
                  </a:lnTo>
                  <a:lnTo>
                    <a:pt x="365" y="23"/>
                  </a:lnTo>
                  <a:lnTo>
                    <a:pt x="405" y="31"/>
                  </a:lnTo>
                  <a:lnTo>
                    <a:pt x="443" y="43"/>
                  </a:lnTo>
                  <a:lnTo>
                    <a:pt x="480" y="61"/>
                  </a:lnTo>
                  <a:lnTo>
                    <a:pt x="512" y="82"/>
                  </a:lnTo>
                  <a:lnTo>
                    <a:pt x="543" y="107"/>
                  </a:lnTo>
                  <a:lnTo>
                    <a:pt x="571" y="136"/>
                  </a:lnTo>
                  <a:lnTo>
                    <a:pt x="594" y="167"/>
                  </a:lnTo>
                  <a:lnTo>
                    <a:pt x="10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  <p:sp>
          <p:nvSpPr>
            <p:cNvPr id="643" name="Freeform 439"/>
            <p:cNvSpPr>
              <a:spLocks/>
            </p:cNvSpPr>
            <p:nvPr/>
          </p:nvSpPr>
          <p:spPr bwMode="auto">
            <a:xfrm>
              <a:off x="3959" y="968"/>
              <a:ext cx="111" cy="111"/>
            </a:xfrm>
            <a:custGeom>
              <a:avLst/>
              <a:gdLst>
                <a:gd name="T0" fmla="*/ 554 w 1109"/>
                <a:gd name="T1" fmla="*/ 0 h 1110"/>
                <a:gd name="T2" fmla="*/ 614 w 1109"/>
                <a:gd name="T3" fmla="*/ 4 h 1110"/>
                <a:gd name="T4" fmla="*/ 674 w 1109"/>
                <a:gd name="T5" fmla="*/ 14 h 1110"/>
                <a:gd name="T6" fmla="*/ 730 w 1109"/>
                <a:gd name="T7" fmla="*/ 29 h 1110"/>
                <a:gd name="T8" fmla="*/ 783 w 1109"/>
                <a:gd name="T9" fmla="*/ 50 h 1110"/>
                <a:gd name="T10" fmla="*/ 834 w 1109"/>
                <a:gd name="T11" fmla="*/ 76 h 1110"/>
                <a:gd name="T12" fmla="*/ 882 w 1109"/>
                <a:gd name="T13" fmla="*/ 108 h 1110"/>
                <a:gd name="T14" fmla="*/ 926 w 1109"/>
                <a:gd name="T15" fmla="*/ 144 h 1110"/>
                <a:gd name="T16" fmla="*/ 966 w 1109"/>
                <a:gd name="T17" fmla="*/ 184 h 1110"/>
                <a:gd name="T18" fmla="*/ 1002 w 1109"/>
                <a:gd name="T19" fmla="*/ 228 h 1110"/>
                <a:gd name="T20" fmla="*/ 1034 w 1109"/>
                <a:gd name="T21" fmla="*/ 276 h 1110"/>
                <a:gd name="T22" fmla="*/ 1060 w 1109"/>
                <a:gd name="T23" fmla="*/ 326 h 1110"/>
                <a:gd name="T24" fmla="*/ 1081 w 1109"/>
                <a:gd name="T25" fmla="*/ 380 h 1110"/>
                <a:gd name="T26" fmla="*/ 1096 w 1109"/>
                <a:gd name="T27" fmla="*/ 436 h 1110"/>
                <a:gd name="T28" fmla="*/ 1106 w 1109"/>
                <a:gd name="T29" fmla="*/ 494 h 1110"/>
                <a:gd name="T30" fmla="*/ 1109 w 1109"/>
                <a:gd name="T31" fmla="*/ 555 h 1110"/>
                <a:gd name="T32" fmla="*/ 1106 w 1109"/>
                <a:gd name="T33" fmla="*/ 615 h 1110"/>
                <a:gd name="T34" fmla="*/ 1096 w 1109"/>
                <a:gd name="T35" fmla="*/ 674 h 1110"/>
                <a:gd name="T36" fmla="*/ 1081 w 1109"/>
                <a:gd name="T37" fmla="*/ 730 h 1110"/>
                <a:gd name="T38" fmla="*/ 1060 w 1109"/>
                <a:gd name="T39" fmla="*/ 784 h 1110"/>
                <a:gd name="T40" fmla="*/ 1034 w 1109"/>
                <a:gd name="T41" fmla="*/ 834 h 1110"/>
                <a:gd name="T42" fmla="*/ 1002 w 1109"/>
                <a:gd name="T43" fmla="*/ 883 h 1110"/>
                <a:gd name="T44" fmla="*/ 966 w 1109"/>
                <a:gd name="T45" fmla="*/ 927 h 1110"/>
                <a:gd name="T46" fmla="*/ 926 w 1109"/>
                <a:gd name="T47" fmla="*/ 967 h 1110"/>
                <a:gd name="T48" fmla="*/ 882 w 1109"/>
                <a:gd name="T49" fmla="*/ 1002 h 1110"/>
                <a:gd name="T50" fmla="*/ 834 w 1109"/>
                <a:gd name="T51" fmla="*/ 1034 h 1110"/>
                <a:gd name="T52" fmla="*/ 783 w 1109"/>
                <a:gd name="T53" fmla="*/ 1060 h 1110"/>
                <a:gd name="T54" fmla="*/ 730 w 1109"/>
                <a:gd name="T55" fmla="*/ 1081 h 1110"/>
                <a:gd name="T56" fmla="*/ 674 w 1109"/>
                <a:gd name="T57" fmla="*/ 1097 h 1110"/>
                <a:gd name="T58" fmla="*/ 614 w 1109"/>
                <a:gd name="T59" fmla="*/ 1107 h 1110"/>
                <a:gd name="T60" fmla="*/ 554 w 1109"/>
                <a:gd name="T61" fmla="*/ 1110 h 1110"/>
                <a:gd name="T62" fmla="*/ 494 w 1109"/>
                <a:gd name="T63" fmla="*/ 1107 h 1110"/>
                <a:gd name="T64" fmla="*/ 436 w 1109"/>
                <a:gd name="T65" fmla="*/ 1097 h 1110"/>
                <a:gd name="T66" fmla="*/ 380 w 1109"/>
                <a:gd name="T67" fmla="*/ 1081 h 1110"/>
                <a:gd name="T68" fmla="*/ 326 w 1109"/>
                <a:gd name="T69" fmla="*/ 1060 h 1110"/>
                <a:gd name="T70" fmla="*/ 275 w 1109"/>
                <a:gd name="T71" fmla="*/ 1034 h 1110"/>
                <a:gd name="T72" fmla="*/ 227 w 1109"/>
                <a:gd name="T73" fmla="*/ 1002 h 1110"/>
                <a:gd name="T74" fmla="*/ 183 w 1109"/>
                <a:gd name="T75" fmla="*/ 967 h 1110"/>
                <a:gd name="T76" fmla="*/ 143 w 1109"/>
                <a:gd name="T77" fmla="*/ 927 h 1110"/>
                <a:gd name="T78" fmla="*/ 107 w 1109"/>
                <a:gd name="T79" fmla="*/ 883 h 1110"/>
                <a:gd name="T80" fmla="*/ 76 w 1109"/>
                <a:gd name="T81" fmla="*/ 834 h 1110"/>
                <a:gd name="T82" fmla="*/ 49 w 1109"/>
                <a:gd name="T83" fmla="*/ 784 h 1110"/>
                <a:gd name="T84" fmla="*/ 28 w 1109"/>
                <a:gd name="T85" fmla="*/ 730 h 1110"/>
                <a:gd name="T86" fmla="*/ 13 w 1109"/>
                <a:gd name="T87" fmla="*/ 674 h 1110"/>
                <a:gd name="T88" fmla="*/ 3 w 1109"/>
                <a:gd name="T89" fmla="*/ 615 h 1110"/>
                <a:gd name="T90" fmla="*/ 0 w 1109"/>
                <a:gd name="T91" fmla="*/ 555 h 1110"/>
                <a:gd name="T92" fmla="*/ 3 w 1109"/>
                <a:gd name="T93" fmla="*/ 494 h 1110"/>
                <a:gd name="T94" fmla="*/ 13 w 1109"/>
                <a:gd name="T95" fmla="*/ 436 h 1110"/>
                <a:gd name="T96" fmla="*/ 28 w 1109"/>
                <a:gd name="T97" fmla="*/ 380 h 1110"/>
                <a:gd name="T98" fmla="*/ 49 w 1109"/>
                <a:gd name="T99" fmla="*/ 326 h 1110"/>
                <a:gd name="T100" fmla="*/ 76 w 1109"/>
                <a:gd name="T101" fmla="*/ 276 h 1110"/>
                <a:gd name="T102" fmla="*/ 107 w 1109"/>
                <a:gd name="T103" fmla="*/ 228 h 1110"/>
                <a:gd name="T104" fmla="*/ 143 w 1109"/>
                <a:gd name="T105" fmla="*/ 184 h 1110"/>
                <a:gd name="T106" fmla="*/ 183 w 1109"/>
                <a:gd name="T107" fmla="*/ 144 h 1110"/>
                <a:gd name="T108" fmla="*/ 227 w 1109"/>
                <a:gd name="T109" fmla="*/ 108 h 1110"/>
                <a:gd name="T110" fmla="*/ 275 w 1109"/>
                <a:gd name="T111" fmla="*/ 76 h 1110"/>
                <a:gd name="T112" fmla="*/ 326 w 1109"/>
                <a:gd name="T113" fmla="*/ 50 h 1110"/>
                <a:gd name="T114" fmla="*/ 380 w 1109"/>
                <a:gd name="T115" fmla="*/ 29 h 1110"/>
                <a:gd name="T116" fmla="*/ 436 w 1109"/>
                <a:gd name="T117" fmla="*/ 14 h 1110"/>
                <a:gd name="T118" fmla="*/ 494 w 1109"/>
                <a:gd name="T119" fmla="*/ 4 h 1110"/>
                <a:gd name="T120" fmla="*/ 554 w 1109"/>
                <a:gd name="T121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9" h="1110">
                  <a:moveTo>
                    <a:pt x="554" y="0"/>
                  </a:moveTo>
                  <a:lnTo>
                    <a:pt x="614" y="4"/>
                  </a:lnTo>
                  <a:lnTo>
                    <a:pt x="674" y="14"/>
                  </a:lnTo>
                  <a:lnTo>
                    <a:pt x="730" y="29"/>
                  </a:lnTo>
                  <a:lnTo>
                    <a:pt x="783" y="50"/>
                  </a:lnTo>
                  <a:lnTo>
                    <a:pt x="834" y="76"/>
                  </a:lnTo>
                  <a:lnTo>
                    <a:pt x="882" y="108"/>
                  </a:lnTo>
                  <a:lnTo>
                    <a:pt x="926" y="144"/>
                  </a:lnTo>
                  <a:lnTo>
                    <a:pt x="966" y="184"/>
                  </a:lnTo>
                  <a:lnTo>
                    <a:pt x="1002" y="228"/>
                  </a:lnTo>
                  <a:lnTo>
                    <a:pt x="1034" y="276"/>
                  </a:lnTo>
                  <a:lnTo>
                    <a:pt x="1060" y="326"/>
                  </a:lnTo>
                  <a:lnTo>
                    <a:pt x="1081" y="380"/>
                  </a:lnTo>
                  <a:lnTo>
                    <a:pt x="1096" y="436"/>
                  </a:lnTo>
                  <a:lnTo>
                    <a:pt x="1106" y="494"/>
                  </a:lnTo>
                  <a:lnTo>
                    <a:pt x="1109" y="555"/>
                  </a:lnTo>
                  <a:lnTo>
                    <a:pt x="1106" y="615"/>
                  </a:lnTo>
                  <a:lnTo>
                    <a:pt x="1096" y="674"/>
                  </a:lnTo>
                  <a:lnTo>
                    <a:pt x="1081" y="730"/>
                  </a:lnTo>
                  <a:lnTo>
                    <a:pt x="1060" y="784"/>
                  </a:lnTo>
                  <a:lnTo>
                    <a:pt x="1034" y="834"/>
                  </a:lnTo>
                  <a:lnTo>
                    <a:pt x="1002" y="883"/>
                  </a:lnTo>
                  <a:lnTo>
                    <a:pt x="966" y="927"/>
                  </a:lnTo>
                  <a:lnTo>
                    <a:pt x="926" y="967"/>
                  </a:lnTo>
                  <a:lnTo>
                    <a:pt x="882" y="1002"/>
                  </a:lnTo>
                  <a:lnTo>
                    <a:pt x="834" y="1034"/>
                  </a:lnTo>
                  <a:lnTo>
                    <a:pt x="783" y="1060"/>
                  </a:lnTo>
                  <a:lnTo>
                    <a:pt x="730" y="1081"/>
                  </a:lnTo>
                  <a:lnTo>
                    <a:pt x="674" y="1097"/>
                  </a:lnTo>
                  <a:lnTo>
                    <a:pt x="614" y="1107"/>
                  </a:lnTo>
                  <a:lnTo>
                    <a:pt x="554" y="1110"/>
                  </a:lnTo>
                  <a:lnTo>
                    <a:pt x="494" y="1107"/>
                  </a:lnTo>
                  <a:lnTo>
                    <a:pt x="436" y="1097"/>
                  </a:lnTo>
                  <a:lnTo>
                    <a:pt x="380" y="1081"/>
                  </a:lnTo>
                  <a:lnTo>
                    <a:pt x="326" y="1060"/>
                  </a:lnTo>
                  <a:lnTo>
                    <a:pt x="275" y="1034"/>
                  </a:lnTo>
                  <a:lnTo>
                    <a:pt x="227" y="1002"/>
                  </a:lnTo>
                  <a:lnTo>
                    <a:pt x="183" y="967"/>
                  </a:lnTo>
                  <a:lnTo>
                    <a:pt x="143" y="927"/>
                  </a:lnTo>
                  <a:lnTo>
                    <a:pt x="107" y="883"/>
                  </a:lnTo>
                  <a:lnTo>
                    <a:pt x="76" y="834"/>
                  </a:lnTo>
                  <a:lnTo>
                    <a:pt x="49" y="784"/>
                  </a:lnTo>
                  <a:lnTo>
                    <a:pt x="28" y="730"/>
                  </a:lnTo>
                  <a:lnTo>
                    <a:pt x="13" y="674"/>
                  </a:lnTo>
                  <a:lnTo>
                    <a:pt x="3" y="615"/>
                  </a:lnTo>
                  <a:lnTo>
                    <a:pt x="0" y="555"/>
                  </a:lnTo>
                  <a:lnTo>
                    <a:pt x="3" y="494"/>
                  </a:lnTo>
                  <a:lnTo>
                    <a:pt x="13" y="436"/>
                  </a:lnTo>
                  <a:lnTo>
                    <a:pt x="28" y="380"/>
                  </a:lnTo>
                  <a:lnTo>
                    <a:pt x="49" y="326"/>
                  </a:lnTo>
                  <a:lnTo>
                    <a:pt x="76" y="276"/>
                  </a:lnTo>
                  <a:lnTo>
                    <a:pt x="107" y="228"/>
                  </a:lnTo>
                  <a:lnTo>
                    <a:pt x="143" y="184"/>
                  </a:lnTo>
                  <a:lnTo>
                    <a:pt x="183" y="144"/>
                  </a:lnTo>
                  <a:lnTo>
                    <a:pt x="227" y="108"/>
                  </a:lnTo>
                  <a:lnTo>
                    <a:pt x="275" y="76"/>
                  </a:lnTo>
                  <a:lnTo>
                    <a:pt x="326" y="50"/>
                  </a:lnTo>
                  <a:lnTo>
                    <a:pt x="380" y="29"/>
                  </a:lnTo>
                  <a:lnTo>
                    <a:pt x="436" y="14"/>
                  </a:lnTo>
                  <a:lnTo>
                    <a:pt x="494" y="4"/>
                  </a:lnTo>
                  <a:lnTo>
                    <a:pt x="5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fr-CA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44" name="Group 94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3118102" y="5797679"/>
            <a:ext cx="451220" cy="534067"/>
            <a:chOff x="658" y="845"/>
            <a:chExt cx="305" cy="361"/>
          </a:xfrm>
          <a:solidFill>
            <a:schemeClr val="bg1"/>
          </a:solidFill>
        </p:grpSpPr>
        <p:sp>
          <p:nvSpPr>
            <p:cNvPr id="645" name="Freeform 96"/>
            <p:cNvSpPr>
              <a:spLocks/>
            </p:cNvSpPr>
            <p:nvPr/>
          </p:nvSpPr>
          <p:spPr bwMode="auto">
            <a:xfrm>
              <a:off x="730" y="845"/>
              <a:ext cx="161" cy="214"/>
            </a:xfrm>
            <a:custGeom>
              <a:avLst/>
              <a:gdLst>
                <a:gd name="T0" fmla="*/ 913 w 1612"/>
                <a:gd name="T1" fmla="*/ 6 h 2140"/>
                <a:gd name="T2" fmla="*/ 1041 w 1612"/>
                <a:gd name="T3" fmla="*/ 37 h 2140"/>
                <a:gd name="T4" fmla="*/ 1146 w 1612"/>
                <a:gd name="T5" fmla="*/ 86 h 2140"/>
                <a:gd name="T6" fmla="*/ 1241 w 1612"/>
                <a:gd name="T7" fmla="*/ 151 h 2140"/>
                <a:gd name="T8" fmla="*/ 1300 w 1612"/>
                <a:gd name="T9" fmla="*/ 211 h 2140"/>
                <a:gd name="T10" fmla="*/ 1330 w 1612"/>
                <a:gd name="T11" fmla="*/ 252 h 2140"/>
                <a:gd name="T12" fmla="*/ 1336 w 1612"/>
                <a:gd name="T13" fmla="*/ 262 h 2140"/>
                <a:gd name="T14" fmla="*/ 1354 w 1612"/>
                <a:gd name="T15" fmla="*/ 265 h 2140"/>
                <a:gd name="T16" fmla="*/ 1386 w 1612"/>
                <a:gd name="T17" fmla="*/ 276 h 2140"/>
                <a:gd name="T18" fmla="*/ 1428 w 1612"/>
                <a:gd name="T19" fmla="*/ 300 h 2140"/>
                <a:gd name="T20" fmla="*/ 1473 w 1612"/>
                <a:gd name="T21" fmla="*/ 343 h 2140"/>
                <a:gd name="T22" fmla="*/ 1513 w 1612"/>
                <a:gd name="T23" fmla="*/ 407 h 2140"/>
                <a:gd name="T24" fmla="*/ 1546 w 1612"/>
                <a:gd name="T25" fmla="*/ 500 h 2140"/>
                <a:gd name="T26" fmla="*/ 1564 w 1612"/>
                <a:gd name="T27" fmla="*/ 626 h 2140"/>
                <a:gd name="T28" fmla="*/ 1561 w 1612"/>
                <a:gd name="T29" fmla="*/ 788 h 2140"/>
                <a:gd name="T30" fmla="*/ 1532 w 1612"/>
                <a:gd name="T31" fmla="*/ 969 h 2140"/>
                <a:gd name="T32" fmla="*/ 1541 w 1612"/>
                <a:gd name="T33" fmla="*/ 1021 h 2140"/>
                <a:gd name="T34" fmla="*/ 1574 w 1612"/>
                <a:gd name="T35" fmla="*/ 1032 h 2140"/>
                <a:gd name="T36" fmla="*/ 1600 w 1612"/>
                <a:gd name="T37" fmla="*/ 1064 h 2140"/>
                <a:gd name="T38" fmla="*/ 1612 w 1612"/>
                <a:gd name="T39" fmla="*/ 1123 h 2140"/>
                <a:gd name="T40" fmla="*/ 1604 w 1612"/>
                <a:gd name="T41" fmla="*/ 1214 h 2140"/>
                <a:gd name="T42" fmla="*/ 1568 w 1612"/>
                <a:gd name="T43" fmla="*/ 1347 h 2140"/>
                <a:gd name="T44" fmla="*/ 1525 w 1612"/>
                <a:gd name="T45" fmla="*/ 1455 h 2140"/>
                <a:gd name="T46" fmla="*/ 1485 w 1612"/>
                <a:gd name="T47" fmla="*/ 1512 h 2140"/>
                <a:gd name="T48" fmla="*/ 1450 w 1612"/>
                <a:gd name="T49" fmla="*/ 1530 h 2140"/>
                <a:gd name="T50" fmla="*/ 1410 w 1612"/>
                <a:gd name="T51" fmla="*/ 1672 h 2140"/>
                <a:gd name="T52" fmla="*/ 1334 w 1612"/>
                <a:gd name="T53" fmla="*/ 1816 h 2140"/>
                <a:gd name="T54" fmla="*/ 1226 w 1612"/>
                <a:gd name="T55" fmla="*/ 1950 h 2140"/>
                <a:gd name="T56" fmla="*/ 1086 w 1612"/>
                <a:gd name="T57" fmla="*/ 2059 h 2140"/>
                <a:gd name="T58" fmla="*/ 921 w 1612"/>
                <a:gd name="T59" fmla="*/ 2127 h 2140"/>
                <a:gd name="T60" fmla="*/ 748 w 1612"/>
                <a:gd name="T61" fmla="*/ 2137 h 2140"/>
                <a:gd name="T62" fmla="*/ 577 w 1612"/>
                <a:gd name="T63" fmla="*/ 2087 h 2140"/>
                <a:gd name="T64" fmla="*/ 427 w 1612"/>
                <a:gd name="T65" fmla="*/ 1991 h 2140"/>
                <a:gd name="T66" fmla="*/ 309 w 1612"/>
                <a:gd name="T67" fmla="*/ 1865 h 2140"/>
                <a:gd name="T68" fmla="*/ 223 w 1612"/>
                <a:gd name="T69" fmla="*/ 1721 h 2140"/>
                <a:gd name="T70" fmla="*/ 172 w 1612"/>
                <a:gd name="T71" fmla="*/ 1576 h 2140"/>
                <a:gd name="T72" fmla="*/ 140 w 1612"/>
                <a:gd name="T73" fmla="*/ 1521 h 2140"/>
                <a:gd name="T74" fmla="*/ 102 w 1612"/>
                <a:gd name="T75" fmla="*/ 1480 h 2140"/>
                <a:gd name="T76" fmla="*/ 59 w 1612"/>
                <a:gd name="T77" fmla="*/ 1390 h 2140"/>
                <a:gd name="T78" fmla="*/ 17 w 1612"/>
                <a:gd name="T79" fmla="*/ 1254 h 2140"/>
                <a:gd name="T80" fmla="*/ 0 w 1612"/>
                <a:gd name="T81" fmla="*/ 1149 h 2140"/>
                <a:gd name="T82" fmla="*/ 7 w 1612"/>
                <a:gd name="T83" fmla="*/ 1081 h 2140"/>
                <a:gd name="T84" fmla="*/ 28 w 1612"/>
                <a:gd name="T85" fmla="*/ 1041 h 2140"/>
                <a:gd name="T86" fmla="*/ 60 w 1612"/>
                <a:gd name="T87" fmla="*/ 1023 h 2140"/>
                <a:gd name="T88" fmla="*/ 96 w 1612"/>
                <a:gd name="T89" fmla="*/ 1021 h 2140"/>
                <a:gd name="T90" fmla="*/ 59 w 1612"/>
                <a:gd name="T91" fmla="*/ 864 h 2140"/>
                <a:gd name="T92" fmla="*/ 51 w 1612"/>
                <a:gd name="T93" fmla="*/ 700 h 2140"/>
                <a:gd name="T94" fmla="*/ 84 w 1612"/>
                <a:gd name="T95" fmla="*/ 539 h 2140"/>
                <a:gd name="T96" fmla="*/ 158 w 1612"/>
                <a:gd name="T97" fmla="*/ 388 h 2140"/>
                <a:gd name="T98" fmla="*/ 257 w 1612"/>
                <a:gd name="T99" fmla="*/ 265 h 2140"/>
                <a:gd name="T100" fmla="*/ 386 w 1612"/>
                <a:gd name="T101" fmla="*/ 152 h 2140"/>
                <a:gd name="T102" fmla="*/ 513 w 1612"/>
                <a:gd name="T103" fmla="*/ 71 h 2140"/>
                <a:gd name="T104" fmla="*/ 652 w 1612"/>
                <a:gd name="T105" fmla="*/ 19 h 2140"/>
                <a:gd name="T106" fmla="*/ 813 w 1612"/>
                <a:gd name="T107" fmla="*/ 0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12" h="2140">
                  <a:moveTo>
                    <a:pt x="813" y="0"/>
                  </a:moveTo>
                  <a:lnTo>
                    <a:pt x="864" y="1"/>
                  </a:lnTo>
                  <a:lnTo>
                    <a:pt x="913" y="6"/>
                  </a:lnTo>
                  <a:lnTo>
                    <a:pt x="959" y="14"/>
                  </a:lnTo>
                  <a:lnTo>
                    <a:pt x="1002" y="25"/>
                  </a:lnTo>
                  <a:lnTo>
                    <a:pt x="1041" y="37"/>
                  </a:lnTo>
                  <a:lnTo>
                    <a:pt x="1080" y="52"/>
                  </a:lnTo>
                  <a:lnTo>
                    <a:pt x="1114" y="68"/>
                  </a:lnTo>
                  <a:lnTo>
                    <a:pt x="1146" y="86"/>
                  </a:lnTo>
                  <a:lnTo>
                    <a:pt x="1181" y="107"/>
                  </a:lnTo>
                  <a:lnTo>
                    <a:pt x="1213" y="129"/>
                  </a:lnTo>
                  <a:lnTo>
                    <a:pt x="1241" y="151"/>
                  </a:lnTo>
                  <a:lnTo>
                    <a:pt x="1264" y="172"/>
                  </a:lnTo>
                  <a:lnTo>
                    <a:pt x="1283" y="192"/>
                  </a:lnTo>
                  <a:lnTo>
                    <a:pt x="1300" y="211"/>
                  </a:lnTo>
                  <a:lnTo>
                    <a:pt x="1313" y="228"/>
                  </a:lnTo>
                  <a:lnTo>
                    <a:pt x="1323" y="242"/>
                  </a:lnTo>
                  <a:lnTo>
                    <a:pt x="1330" y="252"/>
                  </a:lnTo>
                  <a:lnTo>
                    <a:pt x="1334" y="258"/>
                  </a:lnTo>
                  <a:lnTo>
                    <a:pt x="1335" y="262"/>
                  </a:lnTo>
                  <a:lnTo>
                    <a:pt x="1336" y="262"/>
                  </a:lnTo>
                  <a:lnTo>
                    <a:pt x="1341" y="262"/>
                  </a:lnTo>
                  <a:lnTo>
                    <a:pt x="1346" y="263"/>
                  </a:lnTo>
                  <a:lnTo>
                    <a:pt x="1354" y="265"/>
                  </a:lnTo>
                  <a:lnTo>
                    <a:pt x="1364" y="267"/>
                  </a:lnTo>
                  <a:lnTo>
                    <a:pt x="1374" y="270"/>
                  </a:lnTo>
                  <a:lnTo>
                    <a:pt x="1386" y="276"/>
                  </a:lnTo>
                  <a:lnTo>
                    <a:pt x="1399" y="282"/>
                  </a:lnTo>
                  <a:lnTo>
                    <a:pt x="1413" y="290"/>
                  </a:lnTo>
                  <a:lnTo>
                    <a:pt x="1428" y="300"/>
                  </a:lnTo>
                  <a:lnTo>
                    <a:pt x="1442" y="312"/>
                  </a:lnTo>
                  <a:lnTo>
                    <a:pt x="1457" y="326"/>
                  </a:lnTo>
                  <a:lnTo>
                    <a:pt x="1473" y="343"/>
                  </a:lnTo>
                  <a:lnTo>
                    <a:pt x="1487" y="361"/>
                  </a:lnTo>
                  <a:lnTo>
                    <a:pt x="1500" y="383"/>
                  </a:lnTo>
                  <a:lnTo>
                    <a:pt x="1513" y="407"/>
                  </a:lnTo>
                  <a:lnTo>
                    <a:pt x="1525" y="435"/>
                  </a:lnTo>
                  <a:lnTo>
                    <a:pt x="1536" y="466"/>
                  </a:lnTo>
                  <a:lnTo>
                    <a:pt x="1546" y="500"/>
                  </a:lnTo>
                  <a:lnTo>
                    <a:pt x="1554" y="538"/>
                  </a:lnTo>
                  <a:lnTo>
                    <a:pt x="1561" y="580"/>
                  </a:lnTo>
                  <a:lnTo>
                    <a:pt x="1564" y="626"/>
                  </a:lnTo>
                  <a:lnTo>
                    <a:pt x="1565" y="675"/>
                  </a:lnTo>
                  <a:lnTo>
                    <a:pt x="1564" y="729"/>
                  </a:lnTo>
                  <a:lnTo>
                    <a:pt x="1561" y="788"/>
                  </a:lnTo>
                  <a:lnTo>
                    <a:pt x="1554" y="851"/>
                  </a:lnTo>
                  <a:lnTo>
                    <a:pt x="1543" y="920"/>
                  </a:lnTo>
                  <a:lnTo>
                    <a:pt x="1532" y="969"/>
                  </a:lnTo>
                  <a:lnTo>
                    <a:pt x="1517" y="1021"/>
                  </a:lnTo>
                  <a:lnTo>
                    <a:pt x="1529" y="1020"/>
                  </a:lnTo>
                  <a:lnTo>
                    <a:pt x="1541" y="1021"/>
                  </a:lnTo>
                  <a:lnTo>
                    <a:pt x="1552" y="1023"/>
                  </a:lnTo>
                  <a:lnTo>
                    <a:pt x="1564" y="1026"/>
                  </a:lnTo>
                  <a:lnTo>
                    <a:pt x="1574" y="1032"/>
                  </a:lnTo>
                  <a:lnTo>
                    <a:pt x="1584" y="1041"/>
                  </a:lnTo>
                  <a:lnTo>
                    <a:pt x="1593" y="1051"/>
                  </a:lnTo>
                  <a:lnTo>
                    <a:pt x="1600" y="1064"/>
                  </a:lnTo>
                  <a:lnTo>
                    <a:pt x="1606" y="1080"/>
                  </a:lnTo>
                  <a:lnTo>
                    <a:pt x="1610" y="1100"/>
                  </a:lnTo>
                  <a:lnTo>
                    <a:pt x="1612" y="1123"/>
                  </a:lnTo>
                  <a:lnTo>
                    <a:pt x="1611" y="1149"/>
                  </a:lnTo>
                  <a:lnTo>
                    <a:pt x="1609" y="1179"/>
                  </a:lnTo>
                  <a:lnTo>
                    <a:pt x="1604" y="1214"/>
                  </a:lnTo>
                  <a:lnTo>
                    <a:pt x="1596" y="1254"/>
                  </a:lnTo>
                  <a:lnTo>
                    <a:pt x="1584" y="1296"/>
                  </a:lnTo>
                  <a:lnTo>
                    <a:pt x="1568" y="1347"/>
                  </a:lnTo>
                  <a:lnTo>
                    <a:pt x="1554" y="1390"/>
                  </a:lnTo>
                  <a:lnTo>
                    <a:pt x="1540" y="1426"/>
                  </a:lnTo>
                  <a:lnTo>
                    <a:pt x="1525" y="1455"/>
                  </a:lnTo>
                  <a:lnTo>
                    <a:pt x="1511" y="1480"/>
                  </a:lnTo>
                  <a:lnTo>
                    <a:pt x="1498" y="1498"/>
                  </a:lnTo>
                  <a:lnTo>
                    <a:pt x="1485" y="1512"/>
                  </a:lnTo>
                  <a:lnTo>
                    <a:pt x="1473" y="1521"/>
                  </a:lnTo>
                  <a:lnTo>
                    <a:pt x="1462" y="1527"/>
                  </a:lnTo>
                  <a:lnTo>
                    <a:pt x="1450" y="1530"/>
                  </a:lnTo>
                  <a:lnTo>
                    <a:pt x="1441" y="1576"/>
                  </a:lnTo>
                  <a:lnTo>
                    <a:pt x="1428" y="1623"/>
                  </a:lnTo>
                  <a:lnTo>
                    <a:pt x="1410" y="1672"/>
                  </a:lnTo>
                  <a:lnTo>
                    <a:pt x="1389" y="1721"/>
                  </a:lnTo>
                  <a:lnTo>
                    <a:pt x="1364" y="1769"/>
                  </a:lnTo>
                  <a:lnTo>
                    <a:pt x="1334" y="1816"/>
                  </a:lnTo>
                  <a:lnTo>
                    <a:pt x="1302" y="1864"/>
                  </a:lnTo>
                  <a:lnTo>
                    <a:pt x="1266" y="1908"/>
                  </a:lnTo>
                  <a:lnTo>
                    <a:pt x="1226" y="1950"/>
                  </a:lnTo>
                  <a:lnTo>
                    <a:pt x="1183" y="1990"/>
                  </a:lnTo>
                  <a:lnTo>
                    <a:pt x="1136" y="2026"/>
                  </a:lnTo>
                  <a:lnTo>
                    <a:pt x="1086" y="2059"/>
                  </a:lnTo>
                  <a:lnTo>
                    <a:pt x="1034" y="2086"/>
                  </a:lnTo>
                  <a:lnTo>
                    <a:pt x="979" y="2109"/>
                  </a:lnTo>
                  <a:lnTo>
                    <a:pt x="921" y="2127"/>
                  </a:lnTo>
                  <a:lnTo>
                    <a:pt x="864" y="2137"/>
                  </a:lnTo>
                  <a:lnTo>
                    <a:pt x="806" y="2140"/>
                  </a:lnTo>
                  <a:lnTo>
                    <a:pt x="748" y="2137"/>
                  </a:lnTo>
                  <a:lnTo>
                    <a:pt x="690" y="2127"/>
                  </a:lnTo>
                  <a:lnTo>
                    <a:pt x="633" y="2111"/>
                  </a:lnTo>
                  <a:lnTo>
                    <a:pt x="577" y="2087"/>
                  </a:lnTo>
                  <a:lnTo>
                    <a:pt x="523" y="2059"/>
                  </a:lnTo>
                  <a:lnTo>
                    <a:pt x="474" y="2027"/>
                  </a:lnTo>
                  <a:lnTo>
                    <a:pt x="427" y="1991"/>
                  </a:lnTo>
                  <a:lnTo>
                    <a:pt x="384" y="1951"/>
                  </a:lnTo>
                  <a:lnTo>
                    <a:pt x="345" y="1909"/>
                  </a:lnTo>
                  <a:lnTo>
                    <a:pt x="309" y="1865"/>
                  </a:lnTo>
                  <a:lnTo>
                    <a:pt x="277" y="1818"/>
                  </a:lnTo>
                  <a:lnTo>
                    <a:pt x="248" y="1770"/>
                  </a:lnTo>
                  <a:lnTo>
                    <a:pt x="223" y="1721"/>
                  </a:lnTo>
                  <a:lnTo>
                    <a:pt x="202" y="1673"/>
                  </a:lnTo>
                  <a:lnTo>
                    <a:pt x="185" y="1624"/>
                  </a:lnTo>
                  <a:lnTo>
                    <a:pt x="172" y="1576"/>
                  </a:lnTo>
                  <a:lnTo>
                    <a:pt x="163" y="1530"/>
                  </a:lnTo>
                  <a:lnTo>
                    <a:pt x="152" y="1527"/>
                  </a:lnTo>
                  <a:lnTo>
                    <a:pt x="140" y="1521"/>
                  </a:lnTo>
                  <a:lnTo>
                    <a:pt x="128" y="1512"/>
                  </a:lnTo>
                  <a:lnTo>
                    <a:pt x="115" y="1498"/>
                  </a:lnTo>
                  <a:lnTo>
                    <a:pt x="102" y="1480"/>
                  </a:lnTo>
                  <a:lnTo>
                    <a:pt x="87" y="1455"/>
                  </a:lnTo>
                  <a:lnTo>
                    <a:pt x="73" y="1426"/>
                  </a:lnTo>
                  <a:lnTo>
                    <a:pt x="59" y="1390"/>
                  </a:lnTo>
                  <a:lnTo>
                    <a:pt x="43" y="1348"/>
                  </a:lnTo>
                  <a:lnTo>
                    <a:pt x="28" y="1297"/>
                  </a:lnTo>
                  <a:lnTo>
                    <a:pt x="17" y="1254"/>
                  </a:lnTo>
                  <a:lnTo>
                    <a:pt x="8" y="1215"/>
                  </a:lnTo>
                  <a:lnTo>
                    <a:pt x="4" y="1180"/>
                  </a:lnTo>
                  <a:lnTo>
                    <a:pt x="0" y="1149"/>
                  </a:lnTo>
                  <a:lnTo>
                    <a:pt x="0" y="1123"/>
                  </a:lnTo>
                  <a:lnTo>
                    <a:pt x="3" y="1101"/>
                  </a:lnTo>
                  <a:lnTo>
                    <a:pt x="7" y="1081"/>
                  </a:lnTo>
                  <a:lnTo>
                    <a:pt x="13" y="1065"/>
                  </a:lnTo>
                  <a:lnTo>
                    <a:pt x="19" y="1052"/>
                  </a:lnTo>
                  <a:lnTo>
                    <a:pt x="28" y="1041"/>
                  </a:lnTo>
                  <a:lnTo>
                    <a:pt x="38" y="1033"/>
                  </a:lnTo>
                  <a:lnTo>
                    <a:pt x="49" y="1027"/>
                  </a:lnTo>
                  <a:lnTo>
                    <a:pt x="60" y="1023"/>
                  </a:lnTo>
                  <a:lnTo>
                    <a:pt x="72" y="1021"/>
                  </a:lnTo>
                  <a:lnTo>
                    <a:pt x="84" y="1021"/>
                  </a:lnTo>
                  <a:lnTo>
                    <a:pt x="96" y="1021"/>
                  </a:lnTo>
                  <a:lnTo>
                    <a:pt x="80" y="970"/>
                  </a:lnTo>
                  <a:lnTo>
                    <a:pt x="69" y="920"/>
                  </a:lnTo>
                  <a:lnTo>
                    <a:pt x="59" y="864"/>
                  </a:lnTo>
                  <a:lnTo>
                    <a:pt x="52" y="808"/>
                  </a:lnTo>
                  <a:lnTo>
                    <a:pt x="50" y="753"/>
                  </a:lnTo>
                  <a:lnTo>
                    <a:pt x="51" y="700"/>
                  </a:lnTo>
                  <a:lnTo>
                    <a:pt x="57" y="648"/>
                  </a:lnTo>
                  <a:lnTo>
                    <a:pt x="68" y="596"/>
                  </a:lnTo>
                  <a:lnTo>
                    <a:pt x="84" y="539"/>
                  </a:lnTo>
                  <a:lnTo>
                    <a:pt x="104" y="485"/>
                  </a:lnTo>
                  <a:lnTo>
                    <a:pt x="129" y="435"/>
                  </a:lnTo>
                  <a:lnTo>
                    <a:pt x="158" y="388"/>
                  </a:lnTo>
                  <a:lnTo>
                    <a:pt x="189" y="344"/>
                  </a:lnTo>
                  <a:lnTo>
                    <a:pt x="222" y="303"/>
                  </a:lnTo>
                  <a:lnTo>
                    <a:pt x="257" y="265"/>
                  </a:lnTo>
                  <a:lnTo>
                    <a:pt x="298" y="224"/>
                  </a:lnTo>
                  <a:lnTo>
                    <a:pt x="340" y="186"/>
                  </a:lnTo>
                  <a:lnTo>
                    <a:pt x="386" y="152"/>
                  </a:lnTo>
                  <a:lnTo>
                    <a:pt x="432" y="120"/>
                  </a:lnTo>
                  <a:lnTo>
                    <a:pt x="471" y="94"/>
                  </a:lnTo>
                  <a:lnTo>
                    <a:pt x="513" y="71"/>
                  </a:lnTo>
                  <a:lnTo>
                    <a:pt x="557" y="50"/>
                  </a:lnTo>
                  <a:lnTo>
                    <a:pt x="602" y="32"/>
                  </a:lnTo>
                  <a:lnTo>
                    <a:pt x="652" y="19"/>
                  </a:lnTo>
                  <a:lnTo>
                    <a:pt x="704" y="8"/>
                  </a:lnTo>
                  <a:lnTo>
                    <a:pt x="757" y="4"/>
                  </a:lnTo>
                  <a:lnTo>
                    <a:pt x="8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646" name="Freeform 97"/>
            <p:cNvSpPr>
              <a:spLocks/>
            </p:cNvSpPr>
            <p:nvPr/>
          </p:nvSpPr>
          <p:spPr bwMode="auto">
            <a:xfrm>
              <a:off x="658" y="1050"/>
              <a:ext cx="305" cy="156"/>
            </a:xfrm>
            <a:custGeom>
              <a:avLst/>
              <a:gdLst>
                <a:gd name="T0" fmla="*/ 1273 w 3050"/>
                <a:gd name="T1" fmla="*/ 908 h 1556"/>
                <a:gd name="T2" fmla="*/ 1383 w 3050"/>
                <a:gd name="T3" fmla="*/ 581 h 1556"/>
                <a:gd name="T4" fmla="*/ 1324 w 3050"/>
                <a:gd name="T5" fmla="*/ 442 h 1556"/>
                <a:gd name="T6" fmla="*/ 1320 w 3050"/>
                <a:gd name="T7" fmla="*/ 348 h 1556"/>
                <a:gd name="T8" fmla="*/ 1357 w 3050"/>
                <a:gd name="T9" fmla="*/ 287 h 1556"/>
                <a:gd name="T10" fmla="*/ 1414 w 3050"/>
                <a:gd name="T11" fmla="*/ 254 h 1556"/>
                <a:gd name="T12" fmla="*/ 1472 w 3050"/>
                <a:gd name="T13" fmla="*/ 238 h 1556"/>
                <a:gd name="T14" fmla="*/ 1515 w 3050"/>
                <a:gd name="T15" fmla="*/ 235 h 1556"/>
                <a:gd name="T16" fmla="*/ 1535 w 3050"/>
                <a:gd name="T17" fmla="*/ 235 h 1556"/>
                <a:gd name="T18" fmla="*/ 1578 w 3050"/>
                <a:gd name="T19" fmla="*/ 238 h 1556"/>
                <a:gd name="T20" fmla="*/ 1636 w 3050"/>
                <a:gd name="T21" fmla="*/ 254 h 1556"/>
                <a:gd name="T22" fmla="*/ 1693 w 3050"/>
                <a:gd name="T23" fmla="*/ 287 h 1556"/>
                <a:gd name="T24" fmla="*/ 1730 w 3050"/>
                <a:gd name="T25" fmla="*/ 348 h 1556"/>
                <a:gd name="T26" fmla="*/ 1726 w 3050"/>
                <a:gd name="T27" fmla="*/ 442 h 1556"/>
                <a:gd name="T28" fmla="*/ 1667 w 3050"/>
                <a:gd name="T29" fmla="*/ 581 h 1556"/>
                <a:gd name="T30" fmla="*/ 1777 w 3050"/>
                <a:gd name="T31" fmla="*/ 908 h 1556"/>
                <a:gd name="T32" fmla="*/ 2069 w 3050"/>
                <a:gd name="T33" fmla="*/ 1 h 1556"/>
                <a:gd name="T34" fmla="*/ 2127 w 3050"/>
                <a:gd name="T35" fmla="*/ 39 h 1556"/>
                <a:gd name="T36" fmla="*/ 2250 w 3050"/>
                <a:gd name="T37" fmla="*/ 111 h 1556"/>
                <a:gd name="T38" fmla="*/ 2426 w 3050"/>
                <a:gd name="T39" fmla="*/ 198 h 1556"/>
                <a:gd name="T40" fmla="*/ 2642 w 3050"/>
                <a:gd name="T41" fmla="*/ 281 h 1556"/>
                <a:gd name="T42" fmla="*/ 2841 w 3050"/>
                <a:gd name="T43" fmla="*/ 346 h 1556"/>
                <a:gd name="T44" fmla="*/ 2956 w 3050"/>
                <a:gd name="T45" fmla="*/ 447 h 1556"/>
                <a:gd name="T46" fmla="*/ 3020 w 3050"/>
                <a:gd name="T47" fmla="*/ 581 h 1556"/>
                <a:gd name="T48" fmla="*/ 3047 w 3050"/>
                <a:gd name="T49" fmla="*/ 723 h 1556"/>
                <a:gd name="T50" fmla="*/ 3049 w 3050"/>
                <a:gd name="T51" fmla="*/ 851 h 1556"/>
                <a:gd name="T52" fmla="*/ 3046 w 3050"/>
                <a:gd name="T53" fmla="*/ 909 h 1556"/>
                <a:gd name="T54" fmla="*/ 3036 w 3050"/>
                <a:gd name="T55" fmla="*/ 1016 h 1556"/>
                <a:gd name="T56" fmla="*/ 3022 w 3050"/>
                <a:gd name="T57" fmla="*/ 1144 h 1556"/>
                <a:gd name="T58" fmla="*/ 3005 w 3050"/>
                <a:gd name="T59" fmla="*/ 1202 h 1556"/>
                <a:gd name="T60" fmla="*/ 2928 w 3050"/>
                <a:gd name="T61" fmla="*/ 1244 h 1556"/>
                <a:gd name="T62" fmla="*/ 2778 w 3050"/>
                <a:gd name="T63" fmla="*/ 1315 h 1556"/>
                <a:gd name="T64" fmla="*/ 2558 w 3050"/>
                <a:gd name="T65" fmla="*/ 1397 h 1556"/>
                <a:gd name="T66" fmla="*/ 2274 w 3050"/>
                <a:gd name="T67" fmla="*/ 1475 h 1556"/>
                <a:gd name="T68" fmla="*/ 1928 w 3050"/>
                <a:gd name="T69" fmla="*/ 1534 h 1556"/>
                <a:gd name="T70" fmla="*/ 1524 w 3050"/>
                <a:gd name="T71" fmla="*/ 1556 h 1556"/>
                <a:gd name="T72" fmla="*/ 1122 w 3050"/>
                <a:gd name="T73" fmla="*/ 1533 h 1556"/>
                <a:gd name="T74" fmla="*/ 776 w 3050"/>
                <a:gd name="T75" fmla="*/ 1475 h 1556"/>
                <a:gd name="T76" fmla="*/ 492 w 3050"/>
                <a:gd name="T77" fmla="*/ 1397 h 1556"/>
                <a:gd name="T78" fmla="*/ 272 w 3050"/>
                <a:gd name="T79" fmla="*/ 1315 h 1556"/>
                <a:gd name="T80" fmla="*/ 122 w 3050"/>
                <a:gd name="T81" fmla="*/ 1244 h 1556"/>
                <a:gd name="T82" fmla="*/ 45 w 3050"/>
                <a:gd name="T83" fmla="*/ 1202 h 1556"/>
                <a:gd name="T84" fmla="*/ 28 w 3050"/>
                <a:gd name="T85" fmla="*/ 1144 h 1556"/>
                <a:gd name="T86" fmla="*/ 14 w 3050"/>
                <a:gd name="T87" fmla="*/ 1016 h 1556"/>
                <a:gd name="T88" fmla="*/ 4 w 3050"/>
                <a:gd name="T89" fmla="*/ 909 h 1556"/>
                <a:gd name="T90" fmla="*/ 1 w 3050"/>
                <a:gd name="T91" fmla="*/ 851 h 1556"/>
                <a:gd name="T92" fmla="*/ 3 w 3050"/>
                <a:gd name="T93" fmla="*/ 723 h 1556"/>
                <a:gd name="T94" fmla="*/ 29 w 3050"/>
                <a:gd name="T95" fmla="*/ 581 h 1556"/>
                <a:gd name="T96" fmla="*/ 94 w 3050"/>
                <a:gd name="T97" fmla="*/ 447 h 1556"/>
                <a:gd name="T98" fmla="*/ 208 w 3050"/>
                <a:gd name="T99" fmla="*/ 346 h 1556"/>
                <a:gd name="T100" fmla="*/ 408 w 3050"/>
                <a:gd name="T101" fmla="*/ 281 h 1556"/>
                <a:gd name="T102" fmla="*/ 623 w 3050"/>
                <a:gd name="T103" fmla="*/ 198 h 1556"/>
                <a:gd name="T104" fmla="*/ 799 w 3050"/>
                <a:gd name="T105" fmla="*/ 111 h 1556"/>
                <a:gd name="T106" fmla="*/ 923 w 3050"/>
                <a:gd name="T107" fmla="*/ 39 h 1556"/>
                <a:gd name="T108" fmla="*/ 980 w 3050"/>
                <a:gd name="T109" fmla="*/ 1 h 1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050" h="1556">
                  <a:moveTo>
                    <a:pt x="983" y="0"/>
                  </a:moveTo>
                  <a:lnTo>
                    <a:pt x="1226" y="765"/>
                  </a:lnTo>
                  <a:lnTo>
                    <a:pt x="1272" y="910"/>
                  </a:lnTo>
                  <a:lnTo>
                    <a:pt x="1273" y="908"/>
                  </a:lnTo>
                  <a:lnTo>
                    <a:pt x="1313" y="1029"/>
                  </a:lnTo>
                  <a:lnTo>
                    <a:pt x="1440" y="667"/>
                  </a:lnTo>
                  <a:lnTo>
                    <a:pt x="1409" y="622"/>
                  </a:lnTo>
                  <a:lnTo>
                    <a:pt x="1383" y="581"/>
                  </a:lnTo>
                  <a:lnTo>
                    <a:pt x="1362" y="541"/>
                  </a:lnTo>
                  <a:lnTo>
                    <a:pt x="1345" y="506"/>
                  </a:lnTo>
                  <a:lnTo>
                    <a:pt x="1332" y="473"/>
                  </a:lnTo>
                  <a:lnTo>
                    <a:pt x="1324" y="442"/>
                  </a:lnTo>
                  <a:lnTo>
                    <a:pt x="1318" y="415"/>
                  </a:lnTo>
                  <a:lnTo>
                    <a:pt x="1316" y="391"/>
                  </a:lnTo>
                  <a:lnTo>
                    <a:pt x="1317" y="368"/>
                  </a:lnTo>
                  <a:lnTo>
                    <a:pt x="1320" y="348"/>
                  </a:lnTo>
                  <a:lnTo>
                    <a:pt x="1327" y="329"/>
                  </a:lnTo>
                  <a:lnTo>
                    <a:pt x="1335" y="313"/>
                  </a:lnTo>
                  <a:lnTo>
                    <a:pt x="1346" y="300"/>
                  </a:lnTo>
                  <a:lnTo>
                    <a:pt x="1357" y="287"/>
                  </a:lnTo>
                  <a:lnTo>
                    <a:pt x="1370" y="277"/>
                  </a:lnTo>
                  <a:lnTo>
                    <a:pt x="1384" y="267"/>
                  </a:lnTo>
                  <a:lnTo>
                    <a:pt x="1398" y="259"/>
                  </a:lnTo>
                  <a:lnTo>
                    <a:pt x="1414" y="254"/>
                  </a:lnTo>
                  <a:lnTo>
                    <a:pt x="1429" y="248"/>
                  </a:lnTo>
                  <a:lnTo>
                    <a:pt x="1444" y="244"/>
                  </a:lnTo>
                  <a:lnTo>
                    <a:pt x="1459" y="240"/>
                  </a:lnTo>
                  <a:lnTo>
                    <a:pt x="1472" y="238"/>
                  </a:lnTo>
                  <a:lnTo>
                    <a:pt x="1485" y="237"/>
                  </a:lnTo>
                  <a:lnTo>
                    <a:pt x="1497" y="236"/>
                  </a:lnTo>
                  <a:lnTo>
                    <a:pt x="1507" y="235"/>
                  </a:lnTo>
                  <a:lnTo>
                    <a:pt x="1515" y="235"/>
                  </a:lnTo>
                  <a:lnTo>
                    <a:pt x="1522" y="235"/>
                  </a:lnTo>
                  <a:lnTo>
                    <a:pt x="1524" y="235"/>
                  </a:lnTo>
                  <a:lnTo>
                    <a:pt x="1528" y="235"/>
                  </a:lnTo>
                  <a:lnTo>
                    <a:pt x="1535" y="235"/>
                  </a:lnTo>
                  <a:lnTo>
                    <a:pt x="1543" y="235"/>
                  </a:lnTo>
                  <a:lnTo>
                    <a:pt x="1553" y="236"/>
                  </a:lnTo>
                  <a:lnTo>
                    <a:pt x="1565" y="237"/>
                  </a:lnTo>
                  <a:lnTo>
                    <a:pt x="1578" y="238"/>
                  </a:lnTo>
                  <a:lnTo>
                    <a:pt x="1591" y="240"/>
                  </a:lnTo>
                  <a:lnTo>
                    <a:pt x="1606" y="244"/>
                  </a:lnTo>
                  <a:lnTo>
                    <a:pt x="1621" y="248"/>
                  </a:lnTo>
                  <a:lnTo>
                    <a:pt x="1636" y="254"/>
                  </a:lnTo>
                  <a:lnTo>
                    <a:pt x="1652" y="259"/>
                  </a:lnTo>
                  <a:lnTo>
                    <a:pt x="1666" y="267"/>
                  </a:lnTo>
                  <a:lnTo>
                    <a:pt x="1680" y="277"/>
                  </a:lnTo>
                  <a:lnTo>
                    <a:pt x="1693" y="287"/>
                  </a:lnTo>
                  <a:lnTo>
                    <a:pt x="1704" y="300"/>
                  </a:lnTo>
                  <a:lnTo>
                    <a:pt x="1715" y="313"/>
                  </a:lnTo>
                  <a:lnTo>
                    <a:pt x="1723" y="329"/>
                  </a:lnTo>
                  <a:lnTo>
                    <a:pt x="1730" y="348"/>
                  </a:lnTo>
                  <a:lnTo>
                    <a:pt x="1733" y="368"/>
                  </a:lnTo>
                  <a:lnTo>
                    <a:pt x="1734" y="391"/>
                  </a:lnTo>
                  <a:lnTo>
                    <a:pt x="1732" y="415"/>
                  </a:lnTo>
                  <a:lnTo>
                    <a:pt x="1726" y="442"/>
                  </a:lnTo>
                  <a:lnTo>
                    <a:pt x="1718" y="473"/>
                  </a:lnTo>
                  <a:lnTo>
                    <a:pt x="1705" y="506"/>
                  </a:lnTo>
                  <a:lnTo>
                    <a:pt x="1688" y="541"/>
                  </a:lnTo>
                  <a:lnTo>
                    <a:pt x="1667" y="581"/>
                  </a:lnTo>
                  <a:lnTo>
                    <a:pt x="1641" y="622"/>
                  </a:lnTo>
                  <a:lnTo>
                    <a:pt x="1610" y="667"/>
                  </a:lnTo>
                  <a:lnTo>
                    <a:pt x="1737" y="1029"/>
                  </a:lnTo>
                  <a:lnTo>
                    <a:pt x="1777" y="908"/>
                  </a:lnTo>
                  <a:lnTo>
                    <a:pt x="1778" y="910"/>
                  </a:lnTo>
                  <a:lnTo>
                    <a:pt x="1823" y="765"/>
                  </a:lnTo>
                  <a:lnTo>
                    <a:pt x="2066" y="0"/>
                  </a:lnTo>
                  <a:lnTo>
                    <a:pt x="2069" y="1"/>
                  </a:lnTo>
                  <a:lnTo>
                    <a:pt x="2076" y="7"/>
                  </a:lnTo>
                  <a:lnTo>
                    <a:pt x="2088" y="14"/>
                  </a:lnTo>
                  <a:lnTo>
                    <a:pt x="2105" y="25"/>
                  </a:lnTo>
                  <a:lnTo>
                    <a:pt x="2127" y="39"/>
                  </a:lnTo>
                  <a:lnTo>
                    <a:pt x="2152" y="55"/>
                  </a:lnTo>
                  <a:lnTo>
                    <a:pt x="2181" y="71"/>
                  </a:lnTo>
                  <a:lnTo>
                    <a:pt x="2214" y="90"/>
                  </a:lnTo>
                  <a:lnTo>
                    <a:pt x="2250" y="111"/>
                  </a:lnTo>
                  <a:lnTo>
                    <a:pt x="2290" y="132"/>
                  </a:lnTo>
                  <a:lnTo>
                    <a:pt x="2333" y="154"/>
                  </a:lnTo>
                  <a:lnTo>
                    <a:pt x="2378" y="176"/>
                  </a:lnTo>
                  <a:lnTo>
                    <a:pt x="2426" y="198"/>
                  </a:lnTo>
                  <a:lnTo>
                    <a:pt x="2477" y="220"/>
                  </a:lnTo>
                  <a:lnTo>
                    <a:pt x="2530" y="240"/>
                  </a:lnTo>
                  <a:lnTo>
                    <a:pt x="2585" y="261"/>
                  </a:lnTo>
                  <a:lnTo>
                    <a:pt x="2642" y="281"/>
                  </a:lnTo>
                  <a:lnTo>
                    <a:pt x="2700" y="299"/>
                  </a:lnTo>
                  <a:lnTo>
                    <a:pt x="2760" y="315"/>
                  </a:lnTo>
                  <a:lnTo>
                    <a:pt x="2802" y="328"/>
                  </a:lnTo>
                  <a:lnTo>
                    <a:pt x="2841" y="346"/>
                  </a:lnTo>
                  <a:lnTo>
                    <a:pt x="2875" y="367"/>
                  </a:lnTo>
                  <a:lnTo>
                    <a:pt x="2906" y="391"/>
                  </a:lnTo>
                  <a:lnTo>
                    <a:pt x="2932" y="418"/>
                  </a:lnTo>
                  <a:lnTo>
                    <a:pt x="2956" y="447"/>
                  </a:lnTo>
                  <a:lnTo>
                    <a:pt x="2976" y="479"/>
                  </a:lnTo>
                  <a:lnTo>
                    <a:pt x="2994" y="511"/>
                  </a:lnTo>
                  <a:lnTo>
                    <a:pt x="3008" y="546"/>
                  </a:lnTo>
                  <a:lnTo>
                    <a:pt x="3020" y="581"/>
                  </a:lnTo>
                  <a:lnTo>
                    <a:pt x="3030" y="617"/>
                  </a:lnTo>
                  <a:lnTo>
                    <a:pt x="3037" y="652"/>
                  </a:lnTo>
                  <a:lnTo>
                    <a:pt x="3042" y="688"/>
                  </a:lnTo>
                  <a:lnTo>
                    <a:pt x="3047" y="723"/>
                  </a:lnTo>
                  <a:lnTo>
                    <a:pt x="3049" y="757"/>
                  </a:lnTo>
                  <a:lnTo>
                    <a:pt x="3050" y="790"/>
                  </a:lnTo>
                  <a:lnTo>
                    <a:pt x="3050" y="822"/>
                  </a:lnTo>
                  <a:lnTo>
                    <a:pt x="3049" y="851"/>
                  </a:lnTo>
                  <a:lnTo>
                    <a:pt x="3048" y="878"/>
                  </a:lnTo>
                  <a:lnTo>
                    <a:pt x="3048" y="881"/>
                  </a:lnTo>
                  <a:lnTo>
                    <a:pt x="3047" y="892"/>
                  </a:lnTo>
                  <a:lnTo>
                    <a:pt x="3046" y="909"/>
                  </a:lnTo>
                  <a:lnTo>
                    <a:pt x="3043" y="931"/>
                  </a:lnTo>
                  <a:lnTo>
                    <a:pt x="3041" y="956"/>
                  </a:lnTo>
                  <a:lnTo>
                    <a:pt x="3039" y="986"/>
                  </a:lnTo>
                  <a:lnTo>
                    <a:pt x="3036" y="1016"/>
                  </a:lnTo>
                  <a:lnTo>
                    <a:pt x="3032" y="1048"/>
                  </a:lnTo>
                  <a:lnTo>
                    <a:pt x="3029" y="1081"/>
                  </a:lnTo>
                  <a:lnTo>
                    <a:pt x="3026" y="1113"/>
                  </a:lnTo>
                  <a:lnTo>
                    <a:pt x="3022" y="1144"/>
                  </a:lnTo>
                  <a:lnTo>
                    <a:pt x="3018" y="1171"/>
                  </a:lnTo>
                  <a:lnTo>
                    <a:pt x="3015" y="1195"/>
                  </a:lnTo>
                  <a:lnTo>
                    <a:pt x="3013" y="1197"/>
                  </a:lnTo>
                  <a:lnTo>
                    <a:pt x="3005" y="1202"/>
                  </a:lnTo>
                  <a:lnTo>
                    <a:pt x="2993" y="1208"/>
                  </a:lnTo>
                  <a:lnTo>
                    <a:pt x="2976" y="1218"/>
                  </a:lnTo>
                  <a:lnTo>
                    <a:pt x="2954" y="1230"/>
                  </a:lnTo>
                  <a:lnTo>
                    <a:pt x="2928" y="1244"/>
                  </a:lnTo>
                  <a:lnTo>
                    <a:pt x="2897" y="1260"/>
                  </a:lnTo>
                  <a:lnTo>
                    <a:pt x="2862" y="1277"/>
                  </a:lnTo>
                  <a:lnTo>
                    <a:pt x="2822" y="1295"/>
                  </a:lnTo>
                  <a:lnTo>
                    <a:pt x="2778" y="1315"/>
                  </a:lnTo>
                  <a:lnTo>
                    <a:pt x="2730" y="1334"/>
                  </a:lnTo>
                  <a:lnTo>
                    <a:pt x="2677" y="1355"/>
                  </a:lnTo>
                  <a:lnTo>
                    <a:pt x="2620" y="1376"/>
                  </a:lnTo>
                  <a:lnTo>
                    <a:pt x="2558" y="1397"/>
                  </a:lnTo>
                  <a:lnTo>
                    <a:pt x="2493" y="1418"/>
                  </a:lnTo>
                  <a:lnTo>
                    <a:pt x="2424" y="1438"/>
                  </a:lnTo>
                  <a:lnTo>
                    <a:pt x="2351" y="1456"/>
                  </a:lnTo>
                  <a:lnTo>
                    <a:pt x="2274" y="1475"/>
                  </a:lnTo>
                  <a:lnTo>
                    <a:pt x="2193" y="1492"/>
                  </a:lnTo>
                  <a:lnTo>
                    <a:pt x="2108" y="1508"/>
                  </a:lnTo>
                  <a:lnTo>
                    <a:pt x="2020" y="1522"/>
                  </a:lnTo>
                  <a:lnTo>
                    <a:pt x="1928" y="1534"/>
                  </a:lnTo>
                  <a:lnTo>
                    <a:pt x="1833" y="1543"/>
                  </a:lnTo>
                  <a:lnTo>
                    <a:pt x="1733" y="1551"/>
                  </a:lnTo>
                  <a:lnTo>
                    <a:pt x="1631" y="1555"/>
                  </a:lnTo>
                  <a:lnTo>
                    <a:pt x="1524" y="1556"/>
                  </a:lnTo>
                  <a:lnTo>
                    <a:pt x="1419" y="1555"/>
                  </a:lnTo>
                  <a:lnTo>
                    <a:pt x="1316" y="1551"/>
                  </a:lnTo>
                  <a:lnTo>
                    <a:pt x="1217" y="1543"/>
                  </a:lnTo>
                  <a:lnTo>
                    <a:pt x="1122" y="1533"/>
                  </a:lnTo>
                  <a:lnTo>
                    <a:pt x="1030" y="1521"/>
                  </a:lnTo>
                  <a:lnTo>
                    <a:pt x="942" y="1508"/>
                  </a:lnTo>
                  <a:lnTo>
                    <a:pt x="857" y="1491"/>
                  </a:lnTo>
                  <a:lnTo>
                    <a:pt x="776" y="1475"/>
                  </a:lnTo>
                  <a:lnTo>
                    <a:pt x="699" y="1456"/>
                  </a:lnTo>
                  <a:lnTo>
                    <a:pt x="626" y="1438"/>
                  </a:lnTo>
                  <a:lnTo>
                    <a:pt x="557" y="1417"/>
                  </a:lnTo>
                  <a:lnTo>
                    <a:pt x="492" y="1397"/>
                  </a:lnTo>
                  <a:lnTo>
                    <a:pt x="430" y="1376"/>
                  </a:lnTo>
                  <a:lnTo>
                    <a:pt x="373" y="1355"/>
                  </a:lnTo>
                  <a:lnTo>
                    <a:pt x="320" y="1334"/>
                  </a:lnTo>
                  <a:lnTo>
                    <a:pt x="272" y="1315"/>
                  </a:lnTo>
                  <a:lnTo>
                    <a:pt x="228" y="1295"/>
                  </a:lnTo>
                  <a:lnTo>
                    <a:pt x="188" y="1276"/>
                  </a:lnTo>
                  <a:lnTo>
                    <a:pt x="153" y="1260"/>
                  </a:lnTo>
                  <a:lnTo>
                    <a:pt x="122" y="1244"/>
                  </a:lnTo>
                  <a:lnTo>
                    <a:pt x="96" y="1230"/>
                  </a:lnTo>
                  <a:lnTo>
                    <a:pt x="74" y="1218"/>
                  </a:lnTo>
                  <a:lnTo>
                    <a:pt x="57" y="1208"/>
                  </a:lnTo>
                  <a:lnTo>
                    <a:pt x="45" y="1202"/>
                  </a:lnTo>
                  <a:lnTo>
                    <a:pt x="37" y="1197"/>
                  </a:lnTo>
                  <a:lnTo>
                    <a:pt x="35" y="1195"/>
                  </a:lnTo>
                  <a:lnTo>
                    <a:pt x="32" y="1171"/>
                  </a:lnTo>
                  <a:lnTo>
                    <a:pt x="28" y="1144"/>
                  </a:lnTo>
                  <a:lnTo>
                    <a:pt x="24" y="1113"/>
                  </a:lnTo>
                  <a:lnTo>
                    <a:pt x="21" y="1081"/>
                  </a:lnTo>
                  <a:lnTo>
                    <a:pt x="18" y="1048"/>
                  </a:lnTo>
                  <a:lnTo>
                    <a:pt x="14" y="1016"/>
                  </a:lnTo>
                  <a:lnTo>
                    <a:pt x="11" y="986"/>
                  </a:lnTo>
                  <a:lnTo>
                    <a:pt x="9" y="956"/>
                  </a:lnTo>
                  <a:lnTo>
                    <a:pt x="7" y="931"/>
                  </a:lnTo>
                  <a:lnTo>
                    <a:pt x="4" y="909"/>
                  </a:lnTo>
                  <a:lnTo>
                    <a:pt x="3" y="892"/>
                  </a:lnTo>
                  <a:lnTo>
                    <a:pt x="2" y="881"/>
                  </a:lnTo>
                  <a:lnTo>
                    <a:pt x="2" y="878"/>
                  </a:lnTo>
                  <a:lnTo>
                    <a:pt x="1" y="851"/>
                  </a:lnTo>
                  <a:lnTo>
                    <a:pt x="0" y="822"/>
                  </a:lnTo>
                  <a:lnTo>
                    <a:pt x="0" y="790"/>
                  </a:lnTo>
                  <a:lnTo>
                    <a:pt x="1" y="757"/>
                  </a:lnTo>
                  <a:lnTo>
                    <a:pt x="3" y="723"/>
                  </a:lnTo>
                  <a:lnTo>
                    <a:pt x="7" y="688"/>
                  </a:lnTo>
                  <a:lnTo>
                    <a:pt x="12" y="652"/>
                  </a:lnTo>
                  <a:lnTo>
                    <a:pt x="20" y="617"/>
                  </a:lnTo>
                  <a:lnTo>
                    <a:pt x="29" y="581"/>
                  </a:lnTo>
                  <a:lnTo>
                    <a:pt x="41" y="546"/>
                  </a:lnTo>
                  <a:lnTo>
                    <a:pt x="55" y="511"/>
                  </a:lnTo>
                  <a:lnTo>
                    <a:pt x="73" y="479"/>
                  </a:lnTo>
                  <a:lnTo>
                    <a:pt x="94" y="447"/>
                  </a:lnTo>
                  <a:lnTo>
                    <a:pt x="117" y="418"/>
                  </a:lnTo>
                  <a:lnTo>
                    <a:pt x="143" y="391"/>
                  </a:lnTo>
                  <a:lnTo>
                    <a:pt x="174" y="367"/>
                  </a:lnTo>
                  <a:lnTo>
                    <a:pt x="208" y="346"/>
                  </a:lnTo>
                  <a:lnTo>
                    <a:pt x="246" y="328"/>
                  </a:lnTo>
                  <a:lnTo>
                    <a:pt x="289" y="315"/>
                  </a:lnTo>
                  <a:lnTo>
                    <a:pt x="350" y="299"/>
                  </a:lnTo>
                  <a:lnTo>
                    <a:pt x="408" y="281"/>
                  </a:lnTo>
                  <a:lnTo>
                    <a:pt x="464" y="261"/>
                  </a:lnTo>
                  <a:lnTo>
                    <a:pt x="519" y="240"/>
                  </a:lnTo>
                  <a:lnTo>
                    <a:pt x="572" y="220"/>
                  </a:lnTo>
                  <a:lnTo>
                    <a:pt x="623" y="198"/>
                  </a:lnTo>
                  <a:lnTo>
                    <a:pt x="671" y="176"/>
                  </a:lnTo>
                  <a:lnTo>
                    <a:pt x="717" y="154"/>
                  </a:lnTo>
                  <a:lnTo>
                    <a:pt x="759" y="132"/>
                  </a:lnTo>
                  <a:lnTo>
                    <a:pt x="799" y="111"/>
                  </a:lnTo>
                  <a:lnTo>
                    <a:pt x="835" y="90"/>
                  </a:lnTo>
                  <a:lnTo>
                    <a:pt x="868" y="71"/>
                  </a:lnTo>
                  <a:lnTo>
                    <a:pt x="898" y="55"/>
                  </a:lnTo>
                  <a:lnTo>
                    <a:pt x="923" y="39"/>
                  </a:lnTo>
                  <a:lnTo>
                    <a:pt x="944" y="25"/>
                  </a:lnTo>
                  <a:lnTo>
                    <a:pt x="961" y="14"/>
                  </a:lnTo>
                  <a:lnTo>
                    <a:pt x="973" y="7"/>
                  </a:lnTo>
                  <a:lnTo>
                    <a:pt x="980" y="1"/>
                  </a:lnTo>
                  <a:lnTo>
                    <a:pt x="9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</p:grpSp>
      <p:grpSp>
        <p:nvGrpSpPr>
          <p:cNvPr id="647" name="Group 146"/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auto">
          <a:xfrm>
            <a:off x="3483372" y="5923320"/>
            <a:ext cx="388493" cy="472419"/>
            <a:chOff x="1145" y="1766"/>
            <a:chExt cx="287" cy="349"/>
          </a:xfrm>
          <a:solidFill>
            <a:schemeClr val="bg1"/>
          </a:solidFill>
        </p:grpSpPr>
        <p:sp>
          <p:nvSpPr>
            <p:cNvPr id="648" name="Freeform 148"/>
            <p:cNvSpPr>
              <a:spLocks/>
            </p:cNvSpPr>
            <p:nvPr/>
          </p:nvSpPr>
          <p:spPr bwMode="auto">
            <a:xfrm>
              <a:off x="1145" y="1853"/>
              <a:ext cx="287" cy="262"/>
            </a:xfrm>
            <a:custGeom>
              <a:avLst/>
              <a:gdLst>
                <a:gd name="T0" fmla="*/ 853 w 2871"/>
                <a:gd name="T1" fmla="*/ 138 h 2617"/>
                <a:gd name="T2" fmla="*/ 882 w 2871"/>
                <a:gd name="T3" fmla="*/ 193 h 2617"/>
                <a:gd name="T4" fmla="*/ 945 w 2871"/>
                <a:gd name="T5" fmla="*/ 399 h 2617"/>
                <a:gd name="T6" fmla="*/ 1041 w 2871"/>
                <a:gd name="T7" fmla="*/ 558 h 2617"/>
                <a:gd name="T8" fmla="*/ 1111 w 2871"/>
                <a:gd name="T9" fmla="*/ 644 h 2617"/>
                <a:gd name="T10" fmla="*/ 1108 w 2871"/>
                <a:gd name="T11" fmla="*/ 788 h 2617"/>
                <a:gd name="T12" fmla="*/ 1138 w 2871"/>
                <a:gd name="T13" fmla="*/ 941 h 2617"/>
                <a:gd name="T14" fmla="*/ 1253 w 2871"/>
                <a:gd name="T15" fmla="*/ 1059 h 2617"/>
                <a:gd name="T16" fmla="*/ 1396 w 2871"/>
                <a:gd name="T17" fmla="*/ 1120 h 2617"/>
                <a:gd name="T18" fmla="*/ 1562 w 2871"/>
                <a:gd name="T19" fmla="*/ 1077 h 2617"/>
                <a:gd name="T20" fmla="*/ 1749 w 2871"/>
                <a:gd name="T21" fmla="*/ 886 h 2617"/>
                <a:gd name="T22" fmla="*/ 1768 w 2871"/>
                <a:gd name="T23" fmla="*/ 651 h 2617"/>
                <a:gd name="T24" fmla="*/ 1811 w 2871"/>
                <a:gd name="T25" fmla="*/ 602 h 2617"/>
                <a:gd name="T26" fmla="*/ 1903 w 2871"/>
                <a:gd name="T27" fmla="*/ 470 h 2617"/>
                <a:gd name="T28" fmla="*/ 1987 w 2871"/>
                <a:gd name="T29" fmla="*/ 280 h 2617"/>
                <a:gd name="T30" fmla="*/ 2015 w 2871"/>
                <a:gd name="T31" fmla="*/ 173 h 2617"/>
                <a:gd name="T32" fmla="*/ 2065 w 2871"/>
                <a:gd name="T33" fmla="*/ 43 h 2617"/>
                <a:gd name="T34" fmla="*/ 2067 w 2871"/>
                <a:gd name="T35" fmla="*/ 54 h 2617"/>
                <a:gd name="T36" fmla="*/ 2050 w 2871"/>
                <a:gd name="T37" fmla="*/ 243 h 2617"/>
                <a:gd name="T38" fmla="*/ 2061 w 2871"/>
                <a:gd name="T39" fmla="*/ 517 h 2617"/>
                <a:gd name="T40" fmla="*/ 2132 w 2871"/>
                <a:gd name="T41" fmla="*/ 819 h 2617"/>
                <a:gd name="T42" fmla="*/ 2286 w 2871"/>
                <a:gd name="T43" fmla="*/ 926 h 2617"/>
                <a:gd name="T44" fmla="*/ 2492 w 2871"/>
                <a:gd name="T45" fmla="*/ 1026 h 2617"/>
                <a:gd name="T46" fmla="*/ 2650 w 2871"/>
                <a:gd name="T47" fmla="*/ 1156 h 2617"/>
                <a:gd name="T48" fmla="*/ 2685 w 2871"/>
                <a:gd name="T49" fmla="*/ 1230 h 2617"/>
                <a:gd name="T50" fmla="*/ 2744 w 2871"/>
                <a:gd name="T51" fmla="*/ 1397 h 2617"/>
                <a:gd name="T52" fmla="*/ 2813 w 2871"/>
                <a:gd name="T53" fmla="*/ 1652 h 2617"/>
                <a:gd name="T54" fmla="*/ 2864 w 2871"/>
                <a:gd name="T55" fmla="*/ 1961 h 2617"/>
                <a:gd name="T56" fmla="*/ 2862 w 2871"/>
                <a:gd name="T57" fmla="*/ 2288 h 2617"/>
                <a:gd name="T58" fmla="*/ 2846 w 2871"/>
                <a:gd name="T59" fmla="*/ 2322 h 2617"/>
                <a:gd name="T60" fmla="*/ 2770 w 2871"/>
                <a:gd name="T61" fmla="*/ 2386 h 2617"/>
                <a:gd name="T62" fmla="*/ 2668 w 2871"/>
                <a:gd name="T63" fmla="*/ 2423 h 2617"/>
                <a:gd name="T64" fmla="*/ 2436 w 2871"/>
                <a:gd name="T65" fmla="*/ 2492 h 2617"/>
                <a:gd name="T66" fmla="*/ 2095 w 2871"/>
                <a:gd name="T67" fmla="*/ 2564 h 2617"/>
                <a:gd name="T68" fmla="*/ 1663 w 2871"/>
                <a:gd name="T69" fmla="*/ 2612 h 2617"/>
                <a:gd name="T70" fmla="*/ 1354 w 2871"/>
                <a:gd name="T71" fmla="*/ 2615 h 2617"/>
                <a:gd name="T72" fmla="*/ 1195 w 2871"/>
                <a:gd name="T73" fmla="*/ 2602 h 2617"/>
                <a:gd name="T74" fmla="*/ 911 w 2871"/>
                <a:gd name="T75" fmla="*/ 2568 h 2617"/>
                <a:gd name="T76" fmla="*/ 563 w 2871"/>
                <a:gd name="T77" fmla="*/ 2504 h 2617"/>
                <a:gd name="T78" fmla="*/ 205 w 2871"/>
                <a:gd name="T79" fmla="*/ 2404 h 2617"/>
                <a:gd name="T80" fmla="*/ 65 w 2871"/>
                <a:gd name="T81" fmla="*/ 2346 h 2617"/>
                <a:gd name="T82" fmla="*/ 26 w 2871"/>
                <a:gd name="T83" fmla="*/ 2301 h 2617"/>
                <a:gd name="T84" fmla="*/ 0 w 2871"/>
                <a:gd name="T85" fmla="*/ 2168 h 2617"/>
                <a:gd name="T86" fmla="*/ 5 w 2871"/>
                <a:gd name="T87" fmla="*/ 2077 h 2617"/>
                <a:gd name="T88" fmla="*/ 28 w 2871"/>
                <a:gd name="T89" fmla="*/ 1850 h 2617"/>
                <a:gd name="T90" fmla="*/ 79 w 2871"/>
                <a:gd name="T91" fmla="*/ 1556 h 2617"/>
                <a:gd name="T92" fmla="*/ 169 w 2871"/>
                <a:gd name="T93" fmla="*/ 1264 h 2617"/>
                <a:gd name="T94" fmla="*/ 252 w 2871"/>
                <a:gd name="T95" fmla="*/ 1111 h 2617"/>
                <a:gd name="T96" fmla="*/ 328 w 2871"/>
                <a:gd name="T97" fmla="*/ 1044 h 2617"/>
                <a:gd name="T98" fmla="*/ 458 w 2871"/>
                <a:gd name="T99" fmla="*/ 975 h 2617"/>
                <a:gd name="T100" fmla="*/ 542 w 2871"/>
                <a:gd name="T101" fmla="*/ 948 h 2617"/>
                <a:gd name="T102" fmla="*/ 696 w 2871"/>
                <a:gd name="T103" fmla="*/ 890 h 2617"/>
                <a:gd name="T104" fmla="*/ 806 w 2871"/>
                <a:gd name="T105" fmla="*/ 636 h 2617"/>
                <a:gd name="T106" fmla="*/ 837 w 2871"/>
                <a:gd name="T107" fmla="*/ 344 h 2617"/>
                <a:gd name="T108" fmla="*/ 827 w 2871"/>
                <a:gd name="T109" fmla="*/ 116 h 2617"/>
                <a:gd name="T110" fmla="*/ 811 w 2871"/>
                <a:gd name="T111" fmla="*/ 3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71" h="2617">
                  <a:moveTo>
                    <a:pt x="811" y="0"/>
                  </a:moveTo>
                  <a:lnTo>
                    <a:pt x="821" y="43"/>
                  </a:lnTo>
                  <a:lnTo>
                    <a:pt x="832" y="80"/>
                  </a:lnTo>
                  <a:lnTo>
                    <a:pt x="843" y="111"/>
                  </a:lnTo>
                  <a:lnTo>
                    <a:pt x="853" y="138"/>
                  </a:lnTo>
                  <a:lnTo>
                    <a:pt x="862" y="157"/>
                  </a:lnTo>
                  <a:lnTo>
                    <a:pt x="871" y="173"/>
                  </a:lnTo>
                  <a:lnTo>
                    <a:pt x="876" y="184"/>
                  </a:lnTo>
                  <a:lnTo>
                    <a:pt x="881" y="190"/>
                  </a:lnTo>
                  <a:lnTo>
                    <a:pt x="882" y="193"/>
                  </a:lnTo>
                  <a:lnTo>
                    <a:pt x="889" y="237"/>
                  </a:lnTo>
                  <a:lnTo>
                    <a:pt x="899" y="280"/>
                  </a:lnTo>
                  <a:lnTo>
                    <a:pt x="912" y="320"/>
                  </a:lnTo>
                  <a:lnTo>
                    <a:pt x="928" y="361"/>
                  </a:lnTo>
                  <a:lnTo>
                    <a:pt x="945" y="399"/>
                  </a:lnTo>
                  <a:lnTo>
                    <a:pt x="963" y="436"/>
                  </a:lnTo>
                  <a:lnTo>
                    <a:pt x="983" y="470"/>
                  </a:lnTo>
                  <a:lnTo>
                    <a:pt x="1003" y="502"/>
                  </a:lnTo>
                  <a:lnTo>
                    <a:pt x="1021" y="530"/>
                  </a:lnTo>
                  <a:lnTo>
                    <a:pt x="1041" y="558"/>
                  </a:lnTo>
                  <a:lnTo>
                    <a:pt x="1059" y="581"/>
                  </a:lnTo>
                  <a:lnTo>
                    <a:pt x="1075" y="602"/>
                  </a:lnTo>
                  <a:lnTo>
                    <a:pt x="1089" y="619"/>
                  </a:lnTo>
                  <a:lnTo>
                    <a:pt x="1102" y="633"/>
                  </a:lnTo>
                  <a:lnTo>
                    <a:pt x="1111" y="644"/>
                  </a:lnTo>
                  <a:lnTo>
                    <a:pt x="1117" y="649"/>
                  </a:lnTo>
                  <a:lnTo>
                    <a:pt x="1119" y="651"/>
                  </a:lnTo>
                  <a:lnTo>
                    <a:pt x="1119" y="701"/>
                  </a:lnTo>
                  <a:lnTo>
                    <a:pt x="1116" y="746"/>
                  </a:lnTo>
                  <a:lnTo>
                    <a:pt x="1108" y="788"/>
                  </a:lnTo>
                  <a:lnTo>
                    <a:pt x="1097" y="826"/>
                  </a:lnTo>
                  <a:lnTo>
                    <a:pt x="1084" y="861"/>
                  </a:lnTo>
                  <a:lnTo>
                    <a:pt x="1100" y="888"/>
                  </a:lnTo>
                  <a:lnTo>
                    <a:pt x="1119" y="914"/>
                  </a:lnTo>
                  <a:lnTo>
                    <a:pt x="1138" y="941"/>
                  </a:lnTo>
                  <a:lnTo>
                    <a:pt x="1159" y="967"/>
                  </a:lnTo>
                  <a:lnTo>
                    <a:pt x="1181" y="992"/>
                  </a:lnTo>
                  <a:lnTo>
                    <a:pt x="1204" y="1017"/>
                  </a:lnTo>
                  <a:lnTo>
                    <a:pt x="1228" y="1039"/>
                  </a:lnTo>
                  <a:lnTo>
                    <a:pt x="1253" y="1059"/>
                  </a:lnTo>
                  <a:lnTo>
                    <a:pt x="1280" y="1077"/>
                  </a:lnTo>
                  <a:lnTo>
                    <a:pt x="1307" y="1092"/>
                  </a:lnTo>
                  <a:lnTo>
                    <a:pt x="1336" y="1106"/>
                  </a:lnTo>
                  <a:lnTo>
                    <a:pt x="1365" y="1114"/>
                  </a:lnTo>
                  <a:lnTo>
                    <a:pt x="1396" y="1120"/>
                  </a:lnTo>
                  <a:lnTo>
                    <a:pt x="1427" y="1121"/>
                  </a:lnTo>
                  <a:lnTo>
                    <a:pt x="1460" y="1118"/>
                  </a:lnTo>
                  <a:lnTo>
                    <a:pt x="1493" y="1110"/>
                  </a:lnTo>
                  <a:lnTo>
                    <a:pt x="1527" y="1096"/>
                  </a:lnTo>
                  <a:lnTo>
                    <a:pt x="1562" y="1077"/>
                  </a:lnTo>
                  <a:lnTo>
                    <a:pt x="1598" y="1053"/>
                  </a:lnTo>
                  <a:lnTo>
                    <a:pt x="1635" y="1021"/>
                  </a:lnTo>
                  <a:lnTo>
                    <a:pt x="1672" y="984"/>
                  </a:lnTo>
                  <a:lnTo>
                    <a:pt x="1711" y="938"/>
                  </a:lnTo>
                  <a:lnTo>
                    <a:pt x="1749" y="886"/>
                  </a:lnTo>
                  <a:lnTo>
                    <a:pt x="1788" y="826"/>
                  </a:lnTo>
                  <a:lnTo>
                    <a:pt x="1778" y="788"/>
                  </a:lnTo>
                  <a:lnTo>
                    <a:pt x="1770" y="746"/>
                  </a:lnTo>
                  <a:lnTo>
                    <a:pt x="1767" y="701"/>
                  </a:lnTo>
                  <a:lnTo>
                    <a:pt x="1768" y="651"/>
                  </a:lnTo>
                  <a:lnTo>
                    <a:pt x="1770" y="649"/>
                  </a:lnTo>
                  <a:lnTo>
                    <a:pt x="1775" y="644"/>
                  </a:lnTo>
                  <a:lnTo>
                    <a:pt x="1784" y="633"/>
                  </a:lnTo>
                  <a:lnTo>
                    <a:pt x="1796" y="619"/>
                  </a:lnTo>
                  <a:lnTo>
                    <a:pt x="1811" y="602"/>
                  </a:lnTo>
                  <a:lnTo>
                    <a:pt x="1827" y="581"/>
                  </a:lnTo>
                  <a:lnTo>
                    <a:pt x="1846" y="558"/>
                  </a:lnTo>
                  <a:lnTo>
                    <a:pt x="1865" y="530"/>
                  </a:lnTo>
                  <a:lnTo>
                    <a:pt x="1884" y="502"/>
                  </a:lnTo>
                  <a:lnTo>
                    <a:pt x="1903" y="470"/>
                  </a:lnTo>
                  <a:lnTo>
                    <a:pt x="1923" y="436"/>
                  </a:lnTo>
                  <a:lnTo>
                    <a:pt x="1942" y="399"/>
                  </a:lnTo>
                  <a:lnTo>
                    <a:pt x="1958" y="361"/>
                  </a:lnTo>
                  <a:lnTo>
                    <a:pt x="1973" y="320"/>
                  </a:lnTo>
                  <a:lnTo>
                    <a:pt x="1987" y="280"/>
                  </a:lnTo>
                  <a:lnTo>
                    <a:pt x="1996" y="237"/>
                  </a:lnTo>
                  <a:lnTo>
                    <a:pt x="2004" y="193"/>
                  </a:lnTo>
                  <a:lnTo>
                    <a:pt x="2005" y="190"/>
                  </a:lnTo>
                  <a:lnTo>
                    <a:pt x="2010" y="184"/>
                  </a:lnTo>
                  <a:lnTo>
                    <a:pt x="2015" y="173"/>
                  </a:lnTo>
                  <a:lnTo>
                    <a:pt x="2023" y="157"/>
                  </a:lnTo>
                  <a:lnTo>
                    <a:pt x="2033" y="138"/>
                  </a:lnTo>
                  <a:lnTo>
                    <a:pt x="2043" y="111"/>
                  </a:lnTo>
                  <a:lnTo>
                    <a:pt x="2054" y="80"/>
                  </a:lnTo>
                  <a:lnTo>
                    <a:pt x="2065" y="43"/>
                  </a:lnTo>
                  <a:lnTo>
                    <a:pt x="2076" y="0"/>
                  </a:lnTo>
                  <a:lnTo>
                    <a:pt x="2075" y="3"/>
                  </a:lnTo>
                  <a:lnTo>
                    <a:pt x="2073" y="14"/>
                  </a:lnTo>
                  <a:lnTo>
                    <a:pt x="2070" y="31"/>
                  </a:lnTo>
                  <a:lnTo>
                    <a:pt x="2067" y="54"/>
                  </a:lnTo>
                  <a:lnTo>
                    <a:pt x="2064" y="83"/>
                  </a:lnTo>
                  <a:lnTo>
                    <a:pt x="2059" y="116"/>
                  </a:lnTo>
                  <a:lnTo>
                    <a:pt x="2056" y="154"/>
                  </a:lnTo>
                  <a:lnTo>
                    <a:pt x="2053" y="197"/>
                  </a:lnTo>
                  <a:lnTo>
                    <a:pt x="2050" y="243"/>
                  </a:lnTo>
                  <a:lnTo>
                    <a:pt x="2049" y="293"/>
                  </a:lnTo>
                  <a:lnTo>
                    <a:pt x="2049" y="346"/>
                  </a:lnTo>
                  <a:lnTo>
                    <a:pt x="2051" y="401"/>
                  </a:lnTo>
                  <a:lnTo>
                    <a:pt x="2055" y="458"/>
                  </a:lnTo>
                  <a:lnTo>
                    <a:pt x="2061" y="517"/>
                  </a:lnTo>
                  <a:lnTo>
                    <a:pt x="2069" y="577"/>
                  </a:lnTo>
                  <a:lnTo>
                    <a:pt x="2080" y="637"/>
                  </a:lnTo>
                  <a:lnTo>
                    <a:pt x="2094" y="699"/>
                  </a:lnTo>
                  <a:lnTo>
                    <a:pt x="2111" y="759"/>
                  </a:lnTo>
                  <a:lnTo>
                    <a:pt x="2132" y="819"/>
                  </a:lnTo>
                  <a:lnTo>
                    <a:pt x="2157" y="878"/>
                  </a:lnTo>
                  <a:lnTo>
                    <a:pt x="2182" y="887"/>
                  </a:lnTo>
                  <a:lnTo>
                    <a:pt x="2213" y="898"/>
                  </a:lnTo>
                  <a:lnTo>
                    <a:pt x="2247" y="911"/>
                  </a:lnTo>
                  <a:lnTo>
                    <a:pt x="2286" y="926"/>
                  </a:lnTo>
                  <a:lnTo>
                    <a:pt x="2325" y="944"/>
                  </a:lnTo>
                  <a:lnTo>
                    <a:pt x="2367" y="963"/>
                  </a:lnTo>
                  <a:lnTo>
                    <a:pt x="2409" y="982"/>
                  </a:lnTo>
                  <a:lnTo>
                    <a:pt x="2452" y="1004"/>
                  </a:lnTo>
                  <a:lnTo>
                    <a:pt x="2492" y="1026"/>
                  </a:lnTo>
                  <a:lnTo>
                    <a:pt x="2531" y="1051"/>
                  </a:lnTo>
                  <a:lnTo>
                    <a:pt x="2567" y="1076"/>
                  </a:lnTo>
                  <a:lnTo>
                    <a:pt x="2599" y="1102"/>
                  </a:lnTo>
                  <a:lnTo>
                    <a:pt x="2628" y="1129"/>
                  </a:lnTo>
                  <a:lnTo>
                    <a:pt x="2650" y="1156"/>
                  </a:lnTo>
                  <a:lnTo>
                    <a:pt x="2666" y="1185"/>
                  </a:lnTo>
                  <a:lnTo>
                    <a:pt x="2667" y="1187"/>
                  </a:lnTo>
                  <a:lnTo>
                    <a:pt x="2670" y="1196"/>
                  </a:lnTo>
                  <a:lnTo>
                    <a:pt x="2677" y="1210"/>
                  </a:lnTo>
                  <a:lnTo>
                    <a:pt x="2685" y="1230"/>
                  </a:lnTo>
                  <a:lnTo>
                    <a:pt x="2694" y="1254"/>
                  </a:lnTo>
                  <a:lnTo>
                    <a:pt x="2705" y="1284"/>
                  </a:lnTo>
                  <a:lnTo>
                    <a:pt x="2717" y="1318"/>
                  </a:lnTo>
                  <a:lnTo>
                    <a:pt x="2730" y="1355"/>
                  </a:lnTo>
                  <a:lnTo>
                    <a:pt x="2744" y="1397"/>
                  </a:lnTo>
                  <a:lnTo>
                    <a:pt x="2758" y="1442"/>
                  </a:lnTo>
                  <a:lnTo>
                    <a:pt x="2773" y="1491"/>
                  </a:lnTo>
                  <a:lnTo>
                    <a:pt x="2786" y="1541"/>
                  </a:lnTo>
                  <a:lnTo>
                    <a:pt x="2800" y="1596"/>
                  </a:lnTo>
                  <a:lnTo>
                    <a:pt x="2813" y="1652"/>
                  </a:lnTo>
                  <a:lnTo>
                    <a:pt x="2827" y="1711"/>
                  </a:lnTo>
                  <a:lnTo>
                    <a:pt x="2838" y="1771"/>
                  </a:lnTo>
                  <a:lnTo>
                    <a:pt x="2849" y="1834"/>
                  </a:lnTo>
                  <a:lnTo>
                    <a:pt x="2856" y="1897"/>
                  </a:lnTo>
                  <a:lnTo>
                    <a:pt x="2864" y="1961"/>
                  </a:lnTo>
                  <a:lnTo>
                    <a:pt x="2868" y="2026"/>
                  </a:lnTo>
                  <a:lnTo>
                    <a:pt x="2871" y="2091"/>
                  </a:lnTo>
                  <a:lnTo>
                    <a:pt x="2871" y="2157"/>
                  </a:lnTo>
                  <a:lnTo>
                    <a:pt x="2868" y="2223"/>
                  </a:lnTo>
                  <a:lnTo>
                    <a:pt x="2862" y="2288"/>
                  </a:lnTo>
                  <a:lnTo>
                    <a:pt x="2862" y="2289"/>
                  </a:lnTo>
                  <a:lnTo>
                    <a:pt x="2861" y="2295"/>
                  </a:lnTo>
                  <a:lnTo>
                    <a:pt x="2858" y="2301"/>
                  </a:lnTo>
                  <a:lnTo>
                    <a:pt x="2854" y="2311"/>
                  </a:lnTo>
                  <a:lnTo>
                    <a:pt x="2846" y="2322"/>
                  </a:lnTo>
                  <a:lnTo>
                    <a:pt x="2835" y="2335"/>
                  </a:lnTo>
                  <a:lnTo>
                    <a:pt x="2820" y="2351"/>
                  </a:lnTo>
                  <a:lnTo>
                    <a:pt x="2799" y="2367"/>
                  </a:lnTo>
                  <a:lnTo>
                    <a:pt x="2774" y="2385"/>
                  </a:lnTo>
                  <a:lnTo>
                    <a:pt x="2770" y="2386"/>
                  </a:lnTo>
                  <a:lnTo>
                    <a:pt x="2762" y="2390"/>
                  </a:lnTo>
                  <a:lnTo>
                    <a:pt x="2746" y="2396"/>
                  </a:lnTo>
                  <a:lnTo>
                    <a:pt x="2727" y="2404"/>
                  </a:lnTo>
                  <a:lnTo>
                    <a:pt x="2700" y="2412"/>
                  </a:lnTo>
                  <a:lnTo>
                    <a:pt x="2668" y="2423"/>
                  </a:lnTo>
                  <a:lnTo>
                    <a:pt x="2632" y="2436"/>
                  </a:lnTo>
                  <a:lnTo>
                    <a:pt x="2590" y="2449"/>
                  </a:lnTo>
                  <a:lnTo>
                    <a:pt x="2544" y="2463"/>
                  </a:lnTo>
                  <a:lnTo>
                    <a:pt x="2492" y="2477"/>
                  </a:lnTo>
                  <a:lnTo>
                    <a:pt x="2436" y="2492"/>
                  </a:lnTo>
                  <a:lnTo>
                    <a:pt x="2377" y="2507"/>
                  </a:lnTo>
                  <a:lnTo>
                    <a:pt x="2312" y="2522"/>
                  </a:lnTo>
                  <a:lnTo>
                    <a:pt x="2244" y="2537"/>
                  </a:lnTo>
                  <a:lnTo>
                    <a:pt x="2171" y="2551"/>
                  </a:lnTo>
                  <a:lnTo>
                    <a:pt x="2095" y="2564"/>
                  </a:lnTo>
                  <a:lnTo>
                    <a:pt x="2015" y="2576"/>
                  </a:lnTo>
                  <a:lnTo>
                    <a:pt x="1932" y="2587"/>
                  </a:lnTo>
                  <a:lnTo>
                    <a:pt x="1846" y="2597"/>
                  </a:lnTo>
                  <a:lnTo>
                    <a:pt x="1756" y="2605"/>
                  </a:lnTo>
                  <a:lnTo>
                    <a:pt x="1663" y="2612"/>
                  </a:lnTo>
                  <a:lnTo>
                    <a:pt x="1569" y="2615"/>
                  </a:lnTo>
                  <a:lnTo>
                    <a:pt x="1470" y="2617"/>
                  </a:lnTo>
                  <a:lnTo>
                    <a:pt x="1370" y="2616"/>
                  </a:lnTo>
                  <a:lnTo>
                    <a:pt x="1367" y="2616"/>
                  </a:lnTo>
                  <a:lnTo>
                    <a:pt x="1354" y="2615"/>
                  </a:lnTo>
                  <a:lnTo>
                    <a:pt x="1335" y="2614"/>
                  </a:lnTo>
                  <a:lnTo>
                    <a:pt x="1309" y="2612"/>
                  </a:lnTo>
                  <a:lnTo>
                    <a:pt x="1276" y="2609"/>
                  </a:lnTo>
                  <a:lnTo>
                    <a:pt x="1239" y="2606"/>
                  </a:lnTo>
                  <a:lnTo>
                    <a:pt x="1195" y="2602"/>
                  </a:lnTo>
                  <a:lnTo>
                    <a:pt x="1147" y="2597"/>
                  </a:lnTo>
                  <a:lnTo>
                    <a:pt x="1093" y="2592"/>
                  </a:lnTo>
                  <a:lnTo>
                    <a:pt x="1036" y="2585"/>
                  </a:lnTo>
                  <a:lnTo>
                    <a:pt x="975" y="2576"/>
                  </a:lnTo>
                  <a:lnTo>
                    <a:pt x="911" y="2568"/>
                  </a:lnTo>
                  <a:lnTo>
                    <a:pt x="845" y="2558"/>
                  </a:lnTo>
                  <a:lnTo>
                    <a:pt x="776" y="2547"/>
                  </a:lnTo>
                  <a:lnTo>
                    <a:pt x="706" y="2533"/>
                  </a:lnTo>
                  <a:lnTo>
                    <a:pt x="634" y="2520"/>
                  </a:lnTo>
                  <a:lnTo>
                    <a:pt x="563" y="2504"/>
                  </a:lnTo>
                  <a:lnTo>
                    <a:pt x="490" y="2487"/>
                  </a:lnTo>
                  <a:lnTo>
                    <a:pt x="418" y="2469"/>
                  </a:lnTo>
                  <a:lnTo>
                    <a:pt x="345" y="2449"/>
                  </a:lnTo>
                  <a:lnTo>
                    <a:pt x="275" y="2427"/>
                  </a:lnTo>
                  <a:lnTo>
                    <a:pt x="205" y="2404"/>
                  </a:lnTo>
                  <a:lnTo>
                    <a:pt x="138" y="2378"/>
                  </a:lnTo>
                  <a:lnTo>
                    <a:pt x="75" y="2351"/>
                  </a:lnTo>
                  <a:lnTo>
                    <a:pt x="74" y="2351"/>
                  </a:lnTo>
                  <a:lnTo>
                    <a:pt x="70" y="2350"/>
                  </a:lnTo>
                  <a:lnTo>
                    <a:pt x="65" y="2346"/>
                  </a:lnTo>
                  <a:lnTo>
                    <a:pt x="58" y="2342"/>
                  </a:lnTo>
                  <a:lnTo>
                    <a:pt x="50" y="2335"/>
                  </a:lnTo>
                  <a:lnTo>
                    <a:pt x="43" y="2327"/>
                  </a:lnTo>
                  <a:lnTo>
                    <a:pt x="34" y="2316"/>
                  </a:lnTo>
                  <a:lnTo>
                    <a:pt x="26" y="2301"/>
                  </a:lnTo>
                  <a:lnTo>
                    <a:pt x="19" y="2283"/>
                  </a:lnTo>
                  <a:lnTo>
                    <a:pt x="11" y="2261"/>
                  </a:lnTo>
                  <a:lnTo>
                    <a:pt x="5" y="2234"/>
                  </a:lnTo>
                  <a:lnTo>
                    <a:pt x="2" y="2203"/>
                  </a:lnTo>
                  <a:lnTo>
                    <a:pt x="0" y="2168"/>
                  </a:lnTo>
                  <a:lnTo>
                    <a:pt x="0" y="2164"/>
                  </a:lnTo>
                  <a:lnTo>
                    <a:pt x="1" y="2153"/>
                  </a:lnTo>
                  <a:lnTo>
                    <a:pt x="2" y="2134"/>
                  </a:lnTo>
                  <a:lnTo>
                    <a:pt x="3" y="2109"/>
                  </a:lnTo>
                  <a:lnTo>
                    <a:pt x="5" y="2077"/>
                  </a:lnTo>
                  <a:lnTo>
                    <a:pt x="9" y="2041"/>
                  </a:lnTo>
                  <a:lnTo>
                    <a:pt x="12" y="1999"/>
                  </a:lnTo>
                  <a:lnTo>
                    <a:pt x="16" y="1953"/>
                  </a:lnTo>
                  <a:lnTo>
                    <a:pt x="22" y="1903"/>
                  </a:lnTo>
                  <a:lnTo>
                    <a:pt x="28" y="1850"/>
                  </a:lnTo>
                  <a:lnTo>
                    <a:pt x="36" y="1794"/>
                  </a:lnTo>
                  <a:lnTo>
                    <a:pt x="45" y="1736"/>
                  </a:lnTo>
                  <a:lnTo>
                    <a:pt x="55" y="1677"/>
                  </a:lnTo>
                  <a:lnTo>
                    <a:pt x="67" y="1616"/>
                  </a:lnTo>
                  <a:lnTo>
                    <a:pt x="79" y="1556"/>
                  </a:lnTo>
                  <a:lnTo>
                    <a:pt x="94" y="1495"/>
                  </a:lnTo>
                  <a:lnTo>
                    <a:pt x="110" y="1435"/>
                  </a:lnTo>
                  <a:lnTo>
                    <a:pt x="127" y="1376"/>
                  </a:lnTo>
                  <a:lnTo>
                    <a:pt x="147" y="1319"/>
                  </a:lnTo>
                  <a:lnTo>
                    <a:pt x="169" y="1264"/>
                  </a:lnTo>
                  <a:lnTo>
                    <a:pt x="192" y="1212"/>
                  </a:lnTo>
                  <a:lnTo>
                    <a:pt x="218" y="1164"/>
                  </a:lnTo>
                  <a:lnTo>
                    <a:pt x="245" y="1119"/>
                  </a:lnTo>
                  <a:lnTo>
                    <a:pt x="246" y="1117"/>
                  </a:lnTo>
                  <a:lnTo>
                    <a:pt x="252" y="1111"/>
                  </a:lnTo>
                  <a:lnTo>
                    <a:pt x="259" y="1102"/>
                  </a:lnTo>
                  <a:lnTo>
                    <a:pt x="271" y="1090"/>
                  </a:lnTo>
                  <a:lnTo>
                    <a:pt x="286" y="1077"/>
                  </a:lnTo>
                  <a:lnTo>
                    <a:pt x="304" y="1061"/>
                  </a:lnTo>
                  <a:lnTo>
                    <a:pt x="328" y="1044"/>
                  </a:lnTo>
                  <a:lnTo>
                    <a:pt x="353" y="1026"/>
                  </a:lnTo>
                  <a:lnTo>
                    <a:pt x="384" y="1010"/>
                  </a:lnTo>
                  <a:lnTo>
                    <a:pt x="418" y="992"/>
                  </a:lnTo>
                  <a:lnTo>
                    <a:pt x="456" y="976"/>
                  </a:lnTo>
                  <a:lnTo>
                    <a:pt x="458" y="975"/>
                  </a:lnTo>
                  <a:lnTo>
                    <a:pt x="467" y="973"/>
                  </a:lnTo>
                  <a:lnTo>
                    <a:pt x="479" y="968"/>
                  </a:lnTo>
                  <a:lnTo>
                    <a:pt x="497" y="963"/>
                  </a:lnTo>
                  <a:lnTo>
                    <a:pt x="518" y="956"/>
                  </a:lnTo>
                  <a:lnTo>
                    <a:pt x="542" y="948"/>
                  </a:lnTo>
                  <a:lnTo>
                    <a:pt x="568" y="938"/>
                  </a:lnTo>
                  <a:lnTo>
                    <a:pt x="598" y="929"/>
                  </a:lnTo>
                  <a:lnTo>
                    <a:pt x="630" y="916"/>
                  </a:lnTo>
                  <a:lnTo>
                    <a:pt x="662" y="904"/>
                  </a:lnTo>
                  <a:lnTo>
                    <a:pt x="696" y="890"/>
                  </a:lnTo>
                  <a:lnTo>
                    <a:pt x="730" y="877"/>
                  </a:lnTo>
                  <a:lnTo>
                    <a:pt x="754" y="817"/>
                  </a:lnTo>
                  <a:lnTo>
                    <a:pt x="775" y="757"/>
                  </a:lnTo>
                  <a:lnTo>
                    <a:pt x="793" y="696"/>
                  </a:lnTo>
                  <a:lnTo>
                    <a:pt x="806" y="636"/>
                  </a:lnTo>
                  <a:lnTo>
                    <a:pt x="817" y="575"/>
                  </a:lnTo>
                  <a:lnTo>
                    <a:pt x="826" y="516"/>
                  </a:lnTo>
                  <a:lnTo>
                    <a:pt x="831" y="457"/>
                  </a:lnTo>
                  <a:lnTo>
                    <a:pt x="834" y="401"/>
                  </a:lnTo>
                  <a:lnTo>
                    <a:pt x="837" y="344"/>
                  </a:lnTo>
                  <a:lnTo>
                    <a:pt x="837" y="293"/>
                  </a:lnTo>
                  <a:lnTo>
                    <a:pt x="835" y="243"/>
                  </a:lnTo>
                  <a:lnTo>
                    <a:pt x="833" y="196"/>
                  </a:lnTo>
                  <a:lnTo>
                    <a:pt x="830" y="154"/>
                  </a:lnTo>
                  <a:lnTo>
                    <a:pt x="827" y="116"/>
                  </a:lnTo>
                  <a:lnTo>
                    <a:pt x="823" y="83"/>
                  </a:lnTo>
                  <a:lnTo>
                    <a:pt x="819" y="54"/>
                  </a:lnTo>
                  <a:lnTo>
                    <a:pt x="816" y="31"/>
                  </a:lnTo>
                  <a:lnTo>
                    <a:pt x="813" y="13"/>
                  </a:lnTo>
                  <a:lnTo>
                    <a:pt x="811" y="3"/>
                  </a:lnTo>
                  <a:lnTo>
                    <a:pt x="8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  <p:sp>
          <p:nvSpPr>
            <p:cNvPr id="649" name="Freeform 149"/>
            <p:cNvSpPr>
              <a:spLocks/>
            </p:cNvSpPr>
            <p:nvPr/>
          </p:nvSpPr>
          <p:spPr bwMode="auto">
            <a:xfrm>
              <a:off x="1223" y="1766"/>
              <a:ext cx="131" cy="83"/>
            </a:xfrm>
            <a:custGeom>
              <a:avLst/>
              <a:gdLst>
                <a:gd name="T0" fmla="*/ 716 w 1304"/>
                <a:gd name="T1" fmla="*/ 2 h 831"/>
                <a:gd name="T2" fmla="*/ 820 w 1304"/>
                <a:gd name="T3" fmla="*/ 17 h 831"/>
                <a:gd name="T4" fmla="*/ 928 w 1304"/>
                <a:gd name="T5" fmla="*/ 51 h 831"/>
                <a:gd name="T6" fmla="*/ 1038 w 1304"/>
                <a:gd name="T7" fmla="*/ 107 h 831"/>
                <a:gd name="T8" fmla="*/ 1147 w 1304"/>
                <a:gd name="T9" fmla="*/ 189 h 831"/>
                <a:gd name="T10" fmla="*/ 1175 w 1304"/>
                <a:gd name="T11" fmla="*/ 220 h 831"/>
                <a:gd name="T12" fmla="*/ 1223 w 1304"/>
                <a:gd name="T13" fmla="*/ 287 h 831"/>
                <a:gd name="T14" fmla="*/ 1258 w 1304"/>
                <a:gd name="T15" fmla="*/ 365 h 831"/>
                <a:gd name="T16" fmla="*/ 1281 w 1304"/>
                <a:gd name="T17" fmla="*/ 448 h 831"/>
                <a:gd name="T18" fmla="*/ 1295 w 1304"/>
                <a:gd name="T19" fmla="*/ 532 h 831"/>
                <a:gd name="T20" fmla="*/ 1303 w 1304"/>
                <a:gd name="T21" fmla="*/ 612 h 831"/>
                <a:gd name="T22" fmla="*/ 1304 w 1304"/>
                <a:gd name="T23" fmla="*/ 684 h 831"/>
                <a:gd name="T24" fmla="*/ 1303 w 1304"/>
                <a:gd name="T25" fmla="*/ 741 h 831"/>
                <a:gd name="T26" fmla="*/ 1300 w 1304"/>
                <a:gd name="T27" fmla="*/ 778 h 831"/>
                <a:gd name="T28" fmla="*/ 1299 w 1304"/>
                <a:gd name="T29" fmla="*/ 793 h 831"/>
                <a:gd name="T30" fmla="*/ 1287 w 1304"/>
                <a:gd name="T31" fmla="*/ 769 h 831"/>
                <a:gd name="T32" fmla="*/ 1274 w 1304"/>
                <a:gd name="T33" fmla="*/ 758 h 831"/>
                <a:gd name="T34" fmla="*/ 1265 w 1304"/>
                <a:gd name="T35" fmla="*/ 762 h 831"/>
                <a:gd name="T36" fmla="*/ 1255 w 1304"/>
                <a:gd name="T37" fmla="*/ 783 h 831"/>
                <a:gd name="T38" fmla="*/ 1249 w 1304"/>
                <a:gd name="T39" fmla="*/ 809 h 831"/>
                <a:gd name="T40" fmla="*/ 1247 w 1304"/>
                <a:gd name="T41" fmla="*/ 828 h 831"/>
                <a:gd name="T42" fmla="*/ 1208 w 1304"/>
                <a:gd name="T43" fmla="*/ 813 h 831"/>
                <a:gd name="T44" fmla="*/ 1143 w 1304"/>
                <a:gd name="T45" fmla="*/ 767 h 831"/>
                <a:gd name="T46" fmla="*/ 1094 w 1304"/>
                <a:gd name="T47" fmla="*/ 717 h 831"/>
                <a:gd name="T48" fmla="*/ 1057 w 1304"/>
                <a:gd name="T49" fmla="*/ 665 h 831"/>
                <a:gd name="T50" fmla="*/ 1032 w 1304"/>
                <a:gd name="T51" fmla="*/ 618 h 831"/>
                <a:gd name="T52" fmla="*/ 1017 w 1304"/>
                <a:gd name="T53" fmla="*/ 580 h 831"/>
                <a:gd name="T54" fmla="*/ 1009 w 1304"/>
                <a:gd name="T55" fmla="*/ 557 h 831"/>
                <a:gd name="T56" fmla="*/ 998 w 1304"/>
                <a:gd name="T57" fmla="*/ 566 h 831"/>
                <a:gd name="T58" fmla="*/ 972 w 1304"/>
                <a:gd name="T59" fmla="*/ 587 h 831"/>
                <a:gd name="T60" fmla="*/ 928 w 1304"/>
                <a:gd name="T61" fmla="*/ 616 h 831"/>
                <a:gd name="T62" fmla="*/ 868 w 1304"/>
                <a:gd name="T63" fmla="*/ 651 h 831"/>
                <a:gd name="T64" fmla="*/ 794 w 1304"/>
                <a:gd name="T65" fmla="*/ 687 h 831"/>
                <a:gd name="T66" fmla="*/ 702 w 1304"/>
                <a:gd name="T67" fmla="*/ 725 h 831"/>
                <a:gd name="T68" fmla="*/ 596 w 1304"/>
                <a:gd name="T69" fmla="*/ 759 h 831"/>
                <a:gd name="T70" fmla="*/ 474 w 1304"/>
                <a:gd name="T71" fmla="*/ 786 h 831"/>
                <a:gd name="T72" fmla="*/ 335 w 1304"/>
                <a:gd name="T73" fmla="*/ 805 h 831"/>
                <a:gd name="T74" fmla="*/ 181 w 1304"/>
                <a:gd name="T75" fmla="*/ 811 h 831"/>
                <a:gd name="T76" fmla="*/ 12 w 1304"/>
                <a:gd name="T77" fmla="*/ 803 h 831"/>
                <a:gd name="T78" fmla="*/ 10 w 1304"/>
                <a:gd name="T79" fmla="*/ 792 h 831"/>
                <a:gd name="T80" fmla="*/ 5 w 1304"/>
                <a:gd name="T81" fmla="*/ 760 h 831"/>
                <a:gd name="T82" fmla="*/ 2 w 1304"/>
                <a:gd name="T83" fmla="*/ 711 h 831"/>
                <a:gd name="T84" fmla="*/ 0 w 1304"/>
                <a:gd name="T85" fmla="*/ 649 h 831"/>
                <a:gd name="T86" fmla="*/ 3 w 1304"/>
                <a:gd name="T87" fmla="*/ 575 h 831"/>
                <a:gd name="T88" fmla="*/ 13 w 1304"/>
                <a:gd name="T89" fmla="*/ 495 h 831"/>
                <a:gd name="T90" fmla="*/ 34 w 1304"/>
                <a:gd name="T91" fmla="*/ 410 h 831"/>
                <a:gd name="T92" fmla="*/ 66 w 1304"/>
                <a:gd name="T93" fmla="*/ 325 h 831"/>
                <a:gd name="T94" fmla="*/ 113 w 1304"/>
                <a:gd name="T95" fmla="*/ 244 h 831"/>
                <a:gd name="T96" fmla="*/ 177 w 1304"/>
                <a:gd name="T97" fmla="*/ 168 h 831"/>
                <a:gd name="T98" fmla="*/ 260 w 1304"/>
                <a:gd name="T99" fmla="*/ 102 h 831"/>
                <a:gd name="T100" fmla="*/ 271 w 1304"/>
                <a:gd name="T101" fmla="*/ 95 h 831"/>
                <a:gd name="T102" fmla="*/ 301 w 1304"/>
                <a:gd name="T103" fmla="*/ 81 h 831"/>
                <a:gd name="T104" fmla="*/ 347 w 1304"/>
                <a:gd name="T105" fmla="*/ 61 h 831"/>
                <a:gd name="T106" fmla="*/ 409 w 1304"/>
                <a:gd name="T107" fmla="*/ 39 h 831"/>
                <a:gd name="T108" fmla="*/ 485 w 1304"/>
                <a:gd name="T109" fmla="*/ 19 h 831"/>
                <a:gd name="T110" fmla="*/ 570 w 1304"/>
                <a:gd name="T111" fmla="*/ 5 h 831"/>
                <a:gd name="T112" fmla="*/ 665 w 1304"/>
                <a:gd name="T113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4" h="831">
                  <a:moveTo>
                    <a:pt x="665" y="0"/>
                  </a:moveTo>
                  <a:lnTo>
                    <a:pt x="716" y="2"/>
                  </a:lnTo>
                  <a:lnTo>
                    <a:pt x="767" y="7"/>
                  </a:lnTo>
                  <a:lnTo>
                    <a:pt x="820" y="17"/>
                  </a:lnTo>
                  <a:lnTo>
                    <a:pt x="874" y="32"/>
                  </a:lnTo>
                  <a:lnTo>
                    <a:pt x="928" y="51"/>
                  </a:lnTo>
                  <a:lnTo>
                    <a:pt x="983" y="77"/>
                  </a:lnTo>
                  <a:lnTo>
                    <a:pt x="1038" y="107"/>
                  </a:lnTo>
                  <a:lnTo>
                    <a:pt x="1093" y="145"/>
                  </a:lnTo>
                  <a:lnTo>
                    <a:pt x="1147" y="189"/>
                  </a:lnTo>
                  <a:lnTo>
                    <a:pt x="1145" y="191"/>
                  </a:lnTo>
                  <a:lnTo>
                    <a:pt x="1175" y="220"/>
                  </a:lnTo>
                  <a:lnTo>
                    <a:pt x="1201" y="252"/>
                  </a:lnTo>
                  <a:lnTo>
                    <a:pt x="1223" y="287"/>
                  </a:lnTo>
                  <a:lnTo>
                    <a:pt x="1242" y="324"/>
                  </a:lnTo>
                  <a:lnTo>
                    <a:pt x="1258" y="365"/>
                  </a:lnTo>
                  <a:lnTo>
                    <a:pt x="1271" y="406"/>
                  </a:lnTo>
                  <a:lnTo>
                    <a:pt x="1281" y="448"/>
                  </a:lnTo>
                  <a:lnTo>
                    <a:pt x="1289" y="490"/>
                  </a:lnTo>
                  <a:lnTo>
                    <a:pt x="1295" y="532"/>
                  </a:lnTo>
                  <a:lnTo>
                    <a:pt x="1299" y="574"/>
                  </a:lnTo>
                  <a:lnTo>
                    <a:pt x="1303" y="612"/>
                  </a:lnTo>
                  <a:lnTo>
                    <a:pt x="1304" y="650"/>
                  </a:lnTo>
                  <a:lnTo>
                    <a:pt x="1304" y="684"/>
                  </a:lnTo>
                  <a:lnTo>
                    <a:pt x="1304" y="715"/>
                  </a:lnTo>
                  <a:lnTo>
                    <a:pt x="1303" y="741"/>
                  </a:lnTo>
                  <a:lnTo>
                    <a:pt x="1302" y="763"/>
                  </a:lnTo>
                  <a:lnTo>
                    <a:pt x="1300" y="778"/>
                  </a:lnTo>
                  <a:lnTo>
                    <a:pt x="1300" y="789"/>
                  </a:lnTo>
                  <a:lnTo>
                    <a:pt x="1299" y="793"/>
                  </a:lnTo>
                  <a:lnTo>
                    <a:pt x="1294" y="780"/>
                  </a:lnTo>
                  <a:lnTo>
                    <a:pt x="1287" y="769"/>
                  </a:lnTo>
                  <a:lnTo>
                    <a:pt x="1280" y="762"/>
                  </a:lnTo>
                  <a:lnTo>
                    <a:pt x="1274" y="758"/>
                  </a:lnTo>
                  <a:lnTo>
                    <a:pt x="1272" y="756"/>
                  </a:lnTo>
                  <a:lnTo>
                    <a:pt x="1265" y="762"/>
                  </a:lnTo>
                  <a:lnTo>
                    <a:pt x="1260" y="771"/>
                  </a:lnTo>
                  <a:lnTo>
                    <a:pt x="1255" y="783"/>
                  </a:lnTo>
                  <a:lnTo>
                    <a:pt x="1252" y="796"/>
                  </a:lnTo>
                  <a:lnTo>
                    <a:pt x="1249" y="809"/>
                  </a:lnTo>
                  <a:lnTo>
                    <a:pt x="1248" y="820"/>
                  </a:lnTo>
                  <a:lnTo>
                    <a:pt x="1247" y="828"/>
                  </a:lnTo>
                  <a:lnTo>
                    <a:pt x="1247" y="831"/>
                  </a:lnTo>
                  <a:lnTo>
                    <a:pt x="1208" y="813"/>
                  </a:lnTo>
                  <a:lnTo>
                    <a:pt x="1174" y="791"/>
                  </a:lnTo>
                  <a:lnTo>
                    <a:pt x="1143" y="767"/>
                  </a:lnTo>
                  <a:lnTo>
                    <a:pt x="1117" y="742"/>
                  </a:lnTo>
                  <a:lnTo>
                    <a:pt x="1094" y="717"/>
                  </a:lnTo>
                  <a:lnTo>
                    <a:pt x="1074" y="690"/>
                  </a:lnTo>
                  <a:lnTo>
                    <a:pt x="1057" y="665"/>
                  </a:lnTo>
                  <a:lnTo>
                    <a:pt x="1043" y="641"/>
                  </a:lnTo>
                  <a:lnTo>
                    <a:pt x="1032" y="618"/>
                  </a:lnTo>
                  <a:lnTo>
                    <a:pt x="1023" y="598"/>
                  </a:lnTo>
                  <a:lnTo>
                    <a:pt x="1017" y="580"/>
                  </a:lnTo>
                  <a:lnTo>
                    <a:pt x="1012" y="567"/>
                  </a:lnTo>
                  <a:lnTo>
                    <a:pt x="1009" y="557"/>
                  </a:lnTo>
                  <a:lnTo>
                    <a:pt x="1006" y="560"/>
                  </a:lnTo>
                  <a:lnTo>
                    <a:pt x="998" y="566"/>
                  </a:lnTo>
                  <a:lnTo>
                    <a:pt x="987" y="575"/>
                  </a:lnTo>
                  <a:lnTo>
                    <a:pt x="972" y="587"/>
                  </a:lnTo>
                  <a:lnTo>
                    <a:pt x="952" y="600"/>
                  </a:lnTo>
                  <a:lnTo>
                    <a:pt x="928" y="616"/>
                  </a:lnTo>
                  <a:lnTo>
                    <a:pt x="900" y="632"/>
                  </a:lnTo>
                  <a:lnTo>
                    <a:pt x="868" y="651"/>
                  </a:lnTo>
                  <a:lnTo>
                    <a:pt x="833" y="668"/>
                  </a:lnTo>
                  <a:lnTo>
                    <a:pt x="794" y="687"/>
                  </a:lnTo>
                  <a:lnTo>
                    <a:pt x="750" y="706"/>
                  </a:lnTo>
                  <a:lnTo>
                    <a:pt x="702" y="725"/>
                  </a:lnTo>
                  <a:lnTo>
                    <a:pt x="651" y="742"/>
                  </a:lnTo>
                  <a:lnTo>
                    <a:pt x="596" y="759"/>
                  </a:lnTo>
                  <a:lnTo>
                    <a:pt x="536" y="773"/>
                  </a:lnTo>
                  <a:lnTo>
                    <a:pt x="474" y="786"/>
                  </a:lnTo>
                  <a:lnTo>
                    <a:pt x="407" y="797"/>
                  </a:lnTo>
                  <a:lnTo>
                    <a:pt x="335" y="805"/>
                  </a:lnTo>
                  <a:lnTo>
                    <a:pt x="260" y="809"/>
                  </a:lnTo>
                  <a:lnTo>
                    <a:pt x="181" y="811"/>
                  </a:lnTo>
                  <a:lnTo>
                    <a:pt x="99" y="809"/>
                  </a:lnTo>
                  <a:lnTo>
                    <a:pt x="12" y="803"/>
                  </a:lnTo>
                  <a:lnTo>
                    <a:pt x="12" y="800"/>
                  </a:lnTo>
                  <a:lnTo>
                    <a:pt x="10" y="792"/>
                  </a:lnTo>
                  <a:lnTo>
                    <a:pt x="7" y="778"/>
                  </a:lnTo>
                  <a:lnTo>
                    <a:pt x="5" y="760"/>
                  </a:lnTo>
                  <a:lnTo>
                    <a:pt x="3" y="738"/>
                  </a:lnTo>
                  <a:lnTo>
                    <a:pt x="2" y="711"/>
                  </a:lnTo>
                  <a:lnTo>
                    <a:pt x="0" y="681"/>
                  </a:lnTo>
                  <a:lnTo>
                    <a:pt x="0" y="649"/>
                  </a:lnTo>
                  <a:lnTo>
                    <a:pt x="1" y="612"/>
                  </a:lnTo>
                  <a:lnTo>
                    <a:pt x="3" y="575"/>
                  </a:lnTo>
                  <a:lnTo>
                    <a:pt x="7" y="535"/>
                  </a:lnTo>
                  <a:lnTo>
                    <a:pt x="13" y="495"/>
                  </a:lnTo>
                  <a:lnTo>
                    <a:pt x="22" y="453"/>
                  </a:lnTo>
                  <a:lnTo>
                    <a:pt x="34" y="410"/>
                  </a:lnTo>
                  <a:lnTo>
                    <a:pt x="48" y="368"/>
                  </a:lnTo>
                  <a:lnTo>
                    <a:pt x="66" y="325"/>
                  </a:lnTo>
                  <a:lnTo>
                    <a:pt x="88" y="285"/>
                  </a:lnTo>
                  <a:lnTo>
                    <a:pt x="113" y="244"/>
                  </a:lnTo>
                  <a:lnTo>
                    <a:pt x="143" y="205"/>
                  </a:lnTo>
                  <a:lnTo>
                    <a:pt x="177" y="168"/>
                  </a:lnTo>
                  <a:lnTo>
                    <a:pt x="216" y="134"/>
                  </a:lnTo>
                  <a:lnTo>
                    <a:pt x="260" y="102"/>
                  </a:lnTo>
                  <a:lnTo>
                    <a:pt x="264" y="100"/>
                  </a:lnTo>
                  <a:lnTo>
                    <a:pt x="271" y="95"/>
                  </a:lnTo>
                  <a:lnTo>
                    <a:pt x="283" y="90"/>
                  </a:lnTo>
                  <a:lnTo>
                    <a:pt x="301" y="81"/>
                  </a:lnTo>
                  <a:lnTo>
                    <a:pt x="322" y="71"/>
                  </a:lnTo>
                  <a:lnTo>
                    <a:pt x="347" y="61"/>
                  </a:lnTo>
                  <a:lnTo>
                    <a:pt x="377" y="50"/>
                  </a:lnTo>
                  <a:lnTo>
                    <a:pt x="409" y="39"/>
                  </a:lnTo>
                  <a:lnTo>
                    <a:pt x="445" y="28"/>
                  </a:lnTo>
                  <a:lnTo>
                    <a:pt x="485" y="19"/>
                  </a:lnTo>
                  <a:lnTo>
                    <a:pt x="526" y="11"/>
                  </a:lnTo>
                  <a:lnTo>
                    <a:pt x="570" y="5"/>
                  </a:lnTo>
                  <a:lnTo>
                    <a:pt x="617" y="1"/>
                  </a:lnTo>
                  <a:lnTo>
                    <a:pt x="6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CA" kern="0" dirty="0" smtClean="0">
                <a:solidFill>
                  <a:srgbClr val="000000"/>
                </a:solidFill>
                <a:latin typeface="Microsoft New Tai Lue"/>
              </a:endParaRPr>
            </a:p>
          </p:txBody>
        </p:sp>
      </p:grpSp>
      <p:sp>
        <p:nvSpPr>
          <p:cNvPr id="13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3" name="Image 2" descr="ITECO.b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" y="1702927"/>
            <a:ext cx="2878713" cy="2544719"/>
          </a:xfrm>
          <a:prstGeom prst="rect">
            <a:avLst/>
          </a:prstGeom>
        </p:spPr>
      </p:pic>
      <p:graphicFrame>
        <p:nvGraphicFramePr>
          <p:cNvPr id="142" name="Tableau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42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91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89 -1.85185E-6 L 2.08333E-7 -1.85185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89 -1.85185E-6 L 2.08333E-7 -1.85185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89 -1.85185E-6 L 2.08333E-7 -1.85185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89 -1.85185E-6 L 2.08333E-7 -1.85185E-6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89 -1.85185E-6 L 2.08333E-7 -1.85185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89 -1.85185E-6 L 2.08333E-7 -1.85185E-6 " pathEditMode="relative" rAng="0" ptsTypes="AA">
                                      <p:cBhvr>
                                        <p:cTn id="53" dur="1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87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mi-cadre 4"/>
          <p:cNvSpPr/>
          <p:nvPr/>
        </p:nvSpPr>
        <p:spPr>
          <a:xfrm>
            <a:off x="196850" y="966154"/>
            <a:ext cx="4702954" cy="1331351"/>
          </a:xfrm>
          <a:prstGeom prst="halfFrame">
            <a:avLst>
              <a:gd name="adj1" fmla="val 22966"/>
              <a:gd name="adj2" fmla="val 32685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orme en L 5"/>
          <p:cNvSpPr/>
          <p:nvPr/>
        </p:nvSpPr>
        <p:spPr>
          <a:xfrm rot="5400000">
            <a:off x="1145978" y="339490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" name="Triangle rectangle 6"/>
          <p:cNvSpPr/>
          <p:nvPr/>
        </p:nvSpPr>
        <p:spPr>
          <a:xfrm rot="16200000">
            <a:off x="1819235" y="3149211"/>
            <a:ext cx="318976" cy="280902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1" name="Forme en L 70"/>
          <p:cNvSpPr/>
          <p:nvPr/>
        </p:nvSpPr>
        <p:spPr>
          <a:xfrm rot="5400000">
            <a:off x="2318835" y="303439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5" name="Triangle rectangle 74"/>
          <p:cNvSpPr/>
          <p:nvPr/>
        </p:nvSpPr>
        <p:spPr>
          <a:xfrm rot="16200000">
            <a:off x="3007245" y="279841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9" name="Forme en L 78"/>
          <p:cNvSpPr/>
          <p:nvPr/>
        </p:nvSpPr>
        <p:spPr>
          <a:xfrm rot="5400000">
            <a:off x="3503590" y="267591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0" name="Triangle rectangle 79"/>
          <p:cNvSpPr/>
          <p:nvPr/>
        </p:nvSpPr>
        <p:spPr>
          <a:xfrm rot="16200000">
            <a:off x="4176847" y="243022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1" name="Forme en L 80"/>
          <p:cNvSpPr/>
          <p:nvPr/>
        </p:nvSpPr>
        <p:spPr>
          <a:xfrm rot="5400000">
            <a:off x="4676447" y="231540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2" name="Triangle rectangle 81"/>
          <p:cNvSpPr/>
          <p:nvPr/>
        </p:nvSpPr>
        <p:spPr>
          <a:xfrm rot="16200000">
            <a:off x="5364857" y="207942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3" name="Forme en L 82"/>
          <p:cNvSpPr/>
          <p:nvPr/>
        </p:nvSpPr>
        <p:spPr>
          <a:xfrm rot="5400000">
            <a:off x="5841119" y="195028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4" name="Triangle rectangle 83"/>
          <p:cNvSpPr/>
          <p:nvPr/>
        </p:nvSpPr>
        <p:spPr>
          <a:xfrm rot="16200000">
            <a:off x="6514376" y="1704590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5" name="Forme en L 84"/>
          <p:cNvSpPr/>
          <p:nvPr/>
        </p:nvSpPr>
        <p:spPr>
          <a:xfrm rot="5400000">
            <a:off x="7013976" y="1589776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6" name="Triangle rectangle 85"/>
          <p:cNvSpPr/>
          <p:nvPr/>
        </p:nvSpPr>
        <p:spPr>
          <a:xfrm rot="16200000">
            <a:off x="7702386" y="1353790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76112" y="3734114"/>
            <a:ext cx="774570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Ad hoc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2412432" y="337594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Initial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3597187" y="3022951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Défini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4779759" y="265826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Implanté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5943715" y="2267519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Géré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7113113" y="1914526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Optimisé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54953" y="3875243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0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2342964" y="3507107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3512565" y="3133656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2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4695445" y="2788118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3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856973" y="2362445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7027757" y="2047612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5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grpSp>
        <p:nvGrpSpPr>
          <p:cNvPr id="102" name="Group 32"/>
          <p:cNvGrpSpPr/>
          <p:nvPr/>
        </p:nvGrpSpPr>
        <p:grpSpPr>
          <a:xfrm>
            <a:off x="5461242" y="3738052"/>
            <a:ext cx="2711363" cy="369610"/>
            <a:chOff x="5858760" y="932884"/>
            <a:chExt cx="5622040" cy="1577418"/>
          </a:xfrm>
        </p:grpSpPr>
        <p:sp>
          <p:nvSpPr>
            <p:cNvPr id="10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06" name="Group 11"/>
          <p:cNvGrpSpPr/>
          <p:nvPr/>
        </p:nvGrpSpPr>
        <p:grpSpPr>
          <a:xfrm>
            <a:off x="3355334" y="3721812"/>
            <a:ext cx="2419009" cy="393234"/>
            <a:chOff x="1690777" y="2053087"/>
            <a:chExt cx="3700733" cy="1449238"/>
          </a:xfrm>
          <a:effectLst/>
        </p:grpSpPr>
        <p:sp>
          <p:nvSpPr>
            <p:cNvPr id="10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3" name="TextBox 25"/>
          <p:cNvSpPr txBox="1"/>
          <p:nvPr/>
        </p:nvSpPr>
        <p:spPr>
          <a:xfrm>
            <a:off x="3720224" y="375838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Processus</a:t>
            </a:r>
          </a:p>
        </p:txBody>
      </p:sp>
      <p:grpSp>
        <p:nvGrpSpPr>
          <p:cNvPr id="120" name="Group 32"/>
          <p:cNvGrpSpPr/>
          <p:nvPr/>
        </p:nvGrpSpPr>
        <p:grpSpPr>
          <a:xfrm>
            <a:off x="5460027" y="4161107"/>
            <a:ext cx="2711363" cy="369610"/>
            <a:chOff x="5858760" y="932884"/>
            <a:chExt cx="5622040" cy="1577418"/>
          </a:xfrm>
        </p:grpSpPr>
        <p:sp>
          <p:nvSpPr>
            <p:cNvPr id="129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0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1" name="Group 11"/>
          <p:cNvGrpSpPr/>
          <p:nvPr/>
        </p:nvGrpSpPr>
        <p:grpSpPr>
          <a:xfrm>
            <a:off x="3354119" y="4144867"/>
            <a:ext cx="2419009" cy="393234"/>
            <a:chOff x="1690777" y="2053087"/>
            <a:chExt cx="3700733" cy="1449238"/>
          </a:xfrm>
          <a:effectLst/>
        </p:grpSpPr>
        <p:sp>
          <p:nvSpPr>
            <p:cNvPr id="132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3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4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5" name="Group 32"/>
          <p:cNvGrpSpPr/>
          <p:nvPr/>
        </p:nvGrpSpPr>
        <p:grpSpPr>
          <a:xfrm>
            <a:off x="5477245" y="4583374"/>
            <a:ext cx="2711363" cy="369610"/>
            <a:chOff x="5858760" y="932884"/>
            <a:chExt cx="5622040" cy="1577418"/>
          </a:xfrm>
        </p:grpSpPr>
        <p:sp>
          <p:nvSpPr>
            <p:cNvPr id="136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7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8" name="Group 11"/>
          <p:cNvGrpSpPr/>
          <p:nvPr/>
        </p:nvGrpSpPr>
        <p:grpSpPr>
          <a:xfrm>
            <a:off x="3371337" y="4567134"/>
            <a:ext cx="2419009" cy="393234"/>
            <a:chOff x="1690777" y="2053087"/>
            <a:chExt cx="3700733" cy="1449238"/>
          </a:xfrm>
          <a:effectLst/>
        </p:grpSpPr>
        <p:sp>
          <p:nvSpPr>
            <p:cNvPr id="139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0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1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3" name="Group 32"/>
          <p:cNvGrpSpPr/>
          <p:nvPr/>
        </p:nvGrpSpPr>
        <p:grpSpPr>
          <a:xfrm>
            <a:off x="5476030" y="5006429"/>
            <a:ext cx="2711363" cy="369610"/>
            <a:chOff x="5858760" y="932884"/>
            <a:chExt cx="5622040" cy="1577418"/>
          </a:xfrm>
        </p:grpSpPr>
        <p:sp>
          <p:nvSpPr>
            <p:cNvPr id="14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46" name="Group 11"/>
          <p:cNvGrpSpPr/>
          <p:nvPr/>
        </p:nvGrpSpPr>
        <p:grpSpPr>
          <a:xfrm>
            <a:off x="3370122" y="4990189"/>
            <a:ext cx="2419009" cy="393234"/>
            <a:chOff x="1690777" y="2053087"/>
            <a:chExt cx="3700733" cy="1449238"/>
          </a:xfrm>
          <a:effectLst/>
        </p:grpSpPr>
        <p:sp>
          <p:nvSpPr>
            <p:cNvPr id="14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0" name="Group 32"/>
          <p:cNvGrpSpPr/>
          <p:nvPr/>
        </p:nvGrpSpPr>
        <p:grpSpPr>
          <a:xfrm>
            <a:off x="5475127" y="5426374"/>
            <a:ext cx="2711363" cy="369610"/>
            <a:chOff x="5858760" y="932884"/>
            <a:chExt cx="5622040" cy="1577418"/>
          </a:xfrm>
        </p:grpSpPr>
        <p:sp>
          <p:nvSpPr>
            <p:cNvPr id="151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53" name="Group 11"/>
          <p:cNvGrpSpPr/>
          <p:nvPr/>
        </p:nvGrpSpPr>
        <p:grpSpPr>
          <a:xfrm>
            <a:off x="3369219" y="5410134"/>
            <a:ext cx="2419009" cy="393234"/>
            <a:chOff x="1690777" y="2053087"/>
            <a:chExt cx="3700733" cy="1449238"/>
          </a:xfrm>
          <a:effectLst/>
        </p:grpSpPr>
        <p:sp>
          <p:nvSpPr>
            <p:cNvPr id="154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7" name="Group 32"/>
          <p:cNvGrpSpPr/>
          <p:nvPr/>
        </p:nvGrpSpPr>
        <p:grpSpPr>
          <a:xfrm>
            <a:off x="5473912" y="5849429"/>
            <a:ext cx="2711363" cy="369610"/>
            <a:chOff x="5858760" y="932884"/>
            <a:chExt cx="5622040" cy="1577418"/>
          </a:xfrm>
        </p:grpSpPr>
        <p:sp>
          <p:nvSpPr>
            <p:cNvPr id="158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9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60" name="Group 11"/>
          <p:cNvGrpSpPr/>
          <p:nvPr/>
        </p:nvGrpSpPr>
        <p:grpSpPr>
          <a:xfrm>
            <a:off x="3368004" y="5833189"/>
            <a:ext cx="2419009" cy="393234"/>
            <a:chOff x="1690777" y="2053087"/>
            <a:chExt cx="3700733" cy="1449238"/>
          </a:xfrm>
          <a:effectLst/>
        </p:grpSpPr>
        <p:sp>
          <p:nvSpPr>
            <p:cNvPr id="161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3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64" name="TextBox 25"/>
          <p:cNvSpPr txBox="1"/>
          <p:nvPr/>
        </p:nvSpPr>
        <p:spPr>
          <a:xfrm>
            <a:off x="3726324" y="41668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Pratiques et techniques</a:t>
            </a:r>
          </a:p>
        </p:txBody>
      </p:sp>
      <p:sp>
        <p:nvSpPr>
          <p:cNvPr id="165" name="TextBox 25"/>
          <p:cNvSpPr txBox="1"/>
          <p:nvPr/>
        </p:nvSpPr>
        <p:spPr>
          <a:xfrm>
            <a:off x="3726324" y="46057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Livrables</a:t>
            </a:r>
          </a:p>
        </p:txBody>
      </p:sp>
      <p:sp>
        <p:nvSpPr>
          <p:cNvPr id="166" name="TextBox 25"/>
          <p:cNvSpPr txBox="1"/>
          <p:nvPr/>
        </p:nvSpPr>
        <p:spPr>
          <a:xfrm>
            <a:off x="3726324" y="502266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Technologie</a:t>
            </a:r>
          </a:p>
        </p:txBody>
      </p:sp>
      <p:sp>
        <p:nvSpPr>
          <p:cNvPr id="167" name="TextBox 25"/>
          <p:cNvSpPr txBox="1"/>
          <p:nvPr/>
        </p:nvSpPr>
        <p:spPr>
          <a:xfrm>
            <a:off x="3726324" y="54323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Organisation</a:t>
            </a:r>
          </a:p>
        </p:txBody>
      </p:sp>
      <p:sp>
        <p:nvSpPr>
          <p:cNvPr id="168" name="TextBox 25"/>
          <p:cNvSpPr txBox="1"/>
          <p:nvPr/>
        </p:nvSpPr>
        <p:spPr>
          <a:xfrm>
            <a:off x="3719009" y="58712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Compétences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07553" y="963435"/>
            <a:ext cx="4903151" cy="181840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rm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Caractéristiques</a:t>
            </a:r>
            <a:endParaRPr lang="fr-CA" sz="12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Aucun processus en soutien au cycle de vie des exigences;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Aucun gabarits standards pour les besoins et exigences;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Aucun outils de gestion;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Rôle d’analyste d’affaires inexistant.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790346" y="3758895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Non-définis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69" name="ZoneTexte 168"/>
          <p:cNvSpPr txBox="1"/>
          <p:nvPr/>
        </p:nvSpPr>
        <p:spPr>
          <a:xfrm>
            <a:off x="5796446" y="4174635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Non-définis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0" name="ZoneTexte 169"/>
          <p:cNvSpPr txBox="1"/>
          <p:nvPr/>
        </p:nvSpPr>
        <p:spPr>
          <a:xfrm>
            <a:off x="5803761" y="4598905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Aucun livrable pour les exigences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1" name="ZoneTexte 170"/>
          <p:cNvSpPr txBox="1"/>
          <p:nvPr/>
        </p:nvSpPr>
        <p:spPr>
          <a:xfrm>
            <a:off x="5788057" y="5021664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Non-utilisé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5786842" y="5444719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Pratique non-reconnue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3" name="ZoneTexte 172"/>
          <p:cNvSpPr txBox="1"/>
          <p:nvPr/>
        </p:nvSpPr>
        <p:spPr>
          <a:xfrm>
            <a:off x="5785627" y="5882404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Peu ou pas de connaissances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97" name="Image 96" descr="ITECO.b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27" y="4538101"/>
            <a:ext cx="1380167" cy="1220037"/>
          </a:xfrm>
          <a:prstGeom prst="rect">
            <a:avLst/>
          </a:prstGeom>
        </p:spPr>
      </p:pic>
      <p:graphicFrame>
        <p:nvGraphicFramePr>
          <p:cNvPr id="103" name="Tableau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42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0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mi-cadre 4"/>
          <p:cNvSpPr/>
          <p:nvPr/>
        </p:nvSpPr>
        <p:spPr>
          <a:xfrm>
            <a:off x="196850" y="966154"/>
            <a:ext cx="4702954" cy="1331351"/>
          </a:xfrm>
          <a:prstGeom prst="halfFrame">
            <a:avLst>
              <a:gd name="adj1" fmla="val 22966"/>
              <a:gd name="adj2" fmla="val 32685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orme en L 5"/>
          <p:cNvSpPr/>
          <p:nvPr/>
        </p:nvSpPr>
        <p:spPr>
          <a:xfrm rot="5400000">
            <a:off x="1145978" y="339490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" name="Triangle rectangle 6"/>
          <p:cNvSpPr/>
          <p:nvPr/>
        </p:nvSpPr>
        <p:spPr>
          <a:xfrm rot="16200000">
            <a:off x="1819235" y="314921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1" name="Forme en L 70"/>
          <p:cNvSpPr/>
          <p:nvPr/>
        </p:nvSpPr>
        <p:spPr>
          <a:xfrm rot="5400000">
            <a:off x="2318835" y="303439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5" name="Triangle rectangle 74"/>
          <p:cNvSpPr/>
          <p:nvPr/>
        </p:nvSpPr>
        <p:spPr>
          <a:xfrm rot="16200000">
            <a:off x="3007245" y="2798411"/>
            <a:ext cx="318976" cy="280902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9" name="Forme en L 78"/>
          <p:cNvSpPr/>
          <p:nvPr/>
        </p:nvSpPr>
        <p:spPr>
          <a:xfrm rot="5400000">
            <a:off x="3503590" y="267591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0" name="Triangle rectangle 79"/>
          <p:cNvSpPr/>
          <p:nvPr/>
        </p:nvSpPr>
        <p:spPr>
          <a:xfrm rot="16200000">
            <a:off x="4176847" y="243022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1" name="Forme en L 80"/>
          <p:cNvSpPr/>
          <p:nvPr/>
        </p:nvSpPr>
        <p:spPr>
          <a:xfrm rot="5400000">
            <a:off x="4676447" y="231540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2" name="Triangle rectangle 81"/>
          <p:cNvSpPr/>
          <p:nvPr/>
        </p:nvSpPr>
        <p:spPr>
          <a:xfrm rot="16200000">
            <a:off x="5364857" y="207942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3" name="Forme en L 82"/>
          <p:cNvSpPr/>
          <p:nvPr/>
        </p:nvSpPr>
        <p:spPr>
          <a:xfrm rot="5400000">
            <a:off x="5841119" y="195028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4" name="Triangle rectangle 83"/>
          <p:cNvSpPr/>
          <p:nvPr/>
        </p:nvSpPr>
        <p:spPr>
          <a:xfrm rot="16200000">
            <a:off x="6514376" y="1704590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5" name="Forme en L 84"/>
          <p:cNvSpPr/>
          <p:nvPr/>
        </p:nvSpPr>
        <p:spPr>
          <a:xfrm rot="5400000">
            <a:off x="7013976" y="1589776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6" name="Triangle rectangle 85"/>
          <p:cNvSpPr/>
          <p:nvPr/>
        </p:nvSpPr>
        <p:spPr>
          <a:xfrm rot="16200000">
            <a:off x="7702386" y="1353790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76112" y="3734114"/>
            <a:ext cx="774570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Ad hoc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2412432" y="337594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Initial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3597187" y="3022951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Défini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4779759" y="265826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Implanté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5943715" y="2267519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Géré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7113113" y="1914526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Optimisé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54953" y="3875243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0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2342964" y="3507107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3512565" y="3133656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2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4695445" y="2788118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3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856973" y="2362445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7027757" y="2047612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5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grpSp>
        <p:nvGrpSpPr>
          <p:cNvPr id="102" name="Group 32"/>
          <p:cNvGrpSpPr/>
          <p:nvPr/>
        </p:nvGrpSpPr>
        <p:grpSpPr>
          <a:xfrm>
            <a:off x="5461242" y="3738052"/>
            <a:ext cx="2711363" cy="369610"/>
            <a:chOff x="5858760" y="932884"/>
            <a:chExt cx="5622040" cy="1577418"/>
          </a:xfrm>
        </p:grpSpPr>
        <p:sp>
          <p:nvSpPr>
            <p:cNvPr id="10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06" name="Group 11"/>
          <p:cNvGrpSpPr/>
          <p:nvPr/>
        </p:nvGrpSpPr>
        <p:grpSpPr>
          <a:xfrm>
            <a:off x="3355334" y="3721812"/>
            <a:ext cx="2419009" cy="393234"/>
            <a:chOff x="1690777" y="2053087"/>
            <a:chExt cx="3700733" cy="1449238"/>
          </a:xfrm>
          <a:effectLst/>
        </p:grpSpPr>
        <p:sp>
          <p:nvSpPr>
            <p:cNvPr id="10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3" name="TextBox 25"/>
          <p:cNvSpPr txBox="1"/>
          <p:nvPr/>
        </p:nvSpPr>
        <p:spPr>
          <a:xfrm>
            <a:off x="3720224" y="375838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Processus</a:t>
            </a:r>
          </a:p>
        </p:txBody>
      </p:sp>
      <p:grpSp>
        <p:nvGrpSpPr>
          <p:cNvPr id="120" name="Group 32"/>
          <p:cNvGrpSpPr/>
          <p:nvPr/>
        </p:nvGrpSpPr>
        <p:grpSpPr>
          <a:xfrm>
            <a:off x="5460027" y="4161107"/>
            <a:ext cx="2711363" cy="369610"/>
            <a:chOff x="5858760" y="932884"/>
            <a:chExt cx="5622040" cy="1577418"/>
          </a:xfrm>
        </p:grpSpPr>
        <p:sp>
          <p:nvSpPr>
            <p:cNvPr id="129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0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1" name="Group 11"/>
          <p:cNvGrpSpPr/>
          <p:nvPr/>
        </p:nvGrpSpPr>
        <p:grpSpPr>
          <a:xfrm>
            <a:off x="3354119" y="4144867"/>
            <a:ext cx="2419009" cy="393234"/>
            <a:chOff x="1690777" y="2053087"/>
            <a:chExt cx="3700733" cy="1449238"/>
          </a:xfrm>
          <a:effectLst/>
        </p:grpSpPr>
        <p:sp>
          <p:nvSpPr>
            <p:cNvPr id="132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3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4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5" name="Group 32"/>
          <p:cNvGrpSpPr/>
          <p:nvPr/>
        </p:nvGrpSpPr>
        <p:grpSpPr>
          <a:xfrm>
            <a:off x="5477245" y="4583374"/>
            <a:ext cx="2711363" cy="369610"/>
            <a:chOff x="5858760" y="932884"/>
            <a:chExt cx="5622040" cy="1577418"/>
          </a:xfrm>
        </p:grpSpPr>
        <p:sp>
          <p:nvSpPr>
            <p:cNvPr id="136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7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8" name="Group 11"/>
          <p:cNvGrpSpPr/>
          <p:nvPr/>
        </p:nvGrpSpPr>
        <p:grpSpPr>
          <a:xfrm>
            <a:off x="3371337" y="4567134"/>
            <a:ext cx="2419009" cy="393234"/>
            <a:chOff x="1690777" y="2053087"/>
            <a:chExt cx="3700733" cy="1449238"/>
          </a:xfrm>
          <a:effectLst/>
        </p:grpSpPr>
        <p:sp>
          <p:nvSpPr>
            <p:cNvPr id="139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0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1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3" name="Group 32"/>
          <p:cNvGrpSpPr/>
          <p:nvPr/>
        </p:nvGrpSpPr>
        <p:grpSpPr>
          <a:xfrm>
            <a:off x="5476030" y="5006429"/>
            <a:ext cx="2711363" cy="369610"/>
            <a:chOff x="5858760" y="932884"/>
            <a:chExt cx="5622040" cy="1577418"/>
          </a:xfrm>
        </p:grpSpPr>
        <p:sp>
          <p:nvSpPr>
            <p:cNvPr id="14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46" name="Group 11"/>
          <p:cNvGrpSpPr/>
          <p:nvPr/>
        </p:nvGrpSpPr>
        <p:grpSpPr>
          <a:xfrm>
            <a:off x="3370122" y="4990189"/>
            <a:ext cx="2419009" cy="393234"/>
            <a:chOff x="1690777" y="2053087"/>
            <a:chExt cx="3700733" cy="1449238"/>
          </a:xfrm>
          <a:effectLst/>
        </p:grpSpPr>
        <p:sp>
          <p:nvSpPr>
            <p:cNvPr id="14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0" name="Group 32"/>
          <p:cNvGrpSpPr/>
          <p:nvPr/>
        </p:nvGrpSpPr>
        <p:grpSpPr>
          <a:xfrm>
            <a:off x="5475127" y="5426374"/>
            <a:ext cx="2711363" cy="369610"/>
            <a:chOff x="5858760" y="932884"/>
            <a:chExt cx="5622040" cy="1577418"/>
          </a:xfrm>
        </p:grpSpPr>
        <p:sp>
          <p:nvSpPr>
            <p:cNvPr id="151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53" name="Group 11"/>
          <p:cNvGrpSpPr/>
          <p:nvPr/>
        </p:nvGrpSpPr>
        <p:grpSpPr>
          <a:xfrm>
            <a:off x="3369219" y="5410134"/>
            <a:ext cx="2419009" cy="393234"/>
            <a:chOff x="1690777" y="2053087"/>
            <a:chExt cx="3700733" cy="1449238"/>
          </a:xfrm>
          <a:effectLst/>
        </p:grpSpPr>
        <p:sp>
          <p:nvSpPr>
            <p:cNvPr id="154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7" name="Group 32"/>
          <p:cNvGrpSpPr/>
          <p:nvPr/>
        </p:nvGrpSpPr>
        <p:grpSpPr>
          <a:xfrm>
            <a:off x="5473912" y="5849429"/>
            <a:ext cx="2711363" cy="369610"/>
            <a:chOff x="5858760" y="932884"/>
            <a:chExt cx="5622040" cy="1577418"/>
          </a:xfrm>
        </p:grpSpPr>
        <p:sp>
          <p:nvSpPr>
            <p:cNvPr id="158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9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60" name="Group 11"/>
          <p:cNvGrpSpPr/>
          <p:nvPr/>
        </p:nvGrpSpPr>
        <p:grpSpPr>
          <a:xfrm>
            <a:off x="3368004" y="5833189"/>
            <a:ext cx="2419009" cy="393234"/>
            <a:chOff x="1690777" y="2053087"/>
            <a:chExt cx="3700733" cy="1449238"/>
          </a:xfrm>
          <a:effectLst/>
        </p:grpSpPr>
        <p:sp>
          <p:nvSpPr>
            <p:cNvPr id="161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3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64" name="TextBox 25"/>
          <p:cNvSpPr txBox="1"/>
          <p:nvPr/>
        </p:nvSpPr>
        <p:spPr>
          <a:xfrm>
            <a:off x="3726324" y="41668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Pratiques et techniques</a:t>
            </a:r>
          </a:p>
        </p:txBody>
      </p:sp>
      <p:sp>
        <p:nvSpPr>
          <p:cNvPr id="165" name="TextBox 25"/>
          <p:cNvSpPr txBox="1"/>
          <p:nvPr/>
        </p:nvSpPr>
        <p:spPr>
          <a:xfrm>
            <a:off x="3726324" y="46057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Livrables</a:t>
            </a:r>
          </a:p>
        </p:txBody>
      </p:sp>
      <p:sp>
        <p:nvSpPr>
          <p:cNvPr id="166" name="TextBox 25"/>
          <p:cNvSpPr txBox="1"/>
          <p:nvPr/>
        </p:nvSpPr>
        <p:spPr>
          <a:xfrm>
            <a:off x="3726324" y="502266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Technologie</a:t>
            </a:r>
          </a:p>
        </p:txBody>
      </p:sp>
      <p:sp>
        <p:nvSpPr>
          <p:cNvPr id="167" name="TextBox 25"/>
          <p:cNvSpPr txBox="1"/>
          <p:nvPr/>
        </p:nvSpPr>
        <p:spPr>
          <a:xfrm>
            <a:off x="3726324" y="54323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Organisation</a:t>
            </a:r>
          </a:p>
        </p:txBody>
      </p:sp>
      <p:sp>
        <p:nvSpPr>
          <p:cNvPr id="168" name="TextBox 25"/>
          <p:cNvSpPr txBox="1"/>
          <p:nvPr/>
        </p:nvSpPr>
        <p:spPr>
          <a:xfrm>
            <a:off x="3719009" y="58712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Compétences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07553" y="963435"/>
            <a:ext cx="5549420" cy="181840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rm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Caractéristiques</a:t>
            </a:r>
            <a:endParaRPr lang="fr-CA" sz="12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L’analyse d’affaires est réalisée de façon inconsistante;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L’application des techniques basée sur les compétences individuelles;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Le processus de gestion des exigences non-défini;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Aucun document des besoins et exigences uniformisé;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Aucun outil logiciel spécialisé utilisé.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790346" y="3758895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Informels et inconsistants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69" name="ZoneTexte 168"/>
          <p:cNvSpPr txBox="1"/>
          <p:nvPr/>
        </p:nvSpPr>
        <p:spPr>
          <a:xfrm>
            <a:off x="5796446" y="4174635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>
                <a:solidFill>
                  <a:srgbClr val="000000"/>
                </a:solidFill>
                <a:latin typeface="Arial"/>
                <a:cs typeface="Times"/>
              </a:rPr>
              <a:t>Informels et inconsistants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0" name="ZoneTexte 169"/>
          <p:cNvSpPr txBox="1"/>
          <p:nvPr/>
        </p:nvSpPr>
        <p:spPr>
          <a:xfrm>
            <a:off x="5803761" y="4598905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>
                <a:solidFill>
                  <a:srgbClr val="000000"/>
                </a:solidFill>
                <a:latin typeface="Arial"/>
                <a:cs typeface="Times"/>
              </a:rPr>
              <a:t>Informels et </a:t>
            </a: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non-uniformes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1" name="ZoneTexte 170"/>
          <p:cNvSpPr txBox="1"/>
          <p:nvPr/>
        </p:nvSpPr>
        <p:spPr>
          <a:xfrm>
            <a:off x="5788057" y="5021664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Outils bureautiques utilisées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5786842" y="5444719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Soutien limité, rôles non-définis et 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offre limitée de formations. </a:t>
            </a:r>
          </a:p>
        </p:txBody>
      </p:sp>
      <p:sp>
        <p:nvSpPr>
          <p:cNvPr id="173" name="ZoneTexte 172"/>
          <p:cNvSpPr txBox="1"/>
          <p:nvPr/>
        </p:nvSpPr>
        <p:spPr>
          <a:xfrm>
            <a:off x="5785627" y="5882404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Connaissances de base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7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99" name="Image 98" descr="ITECO.b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27" y="4538101"/>
            <a:ext cx="1380167" cy="1220037"/>
          </a:xfrm>
          <a:prstGeom prst="rect">
            <a:avLst/>
          </a:prstGeom>
        </p:spPr>
      </p:pic>
      <p:graphicFrame>
        <p:nvGraphicFramePr>
          <p:cNvPr id="103" name="Tableau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42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4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mi-cadre 4"/>
          <p:cNvSpPr/>
          <p:nvPr/>
        </p:nvSpPr>
        <p:spPr>
          <a:xfrm>
            <a:off x="196850" y="966154"/>
            <a:ext cx="4702954" cy="1331351"/>
          </a:xfrm>
          <a:prstGeom prst="halfFrame">
            <a:avLst>
              <a:gd name="adj1" fmla="val 22966"/>
              <a:gd name="adj2" fmla="val 32685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orme en L 5"/>
          <p:cNvSpPr/>
          <p:nvPr/>
        </p:nvSpPr>
        <p:spPr>
          <a:xfrm rot="5400000">
            <a:off x="1145978" y="339490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" name="Triangle rectangle 6"/>
          <p:cNvSpPr/>
          <p:nvPr/>
        </p:nvSpPr>
        <p:spPr>
          <a:xfrm rot="16200000">
            <a:off x="1819235" y="314921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1" name="Forme en L 70"/>
          <p:cNvSpPr/>
          <p:nvPr/>
        </p:nvSpPr>
        <p:spPr>
          <a:xfrm rot="5400000">
            <a:off x="2318835" y="303439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5" name="Triangle rectangle 74"/>
          <p:cNvSpPr/>
          <p:nvPr/>
        </p:nvSpPr>
        <p:spPr>
          <a:xfrm rot="16200000">
            <a:off x="3007245" y="279841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9" name="Forme en L 78"/>
          <p:cNvSpPr/>
          <p:nvPr/>
        </p:nvSpPr>
        <p:spPr>
          <a:xfrm rot="5400000">
            <a:off x="3503590" y="267591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0" name="Triangle rectangle 79"/>
          <p:cNvSpPr/>
          <p:nvPr/>
        </p:nvSpPr>
        <p:spPr>
          <a:xfrm rot="16200000">
            <a:off x="4176847" y="2430221"/>
            <a:ext cx="318976" cy="280902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1" name="Forme en L 80"/>
          <p:cNvSpPr/>
          <p:nvPr/>
        </p:nvSpPr>
        <p:spPr>
          <a:xfrm rot="5400000">
            <a:off x="4676447" y="231540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2" name="Triangle rectangle 81"/>
          <p:cNvSpPr/>
          <p:nvPr/>
        </p:nvSpPr>
        <p:spPr>
          <a:xfrm rot="16200000">
            <a:off x="5364857" y="207942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3" name="Forme en L 82"/>
          <p:cNvSpPr/>
          <p:nvPr/>
        </p:nvSpPr>
        <p:spPr>
          <a:xfrm rot="5400000">
            <a:off x="5841119" y="195028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4" name="Triangle rectangle 83"/>
          <p:cNvSpPr/>
          <p:nvPr/>
        </p:nvSpPr>
        <p:spPr>
          <a:xfrm rot="16200000">
            <a:off x="6514376" y="1704590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5" name="Forme en L 84"/>
          <p:cNvSpPr/>
          <p:nvPr/>
        </p:nvSpPr>
        <p:spPr>
          <a:xfrm rot="5400000">
            <a:off x="7013976" y="1589776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6" name="Triangle rectangle 85"/>
          <p:cNvSpPr/>
          <p:nvPr/>
        </p:nvSpPr>
        <p:spPr>
          <a:xfrm rot="16200000">
            <a:off x="7702386" y="1353790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76112" y="3734114"/>
            <a:ext cx="774570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Ad hoc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2412432" y="337594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Initial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3597187" y="3022951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Défini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4779759" y="265826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Implanté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5943715" y="2267519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Géré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7113113" y="1914526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Optimisé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54953" y="3875243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0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2342964" y="3507107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3512565" y="3133656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2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4695445" y="2788118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3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856973" y="2362445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7027757" y="2047612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5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grpSp>
        <p:nvGrpSpPr>
          <p:cNvPr id="102" name="Group 32"/>
          <p:cNvGrpSpPr/>
          <p:nvPr/>
        </p:nvGrpSpPr>
        <p:grpSpPr>
          <a:xfrm>
            <a:off x="5461242" y="3738052"/>
            <a:ext cx="2711363" cy="369610"/>
            <a:chOff x="5858760" y="932884"/>
            <a:chExt cx="5622040" cy="1577418"/>
          </a:xfrm>
        </p:grpSpPr>
        <p:sp>
          <p:nvSpPr>
            <p:cNvPr id="10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06" name="Group 11"/>
          <p:cNvGrpSpPr/>
          <p:nvPr/>
        </p:nvGrpSpPr>
        <p:grpSpPr>
          <a:xfrm>
            <a:off x="3355334" y="3721812"/>
            <a:ext cx="2419009" cy="393234"/>
            <a:chOff x="1690777" y="2053087"/>
            <a:chExt cx="3700733" cy="1449238"/>
          </a:xfrm>
          <a:effectLst/>
        </p:grpSpPr>
        <p:sp>
          <p:nvSpPr>
            <p:cNvPr id="10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3" name="TextBox 25"/>
          <p:cNvSpPr txBox="1"/>
          <p:nvPr/>
        </p:nvSpPr>
        <p:spPr>
          <a:xfrm>
            <a:off x="3720224" y="375838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Processus</a:t>
            </a:r>
          </a:p>
        </p:txBody>
      </p:sp>
      <p:grpSp>
        <p:nvGrpSpPr>
          <p:cNvPr id="120" name="Group 32"/>
          <p:cNvGrpSpPr/>
          <p:nvPr/>
        </p:nvGrpSpPr>
        <p:grpSpPr>
          <a:xfrm>
            <a:off x="5460027" y="4161107"/>
            <a:ext cx="2711363" cy="369610"/>
            <a:chOff x="5858760" y="932884"/>
            <a:chExt cx="5622040" cy="1577418"/>
          </a:xfrm>
        </p:grpSpPr>
        <p:sp>
          <p:nvSpPr>
            <p:cNvPr id="129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0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1" name="Group 11"/>
          <p:cNvGrpSpPr/>
          <p:nvPr/>
        </p:nvGrpSpPr>
        <p:grpSpPr>
          <a:xfrm>
            <a:off x="3354119" y="4144867"/>
            <a:ext cx="2419009" cy="393234"/>
            <a:chOff x="1690777" y="2053087"/>
            <a:chExt cx="3700733" cy="1449238"/>
          </a:xfrm>
          <a:effectLst/>
        </p:grpSpPr>
        <p:sp>
          <p:nvSpPr>
            <p:cNvPr id="132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3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4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5" name="Group 32"/>
          <p:cNvGrpSpPr/>
          <p:nvPr/>
        </p:nvGrpSpPr>
        <p:grpSpPr>
          <a:xfrm>
            <a:off x="5477245" y="4583374"/>
            <a:ext cx="2711363" cy="369610"/>
            <a:chOff x="5858760" y="932884"/>
            <a:chExt cx="5622040" cy="1577418"/>
          </a:xfrm>
        </p:grpSpPr>
        <p:sp>
          <p:nvSpPr>
            <p:cNvPr id="136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7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8" name="Group 11"/>
          <p:cNvGrpSpPr/>
          <p:nvPr/>
        </p:nvGrpSpPr>
        <p:grpSpPr>
          <a:xfrm>
            <a:off x="3371337" y="4567134"/>
            <a:ext cx="2419009" cy="393234"/>
            <a:chOff x="1690777" y="2053087"/>
            <a:chExt cx="3700733" cy="1449238"/>
          </a:xfrm>
          <a:effectLst/>
        </p:grpSpPr>
        <p:sp>
          <p:nvSpPr>
            <p:cNvPr id="139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0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1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3" name="Group 32"/>
          <p:cNvGrpSpPr/>
          <p:nvPr/>
        </p:nvGrpSpPr>
        <p:grpSpPr>
          <a:xfrm>
            <a:off x="5476030" y="5006429"/>
            <a:ext cx="2711363" cy="369610"/>
            <a:chOff x="5858760" y="932884"/>
            <a:chExt cx="5622040" cy="1577418"/>
          </a:xfrm>
        </p:grpSpPr>
        <p:sp>
          <p:nvSpPr>
            <p:cNvPr id="14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46" name="Group 11"/>
          <p:cNvGrpSpPr/>
          <p:nvPr/>
        </p:nvGrpSpPr>
        <p:grpSpPr>
          <a:xfrm>
            <a:off x="3370122" y="4990189"/>
            <a:ext cx="2419009" cy="393234"/>
            <a:chOff x="1690777" y="2053087"/>
            <a:chExt cx="3700733" cy="1449238"/>
          </a:xfrm>
          <a:effectLst/>
        </p:grpSpPr>
        <p:sp>
          <p:nvSpPr>
            <p:cNvPr id="14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0" name="Group 32"/>
          <p:cNvGrpSpPr/>
          <p:nvPr/>
        </p:nvGrpSpPr>
        <p:grpSpPr>
          <a:xfrm>
            <a:off x="5475127" y="5426374"/>
            <a:ext cx="2711363" cy="369610"/>
            <a:chOff x="5858760" y="932884"/>
            <a:chExt cx="5622040" cy="1577418"/>
          </a:xfrm>
        </p:grpSpPr>
        <p:sp>
          <p:nvSpPr>
            <p:cNvPr id="151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53" name="Group 11"/>
          <p:cNvGrpSpPr/>
          <p:nvPr/>
        </p:nvGrpSpPr>
        <p:grpSpPr>
          <a:xfrm>
            <a:off x="3369219" y="5410134"/>
            <a:ext cx="2419009" cy="393234"/>
            <a:chOff x="1690777" y="2053087"/>
            <a:chExt cx="3700733" cy="1449238"/>
          </a:xfrm>
          <a:effectLst/>
        </p:grpSpPr>
        <p:sp>
          <p:nvSpPr>
            <p:cNvPr id="154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7" name="Group 32"/>
          <p:cNvGrpSpPr/>
          <p:nvPr/>
        </p:nvGrpSpPr>
        <p:grpSpPr>
          <a:xfrm>
            <a:off x="5473912" y="5849429"/>
            <a:ext cx="2711363" cy="369610"/>
            <a:chOff x="5858760" y="932884"/>
            <a:chExt cx="5622040" cy="1577418"/>
          </a:xfrm>
        </p:grpSpPr>
        <p:sp>
          <p:nvSpPr>
            <p:cNvPr id="158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9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60" name="Group 11"/>
          <p:cNvGrpSpPr/>
          <p:nvPr/>
        </p:nvGrpSpPr>
        <p:grpSpPr>
          <a:xfrm>
            <a:off x="3368004" y="5833189"/>
            <a:ext cx="2419009" cy="393234"/>
            <a:chOff x="1690777" y="2053087"/>
            <a:chExt cx="3700733" cy="1449238"/>
          </a:xfrm>
          <a:effectLst/>
        </p:grpSpPr>
        <p:sp>
          <p:nvSpPr>
            <p:cNvPr id="161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3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64" name="TextBox 25"/>
          <p:cNvSpPr txBox="1"/>
          <p:nvPr/>
        </p:nvSpPr>
        <p:spPr>
          <a:xfrm>
            <a:off x="3726324" y="41668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Pratiques et techniques</a:t>
            </a:r>
          </a:p>
        </p:txBody>
      </p:sp>
      <p:sp>
        <p:nvSpPr>
          <p:cNvPr id="165" name="TextBox 25"/>
          <p:cNvSpPr txBox="1"/>
          <p:nvPr/>
        </p:nvSpPr>
        <p:spPr>
          <a:xfrm>
            <a:off x="3726324" y="46057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Livrables</a:t>
            </a:r>
          </a:p>
        </p:txBody>
      </p:sp>
      <p:sp>
        <p:nvSpPr>
          <p:cNvPr id="166" name="TextBox 25"/>
          <p:cNvSpPr txBox="1"/>
          <p:nvPr/>
        </p:nvSpPr>
        <p:spPr>
          <a:xfrm>
            <a:off x="3726324" y="502266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Technologie</a:t>
            </a:r>
          </a:p>
        </p:txBody>
      </p:sp>
      <p:sp>
        <p:nvSpPr>
          <p:cNvPr id="167" name="TextBox 25"/>
          <p:cNvSpPr txBox="1"/>
          <p:nvPr/>
        </p:nvSpPr>
        <p:spPr>
          <a:xfrm>
            <a:off x="3726324" y="54323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Organisation</a:t>
            </a:r>
          </a:p>
        </p:txBody>
      </p:sp>
      <p:sp>
        <p:nvSpPr>
          <p:cNvPr id="168" name="TextBox 25"/>
          <p:cNvSpPr txBox="1"/>
          <p:nvPr/>
        </p:nvSpPr>
        <p:spPr>
          <a:xfrm>
            <a:off x="3719009" y="58712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Compétences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70416" y="946710"/>
            <a:ext cx="5549420" cy="181840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rm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Caractéristiques</a:t>
            </a:r>
            <a:endParaRPr lang="fr-CA" sz="12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Les pratiques sont standardisées et des gabarits existent;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Les activités critiques liées au cycle de vie des exigences sont définies;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L’application en pratique (processus, pratiques, documentation et technologie) est inconsistante;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Résultats des activités d’analyse d’affaires inconsistants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729964" y="3767521"/>
            <a:ext cx="2098064" cy="328211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Les activités définis sont appliqués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dans plusieurs projets.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69" name="ZoneTexte 168"/>
          <p:cNvSpPr txBox="1"/>
          <p:nvPr/>
        </p:nvSpPr>
        <p:spPr>
          <a:xfrm>
            <a:off x="5729964" y="4187876"/>
            <a:ext cx="230594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Bonnes pratiques appliqués, référentiels définis, non-obligatoires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0" name="ZoneTexte 169"/>
          <p:cNvSpPr txBox="1"/>
          <p:nvPr/>
        </p:nvSpPr>
        <p:spPr>
          <a:xfrm>
            <a:off x="5741680" y="4601211"/>
            <a:ext cx="2270360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50" dirty="0" smtClean="0">
                <a:solidFill>
                  <a:srgbClr val="000000"/>
                </a:solidFill>
                <a:latin typeface="Arial"/>
                <a:cs typeface="Times"/>
              </a:rPr>
              <a:t>Standards définis, utilisés dans plusieurs projets mais non-obligatoires.</a:t>
            </a:r>
            <a:endParaRPr lang="fr-CA" sz="95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1" name="ZoneTexte 170"/>
          <p:cNvSpPr txBox="1"/>
          <p:nvPr/>
        </p:nvSpPr>
        <p:spPr>
          <a:xfrm>
            <a:off x="5753553" y="5021664"/>
            <a:ext cx="209806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Outils disponibles mais l’utilisation est inconsistant.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5769590" y="5444719"/>
            <a:ext cx="209806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Encadrement de la pratique délégués à un individu / équipe.</a:t>
            </a:r>
          </a:p>
        </p:txBody>
      </p:sp>
      <p:sp>
        <p:nvSpPr>
          <p:cNvPr id="173" name="ZoneTexte 172"/>
          <p:cNvSpPr txBox="1"/>
          <p:nvPr/>
        </p:nvSpPr>
        <p:spPr>
          <a:xfrm>
            <a:off x="5785627" y="5882404"/>
            <a:ext cx="209806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Bonne connaissance des concepts de l’analyse d’affaires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97" name="Image 96" descr="ITECO.b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27" y="4538101"/>
            <a:ext cx="1380167" cy="1220037"/>
          </a:xfrm>
          <a:prstGeom prst="rect">
            <a:avLst/>
          </a:prstGeom>
        </p:spPr>
      </p:pic>
      <p:graphicFrame>
        <p:nvGraphicFramePr>
          <p:cNvPr id="103" name="Tableau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42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95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mi-cadre 4"/>
          <p:cNvSpPr/>
          <p:nvPr/>
        </p:nvSpPr>
        <p:spPr>
          <a:xfrm>
            <a:off x="196850" y="966154"/>
            <a:ext cx="4702954" cy="1331351"/>
          </a:xfrm>
          <a:prstGeom prst="halfFrame">
            <a:avLst>
              <a:gd name="adj1" fmla="val 22966"/>
              <a:gd name="adj2" fmla="val 32685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orme en L 5"/>
          <p:cNvSpPr/>
          <p:nvPr/>
        </p:nvSpPr>
        <p:spPr>
          <a:xfrm rot="5400000">
            <a:off x="1145978" y="339490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" name="Triangle rectangle 6"/>
          <p:cNvSpPr/>
          <p:nvPr/>
        </p:nvSpPr>
        <p:spPr>
          <a:xfrm rot="16200000">
            <a:off x="1819235" y="314921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1" name="Forme en L 70"/>
          <p:cNvSpPr/>
          <p:nvPr/>
        </p:nvSpPr>
        <p:spPr>
          <a:xfrm rot="5400000">
            <a:off x="2318835" y="303439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5" name="Triangle rectangle 74"/>
          <p:cNvSpPr/>
          <p:nvPr/>
        </p:nvSpPr>
        <p:spPr>
          <a:xfrm rot="16200000">
            <a:off x="3007245" y="279841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9" name="Forme en L 78"/>
          <p:cNvSpPr/>
          <p:nvPr/>
        </p:nvSpPr>
        <p:spPr>
          <a:xfrm rot="5400000">
            <a:off x="3503590" y="267591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0" name="Triangle rectangle 79"/>
          <p:cNvSpPr/>
          <p:nvPr/>
        </p:nvSpPr>
        <p:spPr>
          <a:xfrm rot="16200000">
            <a:off x="4176847" y="243022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1" name="Forme en L 80"/>
          <p:cNvSpPr/>
          <p:nvPr/>
        </p:nvSpPr>
        <p:spPr>
          <a:xfrm rot="5400000">
            <a:off x="4676447" y="231540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2" name="Triangle rectangle 81"/>
          <p:cNvSpPr/>
          <p:nvPr/>
        </p:nvSpPr>
        <p:spPr>
          <a:xfrm rot="16200000">
            <a:off x="5364857" y="2079421"/>
            <a:ext cx="318976" cy="280902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3" name="Forme en L 82"/>
          <p:cNvSpPr/>
          <p:nvPr/>
        </p:nvSpPr>
        <p:spPr>
          <a:xfrm rot="5400000">
            <a:off x="5841119" y="195028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4" name="Triangle rectangle 83"/>
          <p:cNvSpPr/>
          <p:nvPr/>
        </p:nvSpPr>
        <p:spPr>
          <a:xfrm rot="16200000">
            <a:off x="6514376" y="1704590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5" name="Forme en L 84"/>
          <p:cNvSpPr/>
          <p:nvPr/>
        </p:nvSpPr>
        <p:spPr>
          <a:xfrm rot="5400000">
            <a:off x="7013976" y="1589776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6" name="Triangle rectangle 85"/>
          <p:cNvSpPr/>
          <p:nvPr/>
        </p:nvSpPr>
        <p:spPr>
          <a:xfrm rot="16200000">
            <a:off x="7702386" y="1353790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76112" y="3734114"/>
            <a:ext cx="774570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Ad hoc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2412432" y="337594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Initial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3597187" y="3022951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Défini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4779759" y="265826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Implanté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5943715" y="2267519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Géré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7113113" y="1914526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Optimisé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54953" y="3875243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0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2342964" y="3507107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3512565" y="3133656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2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4695445" y="2788118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3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856973" y="2362445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7027757" y="2047612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5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grpSp>
        <p:nvGrpSpPr>
          <p:cNvPr id="102" name="Group 32"/>
          <p:cNvGrpSpPr/>
          <p:nvPr/>
        </p:nvGrpSpPr>
        <p:grpSpPr>
          <a:xfrm>
            <a:off x="5461242" y="3738052"/>
            <a:ext cx="2711363" cy="369610"/>
            <a:chOff x="5858760" y="932884"/>
            <a:chExt cx="5622040" cy="1577418"/>
          </a:xfrm>
        </p:grpSpPr>
        <p:sp>
          <p:nvSpPr>
            <p:cNvPr id="10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06" name="Group 11"/>
          <p:cNvGrpSpPr/>
          <p:nvPr/>
        </p:nvGrpSpPr>
        <p:grpSpPr>
          <a:xfrm>
            <a:off x="3355334" y="3721812"/>
            <a:ext cx="2419009" cy="393234"/>
            <a:chOff x="1690777" y="2053087"/>
            <a:chExt cx="3700733" cy="1449238"/>
          </a:xfrm>
          <a:effectLst/>
        </p:grpSpPr>
        <p:sp>
          <p:nvSpPr>
            <p:cNvPr id="10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3" name="TextBox 25"/>
          <p:cNvSpPr txBox="1"/>
          <p:nvPr/>
        </p:nvSpPr>
        <p:spPr>
          <a:xfrm>
            <a:off x="3720224" y="375838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Processus</a:t>
            </a:r>
          </a:p>
        </p:txBody>
      </p:sp>
      <p:grpSp>
        <p:nvGrpSpPr>
          <p:cNvPr id="120" name="Group 32"/>
          <p:cNvGrpSpPr/>
          <p:nvPr/>
        </p:nvGrpSpPr>
        <p:grpSpPr>
          <a:xfrm>
            <a:off x="5460027" y="4161107"/>
            <a:ext cx="2711363" cy="369610"/>
            <a:chOff x="5858760" y="932884"/>
            <a:chExt cx="5622040" cy="1577418"/>
          </a:xfrm>
        </p:grpSpPr>
        <p:sp>
          <p:nvSpPr>
            <p:cNvPr id="129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0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1" name="Group 11"/>
          <p:cNvGrpSpPr/>
          <p:nvPr/>
        </p:nvGrpSpPr>
        <p:grpSpPr>
          <a:xfrm>
            <a:off x="3354119" y="4144867"/>
            <a:ext cx="2419009" cy="393234"/>
            <a:chOff x="1690777" y="2053087"/>
            <a:chExt cx="3700733" cy="1449238"/>
          </a:xfrm>
          <a:effectLst/>
        </p:grpSpPr>
        <p:sp>
          <p:nvSpPr>
            <p:cNvPr id="132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3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4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5" name="Group 32"/>
          <p:cNvGrpSpPr/>
          <p:nvPr/>
        </p:nvGrpSpPr>
        <p:grpSpPr>
          <a:xfrm>
            <a:off x="5477245" y="4583374"/>
            <a:ext cx="2711363" cy="369610"/>
            <a:chOff x="5858760" y="932884"/>
            <a:chExt cx="5622040" cy="1577418"/>
          </a:xfrm>
        </p:grpSpPr>
        <p:sp>
          <p:nvSpPr>
            <p:cNvPr id="136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7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8" name="Group 11"/>
          <p:cNvGrpSpPr/>
          <p:nvPr/>
        </p:nvGrpSpPr>
        <p:grpSpPr>
          <a:xfrm>
            <a:off x="3371337" y="4567134"/>
            <a:ext cx="2419009" cy="393234"/>
            <a:chOff x="1690777" y="2053087"/>
            <a:chExt cx="3700733" cy="1449238"/>
          </a:xfrm>
          <a:effectLst/>
        </p:grpSpPr>
        <p:sp>
          <p:nvSpPr>
            <p:cNvPr id="139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0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1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3" name="Group 32"/>
          <p:cNvGrpSpPr/>
          <p:nvPr/>
        </p:nvGrpSpPr>
        <p:grpSpPr>
          <a:xfrm>
            <a:off x="5476030" y="5006429"/>
            <a:ext cx="2711363" cy="369610"/>
            <a:chOff x="5858760" y="932884"/>
            <a:chExt cx="5622040" cy="1577418"/>
          </a:xfrm>
        </p:grpSpPr>
        <p:sp>
          <p:nvSpPr>
            <p:cNvPr id="14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46" name="Group 11"/>
          <p:cNvGrpSpPr/>
          <p:nvPr/>
        </p:nvGrpSpPr>
        <p:grpSpPr>
          <a:xfrm>
            <a:off x="3370122" y="4990189"/>
            <a:ext cx="2419009" cy="393234"/>
            <a:chOff x="1690777" y="2053087"/>
            <a:chExt cx="3700733" cy="1449238"/>
          </a:xfrm>
          <a:effectLst/>
        </p:grpSpPr>
        <p:sp>
          <p:nvSpPr>
            <p:cNvPr id="14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0" name="Group 32"/>
          <p:cNvGrpSpPr/>
          <p:nvPr/>
        </p:nvGrpSpPr>
        <p:grpSpPr>
          <a:xfrm>
            <a:off x="5475127" y="5426374"/>
            <a:ext cx="2711363" cy="369610"/>
            <a:chOff x="5858760" y="932884"/>
            <a:chExt cx="5622040" cy="1577418"/>
          </a:xfrm>
        </p:grpSpPr>
        <p:sp>
          <p:nvSpPr>
            <p:cNvPr id="151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53" name="Group 11"/>
          <p:cNvGrpSpPr/>
          <p:nvPr/>
        </p:nvGrpSpPr>
        <p:grpSpPr>
          <a:xfrm>
            <a:off x="3369219" y="5410134"/>
            <a:ext cx="2419009" cy="393234"/>
            <a:chOff x="1690777" y="2053087"/>
            <a:chExt cx="3700733" cy="1449238"/>
          </a:xfrm>
          <a:effectLst/>
        </p:grpSpPr>
        <p:sp>
          <p:nvSpPr>
            <p:cNvPr id="154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7" name="Group 32"/>
          <p:cNvGrpSpPr/>
          <p:nvPr/>
        </p:nvGrpSpPr>
        <p:grpSpPr>
          <a:xfrm>
            <a:off x="5473912" y="5849429"/>
            <a:ext cx="2711363" cy="369610"/>
            <a:chOff x="5858760" y="932884"/>
            <a:chExt cx="5622040" cy="1577418"/>
          </a:xfrm>
        </p:grpSpPr>
        <p:sp>
          <p:nvSpPr>
            <p:cNvPr id="158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9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60" name="Group 11"/>
          <p:cNvGrpSpPr/>
          <p:nvPr/>
        </p:nvGrpSpPr>
        <p:grpSpPr>
          <a:xfrm>
            <a:off x="3368004" y="5833189"/>
            <a:ext cx="2419009" cy="393234"/>
            <a:chOff x="1690777" y="2053087"/>
            <a:chExt cx="3700733" cy="1449238"/>
          </a:xfrm>
          <a:effectLst/>
        </p:grpSpPr>
        <p:sp>
          <p:nvSpPr>
            <p:cNvPr id="161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3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64" name="TextBox 25"/>
          <p:cNvSpPr txBox="1"/>
          <p:nvPr/>
        </p:nvSpPr>
        <p:spPr>
          <a:xfrm>
            <a:off x="3726324" y="41668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Pratiques et techniques</a:t>
            </a:r>
          </a:p>
        </p:txBody>
      </p:sp>
      <p:sp>
        <p:nvSpPr>
          <p:cNvPr id="165" name="TextBox 25"/>
          <p:cNvSpPr txBox="1"/>
          <p:nvPr/>
        </p:nvSpPr>
        <p:spPr>
          <a:xfrm>
            <a:off x="3726324" y="46057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Livrables</a:t>
            </a:r>
          </a:p>
        </p:txBody>
      </p:sp>
      <p:sp>
        <p:nvSpPr>
          <p:cNvPr id="166" name="TextBox 25"/>
          <p:cNvSpPr txBox="1"/>
          <p:nvPr/>
        </p:nvSpPr>
        <p:spPr>
          <a:xfrm>
            <a:off x="3726324" y="502266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Technologie</a:t>
            </a:r>
          </a:p>
        </p:txBody>
      </p:sp>
      <p:sp>
        <p:nvSpPr>
          <p:cNvPr id="167" name="TextBox 25"/>
          <p:cNvSpPr txBox="1"/>
          <p:nvPr/>
        </p:nvSpPr>
        <p:spPr>
          <a:xfrm>
            <a:off x="3726324" y="54323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Organisation</a:t>
            </a:r>
          </a:p>
        </p:txBody>
      </p:sp>
      <p:sp>
        <p:nvSpPr>
          <p:cNvPr id="168" name="TextBox 25"/>
          <p:cNvSpPr txBox="1"/>
          <p:nvPr/>
        </p:nvSpPr>
        <p:spPr>
          <a:xfrm>
            <a:off x="3719009" y="58712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Compétences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93608" y="969718"/>
            <a:ext cx="5549420" cy="181840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rm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Caractéristiques</a:t>
            </a:r>
            <a:endParaRPr lang="fr-CA" sz="12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Le processus d’analyse d’affaires est formalisé (prévisible);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Tous les processus et pratiques sont définis avec des standards clairs;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La réalisation obligatoire des activités d’analyse d’affaires et de documentation en projet (gérer par un processus de gouvernance);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Structure formelle: RMO ou </a:t>
            </a:r>
            <a:r>
              <a:rPr lang="fr-CA" sz="1200" dirty="0" err="1" smtClean="0">
                <a:solidFill>
                  <a:srgbClr val="000000"/>
                </a:solidFill>
                <a:latin typeface="Arial"/>
                <a:cs typeface="Times"/>
              </a:rPr>
              <a:t>CoE</a:t>
            </a:r>
            <a:r>
              <a:rPr lang="fr-CA" sz="1200" dirty="0">
                <a:solidFill>
                  <a:srgbClr val="000000"/>
                </a:solidFill>
                <a:latin typeface="Arial"/>
                <a:cs typeface="Times"/>
              </a:rPr>
              <a:t>;</a:t>
            </a:r>
            <a:endParaRPr lang="fr-CA" sz="12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Résultats des activités d’analyse d’affaires plus constants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2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755553" y="3767521"/>
            <a:ext cx="209806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Standards implantés et suivis. Définition détaillé des tâches.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69" name="ZoneTexte 168"/>
          <p:cNvSpPr txBox="1"/>
          <p:nvPr/>
        </p:nvSpPr>
        <p:spPr>
          <a:xfrm>
            <a:off x="5729964" y="4187876"/>
            <a:ext cx="230594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Standards implantés et utilisés dans la majorité des projets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0" name="ZoneTexte 169"/>
          <p:cNvSpPr txBox="1"/>
          <p:nvPr/>
        </p:nvSpPr>
        <p:spPr>
          <a:xfrm>
            <a:off x="5741680" y="4601211"/>
            <a:ext cx="2270360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50" dirty="0" smtClean="0">
                <a:solidFill>
                  <a:srgbClr val="000000"/>
                </a:solidFill>
                <a:latin typeface="Arial"/>
                <a:cs typeface="Times"/>
              </a:rPr>
              <a:t>Utilisation obligatoires de livrables avec des standards de qualité définis.</a:t>
            </a:r>
            <a:endParaRPr lang="fr-CA" sz="95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1" name="ZoneTexte 170"/>
          <p:cNvSpPr txBox="1"/>
          <p:nvPr/>
        </p:nvSpPr>
        <p:spPr>
          <a:xfrm>
            <a:off x="5753552" y="5021664"/>
            <a:ext cx="2258487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Outil pour la gestion automatisée des besoins implanté et obligatoire.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5752337" y="5444719"/>
            <a:ext cx="2401801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Une structure formelle pour l’analyse d’affaires est mise en place.</a:t>
            </a:r>
          </a:p>
        </p:txBody>
      </p:sp>
      <p:sp>
        <p:nvSpPr>
          <p:cNvPr id="173" name="ZoneTexte 172"/>
          <p:cNvSpPr txBox="1"/>
          <p:nvPr/>
        </p:nvSpPr>
        <p:spPr>
          <a:xfrm>
            <a:off x="5785627" y="5882404"/>
            <a:ext cx="209806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Bonnes aptitudes démontrées dans les compétences requises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7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99" name="Image 98" descr="ITECO.b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27" y="4538101"/>
            <a:ext cx="1380167" cy="1220037"/>
          </a:xfrm>
          <a:prstGeom prst="rect">
            <a:avLst/>
          </a:prstGeom>
        </p:spPr>
      </p:pic>
      <p:graphicFrame>
        <p:nvGraphicFramePr>
          <p:cNvPr id="103" name="Tableau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42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7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mi-cadre 4"/>
          <p:cNvSpPr/>
          <p:nvPr/>
        </p:nvSpPr>
        <p:spPr>
          <a:xfrm>
            <a:off x="196850" y="966154"/>
            <a:ext cx="4702954" cy="1331351"/>
          </a:xfrm>
          <a:prstGeom prst="halfFrame">
            <a:avLst>
              <a:gd name="adj1" fmla="val 22966"/>
              <a:gd name="adj2" fmla="val 32685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orme en L 5"/>
          <p:cNvSpPr/>
          <p:nvPr/>
        </p:nvSpPr>
        <p:spPr>
          <a:xfrm rot="5400000">
            <a:off x="1145978" y="339490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" name="Triangle rectangle 6"/>
          <p:cNvSpPr/>
          <p:nvPr/>
        </p:nvSpPr>
        <p:spPr>
          <a:xfrm rot="16200000">
            <a:off x="1819235" y="314921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1" name="Forme en L 70"/>
          <p:cNvSpPr/>
          <p:nvPr/>
        </p:nvSpPr>
        <p:spPr>
          <a:xfrm rot="5400000">
            <a:off x="2318835" y="303439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5" name="Triangle rectangle 74"/>
          <p:cNvSpPr/>
          <p:nvPr/>
        </p:nvSpPr>
        <p:spPr>
          <a:xfrm rot="16200000">
            <a:off x="3007245" y="279841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9" name="Forme en L 78"/>
          <p:cNvSpPr/>
          <p:nvPr/>
        </p:nvSpPr>
        <p:spPr>
          <a:xfrm rot="5400000">
            <a:off x="3503590" y="267591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0" name="Triangle rectangle 79"/>
          <p:cNvSpPr/>
          <p:nvPr/>
        </p:nvSpPr>
        <p:spPr>
          <a:xfrm rot="16200000">
            <a:off x="4176847" y="243022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1" name="Forme en L 80"/>
          <p:cNvSpPr/>
          <p:nvPr/>
        </p:nvSpPr>
        <p:spPr>
          <a:xfrm rot="5400000">
            <a:off x="4676447" y="231540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2" name="Triangle rectangle 81"/>
          <p:cNvSpPr/>
          <p:nvPr/>
        </p:nvSpPr>
        <p:spPr>
          <a:xfrm rot="16200000">
            <a:off x="5364857" y="207942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3" name="Forme en L 82"/>
          <p:cNvSpPr/>
          <p:nvPr/>
        </p:nvSpPr>
        <p:spPr>
          <a:xfrm rot="5400000">
            <a:off x="5841119" y="195028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4" name="Triangle rectangle 83"/>
          <p:cNvSpPr/>
          <p:nvPr/>
        </p:nvSpPr>
        <p:spPr>
          <a:xfrm rot="16200000">
            <a:off x="6514376" y="1704590"/>
            <a:ext cx="318976" cy="280902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5" name="Forme en L 84"/>
          <p:cNvSpPr/>
          <p:nvPr/>
        </p:nvSpPr>
        <p:spPr>
          <a:xfrm rot="5400000">
            <a:off x="7013976" y="1589776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6" name="Triangle rectangle 85"/>
          <p:cNvSpPr/>
          <p:nvPr/>
        </p:nvSpPr>
        <p:spPr>
          <a:xfrm rot="16200000">
            <a:off x="7702386" y="1353790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76112" y="3734114"/>
            <a:ext cx="774570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Ad hoc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2412432" y="337594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Initial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3597187" y="3022951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Défini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4779759" y="265826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Implanté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5943715" y="2267519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Géré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7113113" y="1914526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Optimisé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54953" y="3875243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0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2342964" y="3507107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3512565" y="3133656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2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4695445" y="2788118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3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856973" y="2362445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7027757" y="2047612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5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grpSp>
        <p:nvGrpSpPr>
          <p:cNvPr id="102" name="Group 32"/>
          <p:cNvGrpSpPr/>
          <p:nvPr/>
        </p:nvGrpSpPr>
        <p:grpSpPr>
          <a:xfrm>
            <a:off x="5461242" y="3738052"/>
            <a:ext cx="2711363" cy="369610"/>
            <a:chOff x="5858760" y="932884"/>
            <a:chExt cx="5622040" cy="1577418"/>
          </a:xfrm>
        </p:grpSpPr>
        <p:sp>
          <p:nvSpPr>
            <p:cNvPr id="10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06" name="Group 11"/>
          <p:cNvGrpSpPr/>
          <p:nvPr/>
        </p:nvGrpSpPr>
        <p:grpSpPr>
          <a:xfrm>
            <a:off x="3355334" y="3721812"/>
            <a:ext cx="2419009" cy="393234"/>
            <a:chOff x="1690777" y="2053087"/>
            <a:chExt cx="3700733" cy="1449238"/>
          </a:xfrm>
          <a:effectLst/>
        </p:grpSpPr>
        <p:sp>
          <p:nvSpPr>
            <p:cNvPr id="10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3" name="TextBox 25"/>
          <p:cNvSpPr txBox="1"/>
          <p:nvPr/>
        </p:nvSpPr>
        <p:spPr>
          <a:xfrm>
            <a:off x="3720224" y="375838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Processus</a:t>
            </a:r>
          </a:p>
        </p:txBody>
      </p:sp>
      <p:grpSp>
        <p:nvGrpSpPr>
          <p:cNvPr id="120" name="Group 32"/>
          <p:cNvGrpSpPr/>
          <p:nvPr/>
        </p:nvGrpSpPr>
        <p:grpSpPr>
          <a:xfrm>
            <a:off x="5460027" y="4161107"/>
            <a:ext cx="2711363" cy="369610"/>
            <a:chOff x="5858760" y="932884"/>
            <a:chExt cx="5622040" cy="1577418"/>
          </a:xfrm>
        </p:grpSpPr>
        <p:sp>
          <p:nvSpPr>
            <p:cNvPr id="129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0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1" name="Group 11"/>
          <p:cNvGrpSpPr/>
          <p:nvPr/>
        </p:nvGrpSpPr>
        <p:grpSpPr>
          <a:xfrm>
            <a:off x="3354119" y="4144867"/>
            <a:ext cx="2419009" cy="393234"/>
            <a:chOff x="1690777" y="2053087"/>
            <a:chExt cx="3700733" cy="1449238"/>
          </a:xfrm>
          <a:effectLst/>
        </p:grpSpPr>
        <p:sp>
          <p:nvSpPr>
            <p:cNvPr id="132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3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4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5" name="Group 32"/>
          <p:cNvGrpSpPr/>
          <p:nvPr/>
        </p:nvGrpSpPr>
        <p:grpSpPr>
          <a:xfrm>
            <a:off x="5477245" y="4583374"/>
            <a:ext cx="2711363" cy="369610"/>
            <a:chOff x="5858760" y="932884"/>
            <a:chExt cx="5622040" cy="1577418"/>
          </a:xfrm>
        </p:grpSpPr>
        <p:sp>
          <p:nvSpPr>
            <p:cNvPr id="136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7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8" name="Group 11"/>
          <p:cNvGrpSpPr/>
          <p:nvPr/>
        </p:nvGrpSpPr>
        <p:grpSpPr>
          <a:xfrm>
            <a:off x="3371337" y="4567134"/>
            <a:ext cx="2419009" cy="393234"/>
            <a:chOff x="1690777" y="2053087"/>
            <a:chExt cx="3700733" cy="1449238"/>
          </a:xfrm>
          <a:effectLst/>
        </p:grpSpPr>
        <p:sp>
          <p:nvSpPr>
            <p:cNvPr id="139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0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1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3" name="Group 32"/>
          <p:cNvGrpSpPr/>
          <p:nvPr/>
        </p:nvGrpSpPr>
        <p:grpSpPr>
          <a:xfrm>
            <a:off x="5476030" y="5006429"/>
            <a:ext cx="2711363" cy="369610"/>
            <a:chOff x="5858760" y="932884"/>
            <a:chExt cx="5622040" cy="1577418"/>
          </a:xfrm>
        </p:grpSpPr>
        <p:sp>
          <p:nvSpPr>
            <p:cNvPr id="14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46" name="Group 11"/>
          <p:cNvGrpSpPr/>
          <p:nvPr/>
        </p:nvGrpSpPr>
        <p:grpSpPr>
          <a:xfrm>
            <a:off x="3370122" y="4990189"/>
            <a:ext cx="2419009" cy="393234"/>
            <a:chOff x="1690777" y="2053087"/>
            <a:chExt cx="3700733" cy="1449238"/>
          </a:xfrm>
          <a:effectLst/>
        </p:grpSpPr>
        <p:sp>
          <p:nvSpPr>
            <p:cNvPr id="14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0" name="Group 32"/>
          <p:cNvGrpSpPr/>
          <p:nvPr/>
        </p:nvGrpSpPr>
        <p:grpSpPr>
          <a:xfrm>
            <a:off x="5475127" y="5426374"/>
            <a:ext cx="2711363" cy="369610"/>
            <a:chOff x="5858760" y="932884"/>
            <a:chExt cx="5622040" cy="1577418"/>
          </a:xfrm>
        </p:grpSpPr>
        <p:sp>
          <p:nvSpPr>
            <p:cNvPr id="151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53" name="Group 11"/>
          <p:cNvGrpSpPr/>
          <p:nvPr/>
        </p:nvGrpSpPr>
        <p:grpSpPr>
          <a:xfrm>
            <a:off x="3369219" y="5410134"/>
            <a:ext cx="2419009" cy="393234"/>
            <a:chOff x="1690777" y="2053087"/>
            <a:chExt cx="3700733" cy="1449238"/>
          </a:xfrm>
          <a:effectLst/>
        </p:grpSpPr>
        <p:sp>
          <p:nvSpPr>
            <p:cNvPr id="154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7" name="Group 32"/>
          <p:cNvGrpSpPr/>
          <p:nvPr/>
        </p:nvGrpSpPr>
        <p:grpSpPr>
          <a:xfrm>
            <a:off x="5473912" y="5849429"/>
            <a:ext cx="2711363" cy="369610"/>
            <a:chOff x="5858760" y="932884"/>
            <a:chExt cx="5622040" cy="1577418"/>
          </a:xfrm>
        </p:grpSpPr>
        <p:sp>
          <p:nvSpPr>
            <p:cNvPr id="158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9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60" name="Group 11"/>
          <p:cNvGrpSpPr/>
          <p:nvPr/>
        </p:nvGrpSpPr>
        <p:grpSpPr>
          <a:xfrm>
            <a:off x="3368004" y="5833189"/>
            <a:ext cx="2419009" cy="393234"/>
            <a:chOff x="1690777" y="2053087"/>
            <a:chExt cx="3700733" cy="1449238"/>
          </a:xfrm>
          <a:effectLst/>
        </p:grpSpPr>
        <p:sp>
          <p:nvSpPr>
            <p:cNvPr id="161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3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64" name="TextBox 25"/>
          <p:cNvSpPr txBox="1"/>
          <p:nvPr/>
        </p:nvSpPr>
        <p:spPr>
          <a:xfrm>
            <a:off x="3726324" y="41668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Pratiques et techniques</a:t>
            </a:r>
          </a:p>
        </p:txBody>
      </p:sp>
      <p:sp>
        <p:nvSpPr>
          <p:cNvPr id="165" name="TextBox 25"/>
          <p:cNvSpPr txBox="1"/>
          <p:nvPr/>
        </p:nvSpPr>
        <p:spPr>
          <a:xfrm>
            <a:off x="3726324" y="46057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Livrables</a:t>
            </a:r>
          </a:p>
        </p:txBody>
      </p:sp>
      <p:sp>
        <p:nvSpPr>
          <p:cNvPr id="166" name="TextBox 25"/>
          <p:cNvSpPr txBox="1"/>
          <p:nvPr/>
        </p:nvSpPr>
        <p:spPr>
          <a:xfrm>
            <a:off x="3726324" y="502266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Technologie</a:t>
            </a:r>
          </a:p>
        </p:txBody>
      </p:sp>
      <p:sp>
        <p:nvSpPr>
          <p:cNvPr id="167" name="TextBox 25"/>
          <p:cNvSpPr txBox="1"/>
          <p:nvPr/>
        </p:nvSpPr>
        <p:spPr>
          <a:xfrm>
            <a:off x="3726324" y="54323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Organisation</a:t>
            </a:r>
          </a:p>
        </p:txBody>
      </p:sp>
      <p:sp>
        <p:nvSpPr>
          <p:cNvPr id="168" name="TextBox 25"/>
          <p:cNvSpPr txBox="1"/>
          <p:nvPr/>
        </p:nvSpPr>
        <p:spPr>
          <a:xfrm>
            <a:off x="3719009" y="58712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Compétences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94702" y="971276"/>
            <a:ext cx="5549420" cy="181840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Caractéristiques</a:t>
            </a:r>
            <a:endParaRPr lang="fr-CA" sz="12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Des mesures sont recueillies et analysées;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Tous les processus liés aux exigences sont intégrés dans les projets, gestion de produit et des applications; </a:t>
            </a: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Processus suivis en concordance aux standards et référentiels définies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Les praticiens formés et qualifiés  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755553" y="3767521"/>
            <a:ext cx="209806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Appliqué de façon universelle.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Intégrée au SDLC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69" name="ZoneTexte 168"/>
          <p:cNvSpPr txBox="1"/>
          <p:nvPr/>
        </p:nvSpPr>
        <p:spPr>
          <a:xfrm>
            <a:off x="5729964" y="4187876"/>
            <a:ext cx="230594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Conformité et efficacité mesurées régulièrement.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0" name="ZoneTexte 169"/>
          <p:cNvSpPr txBox="1"/>
          <p:nvPr/>
        </p:nvSpPr>
        <p:spPr>
          <a:xfrm>
            <a:off x="5741680" y="4601211"/>
            <a:ext cx="2270360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50" dirty="0" smtClean="0">
                <a:solidFill>
                  <a:srgbClr val="000000"/>
                </a:solidFill>
                <a:latin typeface="Arial"/>
                <a:cs typeface="Times"/>
              </a:rPr>
              <a:t>Rencontrent les attentes sur tous les projets et entièrement automatisés</a:t>
            </a:r>
            <a:endParaRPr lang="fr-CA" sz="95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1" name="ZoneTexte 170"/>
          <p:cNvSpPr txBox="1"/>
          <p:nvPr/>
        </p:nvSpPr>
        <p:spPr>
          <a:xfrm>
            <a:off x="5694850" y="5021664"/>
            <a:ext cx="2343068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Outil pour la gestion automatisée des  exigences intégré.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5752337" y="5444719"/>
            <a:ext cx="2401801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Métriques définis pour mesurer la performance de la pratique.</a:t>
            </a:r>
          </a:p>
        </p:txBody>
      </p:sp>
      <p:sp>
        <p:nvSpPr>
          <p:cNvPr id="173" name="ZoneTexte 172"/>
          <p:cNvSpPr txBox="1"/>
          <p:nvPr/>
        </p:nvSpPr>
        <p:spPr>
          <a:xfrm>
            <a:off x="5785627" y="5882404"/>
            <a:ext cx="209806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Solides connaissances et compétences et appliquées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97" name="Image 96" descr="ITECO.b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27" y="4538101"/>
            <a:ext cx="1380167" cy="1220037"/>
          </a:xfrm>
          <a:prstGeom prst="rect">
            <a:avLst/>
          </a:prstGeom>
        </p:spPr>
      </p:pic>
      <p:graphicFrame>
        <p:nvGraphicFramePr>
          <p:cNvPr id="103" name="Tableau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42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9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re 23"/>
          <p:cNvSpPr txBox="1">
            <a:spLocks/>
          </p:cNvSpPr>
          <p:nvPr/>
        </p:nvSpPr>
        <p:spPr>
          <a:xfrm>
            <a:off x="18411" y="58818"/>
            <a:ext cx="8159375" cy="322180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1026" name="Picture 2" descr="Image associé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" r="5759"/>
          <a:stretch/>
        </p:blipFill>
        <p:spPr bwMode="auto">
          <a:xfrm>
            <a:off x="828290" y="2901198"/>
            <a:ext cx="2463800" cy="109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9" y="4128614"/>
            <a:ext cx="1912287" cy="127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687" y="1578669"/>
            <a:ext cx="1847140" cy="123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Image associé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56" y="994505"/>
            <a:ext cx="1745718" cy="163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51" y="2913481"/>
            <a:ext cx="1963054" cy="146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 descr="Project planning document being annotat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6" y="950569"/>
            <a:ext cx="1482458" cy="148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ésultats de recherche d'images pour « performance measure »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84" y="2966629"/>
            <a:ext cx="2551707" cy="132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154168" y="3310904"/>
            <a:ext cx="1485461" cy="26630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dirty="0" smtClean="0">
                <a:solidFill>
                  <a:prstClr val="white"/>
                </a:solidFill>
                <a:latin typeface="Lucida Calligraphy" panose="03010101010101010101" pitchFamily="66" charset="0"/>
                <a:cs typeface="Times"/>
              </a:rPr>
              <a:t>Solution</a:t>
            </a:r>
            <a:endParaRPr lang="fr-CA" sz="1200" dirty="0">
              <a:solidFill>
                <a:prstClr val="white"/>
              </a:solidFill>
              <a:latin typeface="Lucida Calligraphy" panose="03010101010101010101" pitchFamily="66" charset="0"/>
              <a:cs typeface="Time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01" y="2853639"/>
            <a:ext cx="3926389" cy="2719352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065078" y="851298"/>
            <a:ext cx="2032000" cy="186107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48442" y="890527"/>
            <a:ext cx="1693159" cy="1674807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324605" y="1439333"/>
            <a:ext cx="2658533" cy="291938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01637" y="2785938"/>
            <a:ext cx="2089036" cy="1674807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pic>
        <p:nvPicPr>
          <p:cNvPr id="103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191" y="4662121"/>
            <a:ext cx="2374460" cy="166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076154" y="4616460"/>
            <a:ext cx="2658533" cy="1861076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pic>
        <p:nvPicPr>
          <p:cNvPr id="1046" name="Picture 22" descr="Résultats de recherche d'images pour « analyser documentaire »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90" y="4153610"/>
            <a:ext cx="1848518" cy="122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97940" y="649638"/>
            <a:ext cx="1554377" cy="30093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70C0"/>
                </a:solidFill>
                <a:latin typeface="Arial"/>
                <a:cs typeface="Times"/>
              </a:rPr>
              <a:t>PLANIFIER</a:t>
            </a:r>
            <a:endParaRPr lang="fr-CA" sz="1100" b="1" dirty="0">
              <a:solidFill>
                <a:srgbClr val="0070C0"/>
              </a:solidFill>
              <a:latin typeface="Arial"/>
              <a:cs typeface="Times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1153796" y="2574089"/>
            <a:ext cx="1922838" cy="27656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b="1" dirty="0" smtClean="0">
                <a:solidFill>
                  <a:srgbClr val="E00654"/>
                </a:solidFill>
                <a:latin typeface="Arial"/>
                <a:cs typeface="Times"/>
              </a:rPr>
              <a:t>RECUEILLIR</a:t>
            </a:r>
            <a:endParaRPr lang="fr-CA" sz="2000" b="1" dirty="0">
              <a:solidFill>
                <a:srgbClr val="E00654"/>
              </a:solidFill>
              <a:latin typeface="Arial"/>
              <a:cs typeface="Times"/>
            </a:endParaRPr>
          </a:p>
        </p:txBody>
      </p:sp>
      <p:sp>
        <p:nvSpPr>
          <p:cNvPr id="106" name="ZoneTexte 105"/>
          <p:cNvSpPr txBox="1"/>
          <p:nvPr/>
        </p:nvSpPr>
        <p:spPr>
          <a:xfrm>
            <a:off x="4218191" y="683237"/>
            <a:ext cx="1706629" cy="2214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b="1" dirty="0" smtClean="0">
                <a:solidFill>
                  <a:srgbClr val="E00654"/>
                </a:solidFill>
                <a:latin typeface="Arial"/>
                <a:cs typeface="Times"/>
              </a:rPr>
              <a:t>ANALYSER</a:t>
            </a:r>
            <a:endParaRPr lang="fr-CA" sz="2000" b="1" dirty="0">
              <a:solidFill>
                <a:srgbClr val="E00654"/>
              </a:solidFill>
              <a:latin typeface="Arial"/>
              <a:cs typeface="Times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4475711" y="2706797"/>
            <a:ext cx="1340889" cy="24169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70C0"/>
                </a:solidFill>
                <a:latin typeface="Arial"/>
                <a:cs typeface="Times"/>
              </a:rPr>
              <a:t>COMMUNIQUER</a:t>
            </a:r>
            <a:endParaRPr lang="fr-CA" sz="1100" b="1" dirty="0">
              <a:solidFill>
                <a:srgbClr val="0070C0"/>
              </a:solidFill>
              <a:latin typeface="Arial"/>
              <a:cs typeface="Times"/>
            </a:endParaRPr>
          </a:p>
        </p:txBody>
      </p:sp>
      <p:sp>
        <p:nvSpPr>
          <p:cNvPr id="108" name="ZoneTexte 107"/>
          <p:cNvSpPr txBox="1"/>
          <p:nvPr/>
        </p:nvSpPr>
        <p:spPr>
          <a:xfrm>
            <a:off x="4475711" y="4471226"/>
            <a:ext cx="1755756" cy="24169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70C0"/>
                </a:solidFill>
                <a:latin typeface="Arial"/>
                <a:cs typeface="Times"/>
              </a:rPr>
              <a:t>GÉRER</a:t>
            </a:r>
            <a:endParaRPr lang="fr-CA" sz="1100" b="1" dirty="0">
              <a:solidFill>
                <a:srgbClr val="0070C0"/>
              </a:solidFill>
              <a:latin typeface="Arial"/>
              <a:cs typeface="Times"/>
            </a:endParaRPr>
          </a:p>
        </p:txBody>
      </p:sp>
      <p:sp>
        <p:nvSpPr>
          <p:cNvPr id="109" name="ZoneTexte 108"/>
          <p:cNvSpPr txBox="1"/>
          <p:nvPr/>
        </p:nvSpPr>
        <p:spPr>
          <a:xfrm>
            <a:off x="6734687" y="1303689"/>
            <a:ext cx="1755756" cy="24169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70C0"/>
                </a:solidFill>
                <a:latin typeface="Arial"/>
                <a:cs typeface="Times"/>
              </a:rPr>
              <a:t>ÉVALUER</a:t>
            </a:r>
            <a:endParaRPr lang="fr-CA" sz="1100" b="1" dirty="0">
              <a:solidFill>
                <a:srgbClr val="0070C0"/>
              </a:solidFill>
              <a:latin typeface="Arial"/>
              <a:cs typeface="Time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51" y="1017207"/>
            <a:ext cx="1390910" cy="1390910"/>
          </a:xfrm>
          <a:prstGeom prst="rect">
            <a:avLst/>
          </a:prstGeom>
        </p:spPr>
      </p:pic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92862"/>
              </p:ext>
            </p:extLst>
          </p:nvPr>
        </p:nvGraphicFramePr>
        <p:xfrm>
          <a:off x="93976" y="361057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Études et 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Évolution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Influenceurs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latin typeface="+mj-lt"/>
                        </a:rPr>
                        <a:t> de maturité</a:t>
                      </a:r>
                      <a:r>
                        <a:rPr lang="fr-CA" sz="900" dirty="0" smtClean="0">
                          <a:latin typeface="+mj-lt"/>
                        </a:rPr>
                        <a:t> 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64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4" grpId="0" animBg="1"/>
      <p:bldP spid="93" grpId="0" animBg="1"/>
      <p:bldP spid="101" grpId="0" animBg="1"/>
      <p:bldP spid="102" grpId="0" animBg="1"/>
      <p:bldP spid="104" grpId="0" animBg="1"/>
      <p:bldP spid="9" grpId="0" animBg="1"/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emi-cadre 4"/>
          <p:cNvSpPr/>
          <p:nvPr/>
        </p:nvSpPr>
        <p:spPr>
          <a:xfrm>
            <a:off x="196850" y="966154"/>
            <a:ext cx="4702954" cy="1331351"/>
          </a:xfrm>
          <a:prstGeom prst="halfFrame">
            <a:avLst>
              <a:gd name="adj1" fmla="val 22966"/>
              <a:gd name="adj2" fmla="val 32685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CA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orme en L 5"/>
          <p:cNvSpPr/>
          <p:nvPr/>
        </p:nvSpPr>
        <p:spPr>
          <a:xfrm rot="5400000">
            <a:off x="1145978" y="339490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" name="Triangle rectangle 6"/>
          <p:cNvSpPr/>
          <p:nvPr/>
        </p:nvSpPr>
        <p:spPr>
          <a:xfrm rot="16200000">
            <a:off x="1819235" y="314921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1" name="Forme en L 70"/>
          <p:cNvSpPr/>
          <p:nvPr/>
        </p:nvSpPr>
        <p:spPr>
          <a:xfrm rot="5400000">
            <a:off x="2318835" y="303439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5" name="Triangle rectangle 74"/>
          <p:cNvSpPr/>
          <p:nvPr/>
        </p:nvSpPr>
        <p:spPr>
          <a:xfrm rot="16200000">
            <a:off x="3007245" y="279841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79" name="Forme en L 78"/>
          <p:cNvSpPr/>
          <p:nvPr/>
        </p:nvSpPr>
        <p:spPr>
          <a:xfrm rot="5400000">
            <a:off x="3503590" y="2675918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0" name="Triangle rectangle 79"/>
          <p:cNvSpPr/>
          <p:nvPr/>
        </p:nvSpPr>
        <p:spPr>
          <a:xfrm rot="16200000">
            <a:off x="4176847" y="243022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1" name="Forme en L 80"/>
          <p:cNvSpPr/>
          <p:nvPr/>
        </p:nvSpPr>
        <p:spPr>
          <a:xfrm rot="5400000">
            <a:off x="4676447" y="231540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2" name="Triangle rectangle 81"/>
          <p:cNvSpPr/>
          <p:nvPr/>
        </p:nvSpPr>
        <p:spPr>
          <a:xfrm rot="16200000">
            <a:off x="5364857" y="2079421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3" name="Forme en L 82"/>
          <p:cNvSpPr/>
          <p:nvPr/>
        </p:nvSpPr>
        <p:spPr>
          <a:xfrm rot="5400000">
            <a:off x="5841119" y="1950287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4" name="Triangle rectangle 83"/>
          <p:cNvSpPr/>
          <p:nvPr/>
        </p:nvSpPr>
        <p:spPr>
          <a:xfrm rot="16200000">
            <a:off x="6514376" y="1704590"/>
            <a:ext cx="318976" cy="280902"/>
          </a:xfrm>
          <a:prstGeom prst="rtTriangle">
            <a:avLst/>
          </a:prstGeom>
          <a:solidFill>
            <a:srgbClr val="5B9B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5" name="Forme en L 84"/>
          <p:cNvSpPr/>
          <p:nvPr/>
        </p:nvSpPr>
        <p:spPr>
          <a:xfrm rot="5400000">
            <a:off x="7013976" y="1589776"/>
            <a:ext cx="874744" cy="1090873"/>
          </a:xfrm>
          <a:prstGeom prst="corner">
            <a:avLst>
              <a:gd name="adj1" fmla="val 23846"/>
              <a:gd name="adj2" fmla="val 25385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86" name="Triangle rectangle 85"/>
          <p:cNvSpPr/>
          <p:nvPr/>
        </p:nvSpPr>
        <p:spPr>
          <a:xfrm rot="16200000">
            <a:off x="7702386" y="1353790"/>
            <a:ext cx="318976" cy="280902"/>
          </a:xfrm>
          <a:prstGeom prst="rtTriangl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CA" dirty="0">
              <a:solidFill>
                <a:prstClr val="white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76112" y="3734114"/>
            <a:ext cx="774570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Ad hoc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2412432" y="337594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Initial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3597187" y="3022951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Défini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4779759" y="2658264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Implanté</a:t>
            </a:r>
            <a:endParaRPr lang="fr-CA" sz="12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5943715" y="2267519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Géré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7113113" y="1914526"/>
            <a:ext cx="889212" cy="7059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100" b="1" dirty="0" smtClean="0">
                <a:solidFill>
                  <a:srgbClr val="000000"/>
                </a:solidFill>
                <a:latin typeface="Arial"/>
                <a:cs typeface="Times"/>
              </a:rPr>
              <a:t>Optimisé</a:t>
            </a:r>
            <a:endParaRPr lang="fr-CA" sz="1100" b="1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54953" y="3875243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0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2342964" y="3507107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1</a:t>
            </a:r>
          </a:p>
        </p:txBody>
      </p:sp>
      <p:sp>
        <p:nvSpPr>
          <p:cNvPr id="93" name="ZoneTexte 92"/>
          <p:cNvSpPr txBox="1"/>
          <p:nvPr/>
        </p:nvSpPr>
        <p:spPr>
          <a:xfrm>
            <a:off x="3512565" y="3133656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2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4695445" y="2788118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3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5856973" y="2362445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>
                <a:solidFill>
                  <a:srgbClr val="002060"/>
                </a:solidFill>
                <a:latin typeface="Arial"/>
                <a:cs typeface="Times"/>
              </a:rPr>
              <a:t>4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7027757" y="2047612"/>
            <a:ext cx="1081261" cy="7189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400" b="1" dirty="0" smtClean="0">
                <a:solidFill>
                  <a:srgbClr val="002060"/>
                </a:solidFill>
                <a:latin typeface="Arial"/>
                <a:cs typeface="Times"/>
              </a:rPr>
              <a:t>5</a:t>
            </a:r>
            <a:endParaRPr lang="fr-CA" sz="2400" b="1" dirty="0">
              <a:solidFill>
                <a:srgbClr val="002060"/>
              </a:solidFill>
              <a:latin typeface="Arial"/>
              <a:cs typeface="Times"/>
            </a:endParaRPr>
          </a:p>
        </p:txBody>
      </p:sp>
      <p:grpSp>
        <p:nvGrpSpPr>
          <p:cNvPr id="102" name="Group 32"/>
          <p:cNvGrpSpPr/>
          <p:nvPr/>
        </p:nvGrpSpPr>
        <p:grpSpPr>
          <a:xfrm>
            <a:off x="5461242" y="3738052"/>
            <a:ext cx="2711363" cy="369610"/>
            <a:chOff x="5858760" y="932884"/>
            <a:chExt cx="5622040" cy="1577418"/>
          </a:xfrm>
        </p:grpSpPr>
        <p:sp>
          <p:nvSpPr>
            <p:cNvPr id="10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06" name="Group 11"/>
          <p:cNvGrpSpPr/>
          <p:nvPr/>
        </p:nvGrpSpPr>
        <p:grpSpPr>
          <a:xfrm>
            <a:off x="3355334" y="3721812"/>
            <a:ext cx="2419009" cy="393234"/>
            <a:chOff x="1690777" y="2053087"/>
            <a:chExt cx="3700733" cy="1449238"/>
          </a:xfrm>
          <a:effectLst/>
        </p:grpSpPr>
        <p:sp>
          <p:nvSpPr>
            <p:cNvPr id="10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3" name="TextBox 25"/>
          <p:cNvSpPr txBox="1"/>
          <p:nvPr/>
        </p:nvSpPr>
        <p:spPr>
          <a:xfrm>
            <a:off x="3720224" y="375838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Processus</a:t>
            </a:r>
          </a:p>
        </p:txBody>
      </p:sp>
      <p:grpSp>
        <p:nvGrpSpPr>
          <p:cNvPr id="120" name="Group 32"/>
          <p:cNvGrpSpPr/>
          <p:nvPr/>
        </p:nvGrpSpPr>
        <p:grpSpPr>
          <a:xfrm>
            <a:off x="5460027" y="4161107"/>
            <a:ext cx="2711363" cy="369610"/>
            <a:chOff x="5858760" y="932884"/>
            <a:chExt cx="5622040" cy="1577418"/>
          </a:xfrm>
        </p:grpSpPr>
        <p:sp>
          <p:nvSpPr>
            <p:cNvPr id="129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0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1" name="Group 11"/>
          <p:cNvGrpSpPr/>
          <p:nvPr/>
        </p:nvGrpSpPr>
        <p:grpSpPr>
          <a:xfrm>
            <a:off x="3354119" y="4144867"/>
            <a:ext cx="2419009" cy="393234"/>
            <a:chOff x="1690777" y="2053087"/>
            <a:chExt cx="3700733" cy="1449238"/>
          </a:xfrm>
          <a:effectLst/>
        </p:grpSpPr>
        <p:sp>
          <p:nvSpPr>
            <p:cNvPr id="132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3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4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5" name="Group 32"/>
          <p:cNvGrpSpPr/>
          <p:nvPr/>
        </p:nvGrpSpPr>
        <p:grpSpPr>
          <a:xfrm>
            <a:off x="5477245" y="4583374"/>
            <a:ext cx="2711363" cy="369610"/>
            <a:chOff x="5858760" y="932884"/>
            <a:chExt cx="5622040" cy="1577418"/>
          </a:xfrm>
        </p:grpSpPr>
        <p:sp>
          <p:nvSpPr>
            <p:cNvPr id="136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7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0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38" name="Group 11"/>
          <p:cNvGrpSpPr/>
          <p:nvPr/>
        </p:nvGrpSpPr>
        <p:grpSpPr>
          <a:xfrm>
            <a:off x="3371337" y="4567134"/>
            <a:ext cx="2419009" cy="393234"/>
            <a:chOff x="1690777" y="2053087"/>
            <a:chExt cx="3700733" cy="1449238"/>
          </a:xfrm>
          <a:effectLst/>
        </p:grpSpPr>
        <p:sp>
          <p:nvSpPr>
            <p:cNvPr id="139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0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1" name="Freeform: Shape 9"/>
            <p:cNvSpPr/>
            <p:nvPr/>
          </p:nvSpPr>
          <p:spPr>
            <a:xfrm>
              <a:off x="1805892" y="2166856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400" b="1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3" name="Group 32"/>
          <p:cNvGrpSpPr/>
          <p:nvPr/>
        </p:nvGrpSpPr>
        <p:grpSpPr>
          <a:xfrm>
            <a:off x="5476030" y="5006429"/>
            <a:ext cx="2711363" cy="369610"/>
            <a:chOff x="5858760" y="932884"/>
            <a:chExt cx="5622040" cy="1577418"/>
          </a:xfrm>
        </p:grpSpPr>
        <p:sp>
          <p:nvSpPr>
            <p:cNvPr id="144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5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46" name="Group 11"/>
          <p:cNvGrpSpPr/>
          <p:nvPr/>
        </p:nvGrpSpPr>
        <p:grpSpPr>
          <a:xfrm>
            <a:off x="3370122" y="4990189"/>
            <a:ext cx="2419009" cy="393234"/>
            <a:chOff x="1690777" y="2053087"/>
            <a:chExt cx="3700733" cy="1449238"/>
          </a:xfrm>
          <a:effectLst/>
        </p:grpSpPr>
        <p:sp>
          <p:nvSpPr>
            <p:cNvPr id="147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8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0" name="Group 32"/>
          <p:cNvGrpSpPr/>
          <p:nvPr/>
        </p:nvGrpSpPr>
        <p:grpSpPr>
          <a:xfrm>
            <a:off x="5475127" y="5426374"/>
            <a:ext cx="2711363" cy="369610"/>
            <a:chOff x="5858760" y="932884"/>
            <a:chExt cx="5622040" cy="1577418"/>
          </a:xfrm>
        </p:grpSpPr>
        <p:sp>
          <p:nvSpPr>
            <p:cNvPr id="151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53" name="Group 11"/>
          <p:cNvGrpSpPr/>
          <p:nvPr/>
        </p:nvGrpSpPr>
        <p:grpSpPr>
          <a:xfrm>
            <a:off x="3369219" y="5410134"/>
            <a:ext cx="2419009" cy="393234"/>
            <a:chOff x="1690777" y="2053087"/>
            <a:chExt cx="3700733" cy="1449238"/>
          </a:xfrm>
          <a:effectLst/>
        </p:grpSpPr>
        <p:sp>
          <p:nvSpPr>
            <p:cNvPr id="154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7" name="Group 32"/>
          <p:cNvGrpSpPr/>
          <p:nvPr/>
        </p:nvGrpSpPr>
        <p:grpSpPr>
          <a:xfrm>
            <a:off x="5473912" y="5849429"/>
            <a:ext cx="2711363" cy="369610"/>
            <a:chOff x="5858760" y="932884"/>
            <a:chExt cx="5622040" cy="1577418"/>
          </a:xfrm>
        </p:grpSpPr>
        <p:sp>
          <p:nvSpPr>
            <p:cNvPr id="158" name="Freeform: Shape 20"/>
            <p:cNvSpPr/>
            <p:nvPr/>
          </p:nvSpPr>
          <p:spPr>
            <a:xfrm>
              <a:off x="10891519" y="932884"/>
              <a:ext cx="589281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9" name="Freeform: Shape 27"/>
            <p:cNvSpPr/>
            <p:nvPr/>
          </p:nvSpPr>
          <p:spPr>
            <a:xfrm>
              <a:off x="5858760" y="995322"/>
              <a:ext cx="5032759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endParaRPr lang="en-US" sz="1050" kern="0" dirty="0" smtClean="0">
                <a:solidFill>
                  <a:srgbClr val="002060"/>
                </a:solidFill>
                <a:latin typeface="Calibri" panose="020F0502020204030204"/>
              </a:endParaRPr>
            </a:p>
          </p:txBody>
        </p:sp>
      </p:grpSp>
      <p:grpSp>
        <p:nvGrpSpPr>
          <p:cNvPr id="160" name="Group 11"/>
          <p:cNvGrpSpPr/>
          <p:nvPr/>
        </p:nvGrpSpPr>
        <p:grpSpPr>
          <a:xfrm>
            <a:off x="3368004" y="5833189"/>
            <a:ext cx="2419009" cy="393234"/>
            <a:chOff x="1690777" y="2053087"/>
            <a:chExt cx="3700733" cy="1449238"/>
          </a:xfrm>
          <a:effectLst/>
        </p:grpSpPr>
        <p:sp>
          <p:nvSpPr>
            <p:cNvPr id="161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5B9BD5">
                  <a:lumMod val="40000"/>
                  <a:lumOff val="60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3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rgbClr val="5B9BD5">
                    <a:shade val="30000"/>
                    <a:satMod val="115000"/>
                    <a:lumMod val="76000"/>
                    <a:lumOff val="24000"/>
                  </a:srgbClr>
                </a:gs>
                <a:gs pos="0">
                  <a:srgbClr val="5B9BD5">
                    <a:shade val="67500"/>
                    <a:satMod val="115000"/>
                    <a:lumMod val="77000"/>
                    <a:lumOff val="23000"/>
                  </a:srgbClr>
                </a:gs>
                <a:gs pos="100000">
                  <a:srgbClr val="5B9BD5">
                    <a:shade val="100000"/>
                    <a:satMod val="115000"/>
                    <a:lumMod val="72000"/>
                  </a:srgbClr>
                </a:gs>
                <a:gs pos="94000">
                  <a:srgbClr val="5B9BD5">
                    <a:shade val="100000"/>
                    <a:satMod val="115000"/>
                    <a:lumMod val="88000"/>
                  </a:srgbClr>
                </a:gs>
              </a:gsLst>
              <a:lin ang="5400000" scaled="1"/>
              <a:tileRect/>
            </a:gradFill>
            <a:ln w="31750" cap="flat" cmpd="sng" algn="ctr">
              <a:noFill/>
              <a:prstDash val="sysDot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64" name="TextBox 25"/>
          <p:cNvSpPr txBox="1"/>
          <p:nvPr/>
        </p:nvSpPr>
        <p:spPr>
          <a:xfrm>
            <a:off x="3726324" y="41668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Pratiques et techniques</a:t>
            </a:r>
          </a:p>
        </p:txBody>
      </p:sp>
      <p:sp>
        <p:nvSpPr>
          <p:cNvPr id="165" name="TextBox 25"/>
          <p:cNvSpPr txBox="1"/>
          <p:nvPr/>
        </p:nvSpPr>
        <p:spPr>
          <a:xfrm>
            <a:off x="3726324" y="4605712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Livrables</a:t>
            </a:r>
          </a:p>
        </p:txBody>
      </p:sp>
      <p:sp>
        <p:nvSpPr>
          <p:cNvPr id="166" name="TextBox 25"/>
          <p:cNvSpPr txBox="1"/>
          <p:nvPr/>
        </p:nvSpPr>
        <p:spPr>
          <a:xfrm>
            <a:off x="3726324" y="502266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Technologie</a:t>
            </a:r>
          </a:p>
        </p:txBody>
      </p:sp>
      <p:sp>
        <p:nvSpPr>
          <p:cNvPr id="167" name="TextBox 25"/>
          <p:cNvSpPr txBox="1"/>
          <p:nvPr/>
        </p:nvSpPr>
        <p:spPr>
          <a:xfrm>
            <a:off x="3726324" y="54323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Organisation</a:t>
            </a:r>
          </a:p>
        </p:txBody>
      </p:sp>
      <p:sp>
        <p:nvSpPr>
          <p:cNvPr id="168" name="TextBox 25"/>
          <p:cNvSpPr txBox="1"/>
          <p:nvPr/>
        </p:nvSpPr>
        <p:spPr>
          <a:xfrm>
            <a:off x="3719009" y="5871207"/>
            <a:ext cx="189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prstClr val="white"/>
                </a:solidFill>
                <a:latin typeface="Calibri" panose="020F0502020204030204"/>
              </a:rPr>
              <a:t>Compétences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94702" y="971276"/>
            <a:ext cx="5089192" cy="181840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600" b="1" dirty="0" smtClean="0">
                <a:solidFill>
                  <a:srgbClr val="000000"/>
                </a:solidFill>
                <a:latin typeface="Arial"/>
                <a:cs typeface="Times"/>
              </a:rPr>
              <a:t>Caractéristiques</a:t>
            </a:r>
            <a:endParaRPr lang="fr-CA" sz="1200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Focalise sur:</a:t>
            </a:r>
          </a:p>
          <a:p>
            <a:pPr marL="742950" lvl="1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Optimisation des processus;</a:t>
            </a:r>
          </a:p>
          <a:p>
            <a:pPr marL="742950" lvl="1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Amélioration continu des capacités;</a:t>
            </a:r>
          </a:p>
          <a:p>
            <a:pPr marL="742950" lvl="1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L’innovation dans les façons de faire;</a:t>
            </a:r>
          </a:p>
          <a:p>
            <a:pPr marL="742950" lvl="1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L’organisation s’adapte rapidement et facilement aux changements qui survient dans l’organisation.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endParaRPr lang="fr-CA" sz="12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755553" y="3767522"/>
            <a:ext cx="2241232" cy="31440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MAJ des processus basée sur la stratégie d’entreprise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69" name="ZoneTexte 168"/>
          <p:cNvSpPr txBox="1"/>
          <p:nvPr/>
        </p:nvSpPr>
        <p:spPr>
          <a:xfrm>
            <a:off x="5729964" y="4187876"/>
            <a:ext cx="230594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MAJ des pratiques et techniques basée sur la stratégie d’entreprise.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0" name="ZoneTexte 169"/>
          <p:cNvSpPr txBox="1"/>
          <p:nvPr/>
        </p:nvSpPr>
        <p:spPr>
          <a:xfrm>
            <a:off x="5741680" y="4601211"/>
            <a:ext cx="2270360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950" dirty="0" smtClean="0">
                <a:solidFill>
                  <a:srgbClr val="000000"/>
                </a:solidFill>
                <a:latin typeface="Arial"/>
                <a:cs typeface="Times"/>
              </a:rPr>
              <a:t>Améliorations effectuées afin d’incorporer les meilleures pratiques.</a:t>
            </a:r>
            <a:endParaRPr lang="fr-CA" sz="95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1" name="ZoneTexte 170"/>
          <p:cNvSpPr txBox="1"/>
          <p:nvPr/>
        </p:nvSpPr>
        <p:spPr>
          <a:xfrm>
            <a:off x="5694850" y="5021664"/>
            <a:ext cx="2343068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Améliorations apportées et utilisation continuellement améliorée.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5752337" y="5444719"/>
            <a:ext cx="2401801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Gestion des besoins, soutien et encadrement de la pratique. Audits</a:t>
            </a:r>
          </a:p>
        </p:txBody>
      </p:sp>
      <p:sp>
        <p:nvSpPr>
          <p:cNvPr id="173" name="ZoneTexte 172"/>
          <p:cNvSpPr txBox="1"/>
          <p:nvPr/>
        </p:nvSpPr>
        <p:spPr>
          <a:xfrm>
            <a:off x="5785627" y="5882404"/>
            <a:ext cx="2098064" cy="32821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000" dirty="0" smtClean="0">
                <a:solidFill>
                  <a:srgbClr val="000000"/>
                </a:solidFill>
                <a:latin typeface="Arial"/>
                <a:cs typeface="Times"/>
              </a:rPr>
              <a:t>Niveau élevé de compétences</a:t>
            </a:r>
            <a:endParaRPr lang="fr-CA" sz="9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9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97" name="Image 96" descr="ITECO.b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27" y="4538101"/>
            <a:ext cx="1380167" cy="1220037"/>
          </a:xfrm>
          <a:prstGeom prst="rect">
            <a:avLst/>
          </a:prstGeom>
        </p:spPr>
      </p:pic>
      <p:graphicFrame>
        <p:nvGraphicFramePr>
          <p:cNvPr id="103" name="Tableau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42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5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: Shape 9"/>
          <p:cNvSpPr/>
          <p:nvPr/>
        </p:nvSpPr>
        <p:spPr>
          <a:xfrm>
            <a:off x="3453037" y="3094776"/>
            <a:ext cx="1466547" cy="947735"/>
          </a:xfrm>
          <a:custGeom>
            <a:avLst/>
            <a:gdLst>
              <a:gd name="connsiteX0" fmla="*/ 241544 w 3700733"/>
              <a:gd name="connsiteY0" fmla="*/ 0 h 1449238"/>
              <a:gd name="connsiteX1" fmla="*/ 3700733 w 3700733"/>
              <a:gd name="connsiteY1" fmla="*/ 0 h 1449238"/>
              <a:gd name="connsiteX2" fmla="*/ 3700733 w 3700733"/>
              <a:gd name="connsiteY2" fmla="*/ 255819 h 1449238"/>
              <a:gd name="connsiteX3" fmla="*/ 3614578 w 3700733"/>
              <a:gd name="connsiteY3" fmla="*/ 302582 h 1449238"/>
              <a:gd name="connsiteX4" fmla="*/ 3390182 w 3700733"/>
              <a:gd name="connsiteY4" fmla="*/ 724619 h 1449238"/>
              <a:gd name="connsiteX5" fmla="*/ 3614578 w 3700733"/>
              <a:gd name="connsiteY5" fmla="*/ 1146656 h 1449238"/>
              <a:gd name="connsiteX6" fmla="*/ 3700733 w 3700733"/>
              <a:gd name="connsiteY6" fmla="*/ 1193420 h 1449238"/>
              <a:gd name="connsiteX7" fmla="*/ 3700733 w 3700733"/>
              <a:gd name="connsiteY7" fmla="*/ 1449238 h 1449238"/>
              <a:gd name="connsiteX8" fmla="*/ 241544 w 3700733"/>
              <a:gd name="connsiteY8" fmla="*/ 1449238 h 1449238"/>
              <a:gd name="connsiteX9" fmla="*/ 0 w 3700733"/>
              <a:gd name="connsiteY9" fmla="*/ 1207694 h 1449238"/>
              <a:gd name="connsiteX10" fmla="*/ 0 w 3700733"/>
              <a:gd name="connsiteY10" fmla="*/ 241544 h 1449238"/>
              <a:gd name="connsiteX11" fmla="*/ 241544 w 3700733"/>
              <a:gd name="connsiteY11" fmla="*/ 0 h 144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00733" h="1449238">
                <a:moveTo>
                  <a:pt x="241544" y="0"/>
                </a:moveTo>
                <a:lnTo>
                  <a:pt x="3700733" y="0"/>
                </a:lnTo>
                <a:lnTo>
                  <a:pt x="3700733" y="255819"/>
                </a:lnTo>
                <a:lnTo>
                  <a:pt x="3614578" y="302582"/>
                </a:lnTo>
                <a:cubicBezTo>
                  <a:pt x="3479194" y="394046"/>
                  <a:pt x="3390182" y="548938"/>
                  <a:pt x="3390182" y="724619"/>
                </a:cubicBezTo>
                <a:cubicBezTo>
                  <a:pt x="3390182" y="900300"/>
                  <a:pt x="3479194" y="1055192"/>
                  <a:pt x="3614578" y="1146656"/>
                </a:cubicBezTo>
                <a:lnTo>
                  <a:pt x="3700733" y="1193420"/>
                </a:lnTo>
                <a:lnTo>
                  <a:pt x="3700733" y="1449238"/>
                </a:lnTo>
                <a:lnTo>
                  <a:pt x="241544" y="1449238"/>
                </a:lnTo>
                <a:cubicBezTo>
                  <a:pt x="108143" y="1449238"/>
                  <a:pt x="0" y="1341095"/>
                  <a:pt x="0" y="1207694"/>
                </a:cubicBezTo>
                <a:lnTo>
                  <a:pt x="0" y="241544"/>
                </a:lnTo>
                <a:cubicBezTo>
                  <a:pt x="0" y="108143"/>
                  <a:pt x="108143" y="0"/>
                  <a:pt x="241544" y="0"/>
                </a:cubicBezTo>
                <a:close/>
              </a:path>
            </a:pathLst>
          </a:custGeom>
          <a:gradFill flip="none" rotWithShape="1">
            <a:gsLst>
              <a:gs pos="37000">
                <a:srgbClr val="5B9BD5">
                  <a:shade val="30000"/>
                  <a:satMod val="115000"/>
                  <a:lumMod val="76000"/>
                  <a:lumOff val="24000"/>
                </a:srgbClr>
              </a:gs>
              <a:gs pos="0">
                <a:srgbClr val="5B9BD5">
                  <a:shade val="67500"/>
                  <a:satMod val="115000"/>
                  <a:lumMod val="77000"/>
                  <a:lumOff val="23000"/>
                </a:srgbClr>
              </a:gs>
              <a:gs pos="100000">
                <a:srgbClr val="5B9BD5">
                  <a:shade val="100000"/>
                  <a:satMod val="115000"/>
                  <a:lumMod val="72000"/>
                </a:srgbClr>
              </a:gs>
              <a:gs pos="94000">
                <a:srgbClr val="5B9BD5">
                  <a:shade val="100000"/>
                  <a:satMod val="115000"/>
                  <a:lumMod val="88000"/>
                </a:srgbClr>
              </a:gs>
            </a:gsLst>
            <a:lin ang="5400000" scaled="1"/>
            <a:tileRect/>
          </a:gradFill>
          <a:ln w="31750" cap="flat" cmpd="sng" algn="ctr">
            <a:noFill/>
            <a:prstDash val="sysDot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412015"/>
              </p:ext>
            </p:extLst>
          </p:nvPr>
        </p:nvGraphicFramePr>
        <p:xfrm>
          <a:off x="1667936" y="902977"/>
          <a:ext cx="7199724" cy="523493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9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348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0</a:t>
                      </a:r>
                    </a:p>
                    <a:p>
                      <a:pPr algn="ctr"/>
                      <a:r>
                        <a:rPr lang="fr-CA" sz="1400" dirty="0" smtClean="0"/>
                        <a:t>Ad-HOC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1</a:t>
                      </a:r>
                    </a:p>
                    <a:p>
                      <a:pPr algn="ctr"/>
                      <a:r>
                        <a:rPr lang="fr-CA" sz="1400" dirty="0" smtClean="0"/>
                        <a:t>Initial</a:t>
                      </a:r>
                      <a:endParaRPr lang="fr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2</a:t>
                      </a:r>
                    </a:p>
                    <a:p>
                      <a:pPr algn="ctr"/>
                      <a:r>
                        <a:rPr lang="fr-CA" sz="1400" dirty="0" smtClean="0"/>
                        <a:t>Défini</a:t>
                      </a:r>
                      <a:endParaRPr lang="fr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3</a:t>
                      </a:r>
                    </a:p>
                    <a:p>
                      <a:pPr algn="ctr"/>
                      <a:r>
                        <a:rPr lang="fr-CA" sz="1400" dirty="0" smtClean="0"/>
                        <a:t>Implanté</a:t>
                      </a:r>
                      <a:endParaRPr lang="fr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4</a:t>
                      </a:r>
                    </a:p>
                    <a:p>
                      <a:pPr algn="ctr"/>
                      <a:r>
                        <a:rPr lang="fr-CA" sz="1400" dirty="0" smtClean="0"/>
                        <a:t>Géré</a:t>
                      </a:r>
                      <a:endParaRPr lang="fr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smtClean="0"/>
                        <a:t>5</a:t>
                      </a:r>
                    </a:p>
                    <a:p>
                      <a:pPr algn="ctr"/>
                      <a:r>
                        <a:rPr lang="fr-CA" sz="1400" dirty="0" smtClean="0"/>
                        <a:t>Optimisé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Aucun processus défini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Définition et exécution informelles</a:t>
                      </a:r>
                      <a:r>
                        <a:rPr lang="fr-CA" sz="900" baseline="0" dirty="0" smtClean="0"/>
                        <a:t> et inconsistantes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Activités définies</a:t>
                      </a:r>
                      <a:r>
                        <a:rPr lang="fr-CA" sz="900" baseline="0" dirty="0" smtClean="0"/>
                        <a:t> et réalisées dans plusieurs projets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Standards</a:t>
                      </a:r>
                      <a:r>
                        <a:rPr lang="fr-CA" sz="900" baseline="0" dirty="0" smtClean="0"/>
                        <a:t> implantés et suivis dans la majorité des projets </a:t>
                      </a:r>
                    </a:p>
                    <a:p>
                      <a:pPr algn="ctr"/>
                      <a:r>
                        <a:rPr lang="fr-CA" sz="900" baseline="0" dirty="0" smtClean="0"/>
                        <a:t>et tâches définies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Appliqué</a:t>
                      </a:r>
                      <a:r>
                        <a:rPr lang="fr-CA" sz="900" baseline="0" dirty="0" smtClean="0"/>
                        <a:t> de façon universelle et intégrée avec SDLC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Mise à</a:t>
                      </a:r>
                      <a:r>
                        <a:rPr lang="fr-CA" sz="900" baseline="0" dirty="0" smtClean="0"/>
                        <a:t> jour du processus basée sur des métriques, la stratégie d’entreprise et l’innovation.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Pratiques et les techniques non-définies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Utilisation informelle</a:t>
                      </a:r>
                      <a:r>
                        <a:rPr lang="fr-CA" sz="900" baseline="0" dirty="0" smtClean="0"/>
                        <a:t> et inconsistante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Meilleures</a:t>
                      </a:r>
                      <a:r>
                        <a:rPr lang="fr-CA" sz="900" baseline="0" dirty="0" smtClean="0"/>
                        <a:t> pratiques utilisées</a:t>
                      </a:r>
                    </a:p>
                    <a:p>
                      <a:pPr algn="ctr"/>
                      <a:r>
                        <a:rPr lang="fr-CA" sz="900" baseline="0" dirty="0" smtClean="0"/>
                        <a:t>Lignes directrices définies mais non-obligatoires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Standards implantés et utilisés</a:t>
                      </a:r>
                      <a:r>
                        <a:rPr lang="fr-CA" sz="900" baseline="0" dirty="0" smtClean="0"/>
                        <a:t> dans la majorité des projets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Conformité</a:t>
                      </a:r>
                      <a:r>
                        <a:rPr lang="fr-CA" sz="900" baseline="0" dirty="0" smtClean="0"/>
                        <a:t> et efficacité mesurées régulièrement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Mise à jour des P&amp;T</a:t>
                      </a:r>
                      <a:r>
                        <a:rPr lang="fr-CA" sz="900" baseline="0" dirty="0" smtClean="0"/>
                        <a:t>  basée sur des métriques, la stratégie d’entreprise et l’innovation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ctr"/>
                      <a:r>
                        <a:rPr lang="fr-CA" sz="900" smtClean="0"/>
                        <a:t>La documentation</a:t>
                      </a:r>
                      <a:r>
                        <a:rPr lang="fr-CA" sz="900" baseline="0" smtClean="0"/>
                        <a:t> des besoins n’est pas un livrable standard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Documentation</a:t>
                      </a:r>
                      <a:r>
                        <a:rPr lang="fr-CA" sz="900" baseline="0" dirty="0" smtClean="0"/>
                        <a:t> informelle et non-standardisée (mais la documentation des besoins est un livrable)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Gabarits,</a:t>
                      </a:r>
                      <a:r>
                        <a:rPr lang="fr-CA" sz="900" baseline="0" dirty="0" smtClean="0"/>
                        <a:t> lignes directrices et standards définis</a:t>
                      </a:r>
                    </a:p>
                    <a:p>
                      <a:pPr algn="ctr"/>
                      <a:r>
                        <a:rPr lang="fr-CA" sz="900" baseline="0" dirty="0" smtClean="0"/>
                        <a:t>Non-obligatoires</a:t>
                      </a:r>
                    </a:p>
                    <a:p>
                      <a:pPr algn="ctr"/>
                      <a:r>
                        <a:rPr lang="fr-CA" sz="900" baseline="0" dirty="0" smtClean="0"/>
                        <a:t>Plusieurs projets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Utilisation obligatoire de</a:t>
                      </a:r>
                      <a:r>
                        <a:rPr lang="fr-CA" sz="900" baseline="0" dirty="0" smtClean="0"/>
                        <a:t> livrables standardisés</a:t>
                      </a:r>
                    </a:p>
                    <a:p>
                      <a:pPr algn="ctr"/>
                      <a:r>
                        <a:rPr lang="fr-CA" sz="900" baseline="0" dirty="0" smtClean="0"/>
                        <a:t>Standard de qualité bien définis</a:t>
                      </a:r>
                    </a:p>
                    <a:p>
                      <a:pPr algn="ctr"/>
                      <a:r>
                        <a:rPr lang="fr-CA" sz="900" baseline="0" dirty="0" smtClean="0"/>
                        <a:t>Majorité des projets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Rencontrent</a:t>
                      </a:r>
                      <a:r>
                        <a:rPr lang="fr-CA" sz="900" baseline="0" dirty="0" smtClean="0"/>
                        <a:t> les attentes sur tous les projets</a:t>
                      </a:r>
                    </a:p>
                    <a:p>
                      <a:pPr algn="ctr"/>
                      <a:r>
                        <a:rPr lang="fr-CA" sz="900" baseline="0" dirty="0" smtClean="0"/>
                        <a:t>Intégrés avec PM/SDLC</a:t>
                      </a:r>
                    </a:p>
                    <a:p>
                      <a:pPr algn="ctr"/>
                      <a:r>
                        <a:rPr lang="fr-CA" sz="900" baseline="0" dirty="0" smtClean="0"/>
                        <a:t>Entièrement automatisés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Améliorations</a:t>
                      </a:r>
                      <a:r>
                        <a:rPr lang="fr-CA" sz="900" baseline="0" dirty="0" smtClean="0"/>
                        <a:t> apportées</a:t>
                      </a:r>
                    </a:p>
                    <a:p>
                      <a:pPr algn="ctr"/>
                      <a:r>
                        <a:rPr lang="fr-CA" sz="900" baseline="0" dirty="0" smtClean="0"/>
                        <a:t>Utilisation continuellement améliorée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La technologie</a:t>
                      </a:r>
                      <a:r>
                        <a:rPr lang="fr-CA" sz="900" baseline="0" dirty="0" smtClean="0"/>
                        <a:t> n’est pas envisagée ou utilisée dans la documentation des besoins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Outils</a:t>
                      </a:r>
                      <a:r>
                        <a:rPr lang="fr-CA" sz="900" baseline="0" dirty="0" smtClean="0"/>
                        <a:t> bureautiques standard et génériques</a:t>
                      </a:r>
                    </a:p>
                    <a:p>
                      <a:pPr algn="ctr"/>
                      <a:r>
                        <a:rPr lang="fr-CA" sz="900" baseline="0" dirty="0" smtClean="0"/>
                        <a:t>Aucune approche n’est automatisée, aucune automatisation n’est planifiée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Outils de gestion</a:t>
                      </a:r>
                      <a:r>
                        <a:rPr lang="fr-CA" sz="900" baseline="0" dirty="0" smtClean="0"/>
                        <a:t> automatisée des besoins disponible</a:t>
                      </a:r>
                    </a:p>
                    <a:p>
                      <a:pPr algn="ctr"/>
                      <a:r>
                        <a:rPr lang="fr-CA" sz="900" baseline="0" dirty="0" smtClean="0"/>
                        <a:t>Utilisation inconsistante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Outil pour la gestion automatisée</a:t>
                      </a:r>
                      <a:r>
                        <a:rPr lang="fr-CA" sz="900" baseline="0" dirty="0" smtClean="0"/>
                        <a:t> des besoins implanté et obligatoire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Outil pour</a:t>
                      </a:r>
                      <a:r>
                        <a:rPr lang="fr-CA" sz="900" baseline="0" dirty="0" smtClean="0"/>
                        <a:t> la gestion automatisée des besoins intégré avec les logiciels de gestion de projet et le cycle de gestion des applications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Améliorations</a:t>
                      </a:r>
                      <a:r>
                        <a:rPr lang="fr-CA" sz="900" baseline="0" dirty="0" smtClean="0"/>
                        <a:t> apportées</a:t>
                      </a:r>
                    </a:p>
                    <a:p>
                      <a:pPr algn="ctr"/>
                      <a:r>
                        <a:rPr lang="fr-CA" sz="900" baseline="0" dirty="0" smtClean="0"/>
                        <a:t>Utilisation continuellement améliorée.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Organisation ne</a:t>
                      </a:r>
                      <a:r>
                        <a:rPr lang="fr-CA" sz="900" baseline="0" dirty="0" smtClean="0"/>
                        <a:t> voit pas le besoin de soutenir la pratique d’analyse d’affaires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Soutien</a:t>
                      </a:r>
                      <a:r>
                        <a:rPr lang="fr-CA" sz="900" baseline="0" dirty="0" smtClean="0"/>
                        <a:t> limité </a:t>
                      </a:r>
                    </a:p>
                    <a:p>
                      <a:pPr algn="ctr"/>
                      <a:r>
                        <a:rPr lang="fr-CA" sz="900" baseline="0" dirty="0" smtClean="0"/>
                        <a:t>R&amp;R non-définis</a:t>
                      </a:r>
                    </a:p>
                    <a:p>
                      <a:pPr algn="ctr"/>
                      <a:r>
                        <a:rPr lang="fr-CA" sz="900" baseline="0" dirty="0" smtClean="0"/>
                        <a:t>Peu de formation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Soutien</a:t>
                      </a:r>
                      <a:r>
                        <a:rPr lang="fr-CA" sz="900" baseline="0" dirty="0" smtClean="0"/>
                        <a:t> et encadrement de la pratique et développement des analystes délégués à un individu ou une équipe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Une organisation</a:t>
                      </a:r>
                      <a:r>
                        <a:rPr lang="fr-CA" sz="900" baseline="0" dirty="0" smtClean="0"/>
                        <a:t> formelle pour l’analyse d’affaires est mise en place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Des métriques sont définis pour mesurer la performance</a:t>
                      </a:r>
                      <a:r>
                        <a:rPr lang="fr-CA" sz="900" baseline="0" dirty="0" smtClean="0"/>
                        <a:t> de la pratique d’analyse d’affaires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Gestion</a:t>
                      </a:r>
                      <a:r>
                        <a:rPr lang="fr-CA" sz="900" baseline="0" dirty="0" smtClean="0"/>
                        <a:t> des besoins, support, encadrement de la pratique axé sur le développement</a:t>
                      </a:r>
                    </a:p>
                    <a:p>
                      <a:pPr algn="ctr"/>
                      <a:r>
                        <a:rPr lang="fr-CA" sz="900" baseline="0" dirty="0" smtClean="0"/>
                        <a:t>Audits externes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Aucune connaissance</a:t>
                      </a:r>
                      <a:r>
                        <a:rPr lang="fr-CA" sz="900" baseline="0" dirty="0" smtClean="0"/>
                        <a:t> des concepts fondamentaux et compétences pour l’analyse d’affaires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Connaissances</a:t>
                      </a:r>
                      <a:r>
                        <a:rPr lang="fr-CA" sz="900" baseline="0" dirty="0" smtClean="0"/>
                        <a:t> de base au niveau des concepts fondamentaux et des compétences en analyse d’affaires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Bonne connaissance de tous les concepts et compétences clés pour l’analyse d’affaires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Bonnes</a:t>
                      </a:r>
                      <a:r>
                        <a:rPr lang="fr-CA" sz="900" baseline="0" dirty="0" smtClean="0"/>
                        <a:t> aptitudes démontrées dans les compétences requises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Solides connaissances,</a:t>
                      </a:r>
                      <a:r>
                        <a:rPr lang="fr-CA" sz="900" baseline="0" dirty="0" smtClean="0"/>
                        <a:t> compétences et habilités appliquées de manière consistante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/>
                        <a:t>Niveau</a:t>
                      </a:r>
                      <a:r>
                        <a:rPr lang="fr-CA" sz="900" baseline="0" dirty="0" smtClean="0"/>
                        <a:t> élevé de compétences</a:t>
                      </a:r>
                      <a:endParaRPr lang="fr-CA" sz="9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196850" y="1419223"/>
            <a:ext cx="1394929" cy="770923"/>
          </a:xfrm>
          <a:prstGeom prst="roundRect">
            <a:avLst/>
          </a:prstGeom>
          <a:gradFill flip="none" rotWithShape="1">
            <a:gsLst>
              <a:gs pos="37000">
                <a:srgbClr val="5B9BD5">
                  <a:shade val="30000"/>
                  <a:satMod val="115000"/>
                  <a:lumMod val="76000"/>
                  <a:lumOff val="24000"/>
                </a:srgbClr>
              </a:gs>
              <a:gs pos="0">
                <a:srgbClr val="5B9BD5">
                  <a:shade val="67500"/>
                  <a:satMod val="115000"/>
                  <a:lumMod val="77000"/>
                  <a:lumOff val="23000"/>
                </a:srgbClr>
              </a:gs>
              <a:gs pos="100000">
                <a:srgbClr val="5B9BD5">
                  <a:shade val="100000"/>
                  <a:satMod val="115000"/>
                  <a:lumMod val="72000"/>
                </a:srgbClr>
              </a:gs>
              <a:gs pos="94000">
                <a:srgbClr val="5B9BD5">
                  <a:shade val="100000"/>
                  <a:satMod val="115000"/>
                  <a:lumMod val="88000"/>
                </a:srgbClr>
              </a:gs>
            </a:gsLst>
            <a:lin ang="5400000" scaled="1"/>
            <a:tileRect/>
          </a:gradFill>
          <a:ln w="31750" cap="flat" cmpd="sng" algn="ctr">
            <a:noFill/>
            <a:prstDash val="sysDot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fr-CA" sz="1200" b="1" kern="0" dirty="0" smtClean="0">
                <a:solidFill>
                  <a:prstClr val="white"/>
                </a:solidFill>
                <a:latin typeface="Calibri" panose="020F0502020204030204"/>
              </a:rPr>
              <a:t>PROCESSUS</a:t>
            </a:r>
            <a:endParaRPr lang="fr-CA" sz="12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1" name="Rectangle à coins arrondis 100"/>
          <p:cNvSpPr/>
          <p:nvPr/>
        </p:nvSpPr>
        <p:spPr>
          <a:xfrm>
            <a:off x="196849" y="2211332"/>
            <a:ext cx="1394929" cy="770923"/>
          </a:xfrm>
          <a:prstGeom prst="roundRect">
            <a:avLst/>
          </a:prstGeom>
          <a:gradFill flip="none" rotWithShape="1">
            <a:gsLst>
              <a:gs pos="37000">
                <a:srgbClr val="5B9BD5">
                  <a:shade val="30000"/>
                  <a:satMod val="115000"/>
                  <a:lumMod val="76000"/>
                  <a:lumOff val="24000"/>
                </a:srgbClr>
              </a:gs>
              <a:gs pos="0">
                <a:srgbClr val="5B9BD5">
                  <a:shade val="67500"/>
                  <a:satMod val="115000"/>
                  <a:lumMod val="77000"/>
                  <a:lumOff val="23000"/>
                </a:srgbClr>
              </a:gs>
              <a:gs pos="100000">
                <a:srgbClr val="5B9BD5">
                  <a:shade val="100000"/>
                  <a:satMod val="115000"/>
                  <a:lumMod val="72000"/>
                </a:srgbClr>
              </a:gs>
              <a:gs pos="94000">
                <a:srgbClr val="5B9BD5">
                  <a:shade val="100000"/>
                  <a:satMod val="115000"/>
                  <a:lumMod val="88000"/>
                </a:srgbClr>
              </a:gs>
            </a:gsLst>
            <a:lin ang="5400000" scaled="1"/>
            <a:tileRect/>
          </a:gradFill>
          <a:ln w="31750" cap="flat" cmpd="sng" algn="ctr">
            <a:noFill/>
            <a:prstDash val="sysDot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fr-CA" sz="1200" b="1" kern="0" dirty="0" smtClean="0">
                <a:solidFill>
                  <a:prstClr val="white"/>
                </a:solidFill>
                <a:latin typeface="Calibri" panose="020F0502020204030204"/>
              </a:rPr>
              <a:t>PRATIQUES &amp; TECHNIQUES</a:t>
            </a:r>
            <a:endParaRPr lang="fr-CA" sz="12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ectangle à coins arrondis 109"/>
          <p:cNvSpPr/>
          <p:nvPr/>
        </p:nvSpPr>
        <p:spPr>
          <a:xfrm>
            <a:off x="215857" y="3000977"/>
            <a:ext cx="1394929" cy="770923"/>
          </a:xfrm>
          <a:prstGeom prst="roundRect">
            <a:avLst/>
          </a:prstGeom>
          <a:gradFill flip="none" rotWithShape="1">
            <a:gsLst>
              <a:gs pos="37000">
                <a:srgbClr val="5B9BD5">
                  <a:shade val="30000"/>
                  <a:satMod val="115000"/>
                  <a:lumMod val="76000"/>
                  <a:lumOff val="24000"/>
                </a:srgbClr>
              </a:gs>
              <a:gs pos="0">
                <a:srgbClr val="5B9BD5">
                  <a:shade val="67500"/>
                  <a:satMod val="115000"/>
                  <a:lumMod val="77000"/>
                  <a:lumOff val="23000"/>
                </a:srgbClr>
              </a:gs>
              <a:gs pos="100000">
                <a:srgbClr val="5B9BD5">
                  <a:shade val="100000"/>
                  <a:satMod val="115000"/>
                  <a:lumMod val="72000"/>
                </a:srgbClr>
              </a:gs>
              <a:gs pos="94000">
                <a:srgbClr val="5B9BD5">
                  <a:shade val="100000"/>
                  <a:satMod val="115000"/>
                  <a:lumMod val="88000"/>
                </a:srgbClr>
              </a:gs>
            </a:gsLst>
            <a:lin ang="5400000" scaled="1"/>
            <a:tileRect/>
          </a:gradFill>
          <a:ln w="31750" cap="flat" cmpd="sng" algn="ctr">
            <a:noFill/>
            <a:prstDash val="sysDot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fr-CA" sz="1200" b="1" kern="0" dirty="0" smtClean="0">
                <a:solidFill>
                  <a:prstClr val="white"/>
                </a:solidFill>
                <a:latin typeface="Calibri" panose="020F0502020204030204"/>
              </a:rPr>
              <a:t>LIVRABLES</a:t>
            </a:r>
            <a:endParaRPr lang="fr-CA" sz="12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1" name="Rectangle à coins arrondis 110"/>
          <p:cNvSpPr/>
          <p:nvPr/>
        </p:nvSpPr>
        <p:spPr>
          <a:xfrm>
            <a:off x="215858" y="3800854"/>
            <a:ext cx="1394929" cy="770923"/>
          </a:xfrm>
          <a:prstGeom prst="roundRect">
            <a:avLst/>
          </a:prstGeom>
          <a:gradFill flip="none" rotWithShape="1">
            <a:gsLst>
              <a:gs pos="37000">
                <a:srgbClr val="5B9BD5">
                  <a:shade val="30000"/>
                  <a:satMod val="115000"/>
                  <a:lumMod val="76000"/>
                  <a:lumOff val="24000"/>
                </a:srgbClr>
              </a:gs>
              <a:gs pos="0">
                <a:srgbClr val="5B9BD5">
                  <a:shade val="67500"/>
                  <a:satMod val="115000"/>
                  <a:lumMod val="77000"/>
                  <a:lumOff val="23000"/>
                </a:srgbClr>
              </a:gs>
              <a:gs pos="100000">
                <a:srgbClr val="5B9BD5">
                  <a:shade val="100000"/>
                  <a:satMod val="115000"/>
                  <a:lumMod val="72000"/>
                </a:srgbClr>
              </a:gs>
              <a:gs pos="94000">
                <a:srgbClr val="5B9BD5">
                  <a:shade val="100000"/>
                  <a:satMod val="115000"/>
                  <a:lumMod val="88000"/>
                </a:srgbClr>
              </a:gs>
            </a:gsLst>
            <a:lin ang="5400000" scaled="1"/>
            <a:tileRect/>
          </a:gradFill>
          <a:ln w="31750" cap="flat" cmpd="sng" algn="ctr">
            <a:noFill/>
            <a:prstDash val="sysDot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fr-CA" sz="1200" b="1" kern="0" dirty="0" smtClean="0">
                <a:solidFill>
                  <a:prstClr val="white"/>
                </a:solidFill>
                <a:latin typeface="Calibri" panose="020F0502020204030204"/>
              </a:rPr>
              <a:t>TECHNOLOGIE</a:t>
            </a:r>
            <a:endParaRPr lang="fr-CA" sz="12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ectangle à coins arrondis 111"/>
          <p:cNvSpPr/>
          <p:nvPr/>
        </p:nvSpPr>
        <p:spPr>
          <a:xfrm>
            <a:off x="215857" y="4592963"/>
            <a:ext cx="1394929" cy="770923"/>
          </a:xfrm>
          <a:prstGeom prst="roundRect">
            <a:avLst/>
          </a:prstGeom>
          <a:gradFill flip="none" rotWithShape="1">
            <a:gsLst>
              <a:gs pos="37000">
                <a:srgbClr val="5B9BD5">
                  <a:shade val="30000"/>
                  <a:satMod val="115000"/>
                  <a:lumMod val="76000"/>
                  <a:lumOff val="24000"/>
                </a:srgbClr>
              </a:gs>
              <a:gs pos="0">
                <a:srgbClr val="5B9BD5">
                  <a:shade val="67500"/>
                  <a:satMod val="115000"/>
                  <a:lumMod val="77000"/>
                  <a:lumOff val="23000"/>
                </a:srgbClr>
              </a:gs>
              <a:gs pos="100000">
                <a:srgbClr val="5B9BD5">
                  <a:shade val="100000"/>
                  <a:satMod val="115000"/>
                  <a:lumMod val="72000"/>
                </a:srgbClr>
              </a:gs>
              <a:gs pos="94000">
                <a:srgbClr val="5B9BD5">
                  <a:shade val="100000"/>
                  <a:satMod val="115000"/>
                  <a:lumMod val="88000"/>
                </a:srgbClr>
              </a:gs>
            </a:gsLst>
            <a:lin ang="5400000" scaled="1"/>
            <a:tileRect/>
          </a:gradFill>
          <a:ln w="31750" cap="flat" cmpd="sng" algn="ctr">
            <a:noFill/>
            <a:prstDash val="sysDot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fr-CA" sz="1200" b="1" kern="0" dirty="0" smtClean="0">
                <a:solidFill>
                  <a:prstClr val="white"/>
                </a:solidFill>
                <a:latin typeface="Calibri" panose="020F0502020204030204"/>
              </a:rPr>
              <a:t>ORGANISATION</a:t>
            </a:r>
            <a:endParaRPr lang="fr-CA" sz="12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ectangle à coins arrondis 113"/>
          <p:cNvSpPr/>
          <p:nvPr/>
        </p:nvSpPr>
        <p:spPr>
          <a:xfrm>
            <a:off x="234865" y="5382608"/>
            <a:ext cx="1394929" cy="770923"/>
          </a:xfrm>
          <a:prstGeom prst="roundRect">
            <a:avLst/>
          </a:prstGeom>
          <a:gradFill flip="none" rotWithShape="1">
            <a:gsLst>
              <a:gs pos="37000">
                <a:srgbClr val="5B9BD5">
                  <a:shade val="30000"/>
                  <a:satMod val="115000"/>
                  <a:lumMod val="76000"/>
                  <a:lumOff val="24000"/>
                </a:srgbClr>
              </a:gs>
              <a:gs pos="0">
                <a:srgbClr val="5B9BD5">
                  <a:shade val="67500"/>
                  <a:satMod val="115000"/>
                  <a:lumMod val="77000"/>
                  <a:lumOff val="23000"/>
                </a:srgbClr>
              </a:gs>
              <a:gs pos="100000">
                <a:srgbClr val="5B9BD5">
                  <a:shade val="100000"/>
                  <a:satMod val="115000"/>
                  <a:lumMod val="72000"/>
                </a:srgbClr>
              </a:gs>
              <a:gs pos="94000">
                <a:srgbClr val="5B9BD5">
                  <a:shade val="100000"/>
                  <a:satMod val="115000"/>
                  <a:lumMod val="88000"/>
                </a:srgbClr>
              </a:gs>
            </a:gsLst>
            <a:lin ang="5400000" scaled="1"/>
            <a:tileRect/>
          </a:gradFill>
          <a:ln w="31750" cap="flat" cmpd="sng" algn="ctr">
            <a:noFill/>
            <a:prstDash val="sysDot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fr-CA" sz="1200" b="1" kern="0" dirty="0" smtClean="0">
                <a:solidFill>
                  <a:prstClr val="white"/>
                </a:solidFill>
                <a:latin typeface="Calibri" panose="020F0502020204030204"/>
              </a:rPr>
              <a:t>COMPÉTENCES</a:t>
            </a:r>
            <a:endParaRPr lang="fr-CA" sz="12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9427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6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pic>
        <p:nvPicPr>
          <p:cNvPr id="1026" name="Picture 2" descr="\\mvt\usr\Perso\NR\058\dhm5994\Downloads\stickman_check_marking_pc_1600_clr_12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" y="668709"/>
            <a:ext cx="1303867" cy="1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1255996" y="727485"/>
            <a:ext cx="7151404" cy="2963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Consigne</a:t>
            </a:r>
            <a:r>
              <a:rPr lang="fr-CA" sz="1200" b="1" dirty="0">
                <a:solidFill>
                  <a:srgbClr val="000000"/>
                </a:solidFill>
                <a:latin typeface="Arial"/>
                <a:cs typeface="Times"/>
              </a:rPr>
              <a:t>s</a:t>
            </a:r>
            <a:endParaRPr lang="fr-CA" sz="1200" b="1" dirty="0" smtClean="0">
              <a:solidFill>
                <a:srgbClr val="000000"/>
              </a:solidFill>
              <a:latin typeface="Arial"/>
              <a:cs typeface="Times"/>
            </a:endParaRP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Positionner approximativement le niveau de maturité de votre organisation</a:t>
            </a:r>
          </a:p>
          <a:p>
            <a:pPr marL="285750" indent="-285750" defTabSz="457200">
              <a:spcBef>
                <a:spcPct val="20000"/>
              </a:spcBef>
              <a:buClr>
                <a:srgbClr val="003C71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Échanger avec votre collège et expliquer les raisons de votre positionnement pour chacun des leviers</a:t>
            </a:r>
          </a:p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200" b="1" dirty="0" smtClean="0">
                <a:solidFill>
                  <a:srgbClr val="000000"/>
                </a:solidFill>
                <a:latin typeface="Arial"/>
                <a:cs typeface="Times"/>
              </a:rPr>
              <a:t>Durée: </a:t>
            </a:r>
            <a:r>
              <a:rPr lang="fr-CA" sz="1200" dirty="0" smtClean="0">
                <a:solidFill>
                  <a:srgbClr val="000000"/>
                </a:solidFill>
                <a:latin typeface="Arial"/>
                <a:cs typeface="Times"/>
              </a:rPr>
              <a:t>20 minutes  </a:t>
            </a:r>
            <a:endParaRPr lang="fr-CA" sz="5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197660" y="1824409"/>
            <a:ext cx="1024467" cy="29633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1400" b="1" dirty="0" smtClean="0">
                <a:solidFill>
                  <a:srgbClr val="000000"/>
                </a:solidFill>
                <a:latin typeface="Arial"/>
                <a:cs typeface="Times"/>
              </a:rPr>
              <a:t>Exercice</a:t>
            </a:r>
            <a:endParaRPr lang="fr-CA" sz="6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58" y="1972576"/>
            <a:ext cx="7072842" cy="432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18608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FFFF0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FFFF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58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23"/>
          <p:cNvSpPr txBox="1">
            <a:spLocks/>
          </p:cNvSpPr>
          <p:nvPr/>
        </p:nvSpPr>
        <p:spPr>
          <a:xfrm>
            <a:off x="21110" y="46787"/>
            <a:ext cx="8159375" cy="2629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>
              <a:solidFill>
                <a:srgbClr val="003C71"/>
              </a:solidFill>
            </a:endParaRP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67829"/>
              </p:ext>
            </p:extLst>
          </p:nvPr>
        </p:nvGraphicFramePr>
        <p:xfrm>
          <a:off x="93976" y="420168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Études et statistiques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Évolution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Influenceurs</a:t>
                      </a:r>
                      <a:endParaRPr lang="fr-CA" sz="9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Domaine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Définitions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solidFill>
                            <a:srgbClr val="002060"/>
                          </a:solidFill>
                          <a:latin typeface="+mj-lt"/>
                        </a:rPr>
                        <a:t>Modèle de maturité</a:t>
                      </a:r>
                      <a:endParaRPr lang="fr-CA" sz="90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>
          <a:xfrm>
            <a:off x="525608" y="908720"/>
            <a:ext cx="8085158" cy="4178486"/>
          </a:xfrm>
        </p:spPr>
        <p:txBody>
          <a:bodyPr/>
          <a:lstStyle/>
          <a:p>
            <a:r>
              <a:rPr lang="fr-CA" sz="2400" dirty="0" smtClean="0"/>
              <a:t>À FAIRE POUR LA  SÉANCE 2</a:t>
            </a:r>
          </a:p>
          <a:p>
            <a:pPr lvl="1"/>
            <a:r>
              <a:rPr lang="fr-CA" dirty="0" smtClean="0"/>
              <a:t>Pour le travail en équipe</a:t>
            </a:r>
          </a:p>
          <a:p>
            <a:pPr lvl="2"/>
            <a:r>
              <a:rPr lang="fr-CA" dirty="0" smtClean="0"/>
              <a:t>Commencer à former vos équipes ;</a:t>
            </a:r>
          </a:p>
          <a:p>
            <a:pPr lvl="1"/>
            <a:r>
              <a:rPr lang="fr-CA" dirty="0" smtClean="0"/>
              <a:t>Lectures</a:t>
            </a:r>
          </a:p>
          <a:p>
            <a:pPr lvl="2"/>
            <a:r>
              <a:rPr lang="fr-CA" dirty="0" smtClean="0"/>
              <a:t>Article de Gartner (2004) – Building </a:t>
            </a:r>
            <a:r>
              <a:rPr lang="fr-CA" dirty="0" err="1" smtClean="0"/>
              <a:t>brilliant</a:t>
            </a:r>
            <a:r>
              <a:rPr lang="fr-CA" dirty="0" smtClean="0"/>
              <a:t> business cases – pages 26 à 41 ;</a:t>
            </a:r>
          </a:p>
          <a:p>
            <a:pPr lvl="2"/>
            <a:r>
              <a:rPr lang="fr-CA" dirty="0" smtClean="0"/>
              <a:t>Rivard – Annexe 2 – pages 262 à 273.</a:t>
            </a:r>
          </a:p>
          <a:p>
            <a:pPr lvl="2"/>
            <a:endParaRPr lang="fr-CA" dirty="0" smtClean="0"/>
          </a:p>
          <a:p>
            <a:pPr lvl="1"/>
            <a:endParaRPr lang="fr-CA" dirty="0" smtClean="0"/>
          </a:p>
          <a:p>
            <a:pPr lvl="1"/>
            <a:endParaRPr lang="fr-CA" dirty="0" smtClean="0"/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883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3976" y="765934"/>
            <a:ext cx="9050024" cy="60384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defTabSz="457200">
              <a:spcBef>
                <a:spcPct val="20000"/>
              </a:spcBef>
              <a:buClr>
                <a:srgbClr val="003C71"/>
              </a:buClr>
              <a:buSzPct val="125000"/>
            </a:pPr>
            <a:r>
              <a:rPr lang="fr-CA" sz="2000" dirty="0" smtClean="0">
                <a:solidFill>
                  <a:srgbClr val="000000"/>
                </a:solidFill>
                <a:latin typeface="Arial"/>
                <a:cs typeface="Times"/>
              </a:rPr>
              <a:t>Gardien des besoins d’affaires et de la valeur de la solution pour prévenir … </a:t>
            </a:r>
            <a:endParaRPr lang="fr-CA" sz="2000" dirty="0">
              <a:solidFill>
                <a:srgbClr val="000000"/>
              </a:solidFill>
              <a:latin typeface="Arial"/>
              <a:cs typeface="Times"/>
            </a:endParaRPr>
          </a:p>
        </p:txBody>
      </p:sp>
      <p:sp>
        <p:nvSpPr>
          <p:cNvPr id="73" name="Titre 23"/>
          <p:cNvSpPr>
            <a:spLocks noGrp="1"/>
          </p:cNvSpPr>
          <p:nvPr>
            <p:ph type="title"/>
          </p:nvPr>
        </p:nvSpPr>
        <p:spPr>
          <a:xfrm>
            <a:off x="18411" y="58818"/>
            <a:ext cx="8159375" cy="322180"/>
          </a:xfrm>
        </p:spPr>
        <p:txBody>
          <a:bodyPr>
            <a:noAutofit/>
          </a:bodyPr>
          <a:lstStyle/>
          <a:p>
            <a:r>
              <a:rPr lang="fr-CA" sz="1800" dirty="0">
                <a:solidFill>
                  <a:srgbClr val="003C71"/>
                </a:solidFill>
              </a:rPr>
              <a:t>Introduction à l’analyse d’affaires</a:t>
            </a:r>
            <a:r>
              <a:rPr lang="fr-CA" sz="2200" i="1" dirty="0">
                <a:solidFill>
                  <a:srgbClr val="003C71"/>
                </a:solidFill>
              </a:rPr>
              <a:t/>
            </a:r>
            <a:br>
              <a:rPr lang="fr-CA" sz="2200" i="1" dirty="0">
                <a:solidFill>
                  <a:srgbClr val="003C71"/>
                </a:solidFill>
              </a:rPr>
            </a:br>
            <a:r>
              <a:rPr lang="fr-CA" sz="2400" dirty="0" smtClean="0">
                <a:solidFill>
                  <a:srgbClr val="003C71"/>
                </a:solidFill>
              </a:rPr>
              <a:t/>
            </a:r>
            <a:br>
              <a:rPr lang="fr-CA" sz="2400" dirty="0" smtClean="0">
                <a:solidFill>
                  <a:srgbClr val="003C71"/>
                </a:solidFill>
              </a:rPr>
            </a:br>
            <a:endParaRPr lang="fr-CA" sz="22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6" y="2244933"/>
            <a:ext cx="1809803" cy="227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364320"/>
            <a:ext cx="2810933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18" y="3201666"/>
            <a:ext cx="1663080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962" y="4604302"/>
            <a:ext cx="2892425" cy="197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9" t="7842" r="9299" b="23639"/>
          <a:stretch/>
        </p:blipFill>
        <p:spPr bwMode="auto">
          <a:xfrm>
            <a:off x="2266732" y="1364320"/>
            <a:ext cx="3310466" cy="222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65" y="3934999"/>
            <a:ext cx="2209570" cy="165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92862"/>
              </p:ext>
            </p:extLst>
          </p:nvPr>
        </p:nvGraphicFramePr>
        <p:xfrm>
          <a:off x="93976" y="361057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Études et 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Évolution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Influenceurs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latin typeface="+mj-lt"/>
                        </a:rPr>
                        <a:t> de maturité</a:t>
                      </a:r>
                      <a:r>
                        <a:rPr lang="fr-CA" sz="900" dirty="0" smtClean="0">
                          <a:latin typeface="+mj-lt"/>
                        </a:rPr>
                        <a:t> 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384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414065" y="948906"/>
            <a:ext cx="8456771" cy="4623758"/>
            <a:chOff x="414065" y="948906"/>
            <a:chExt cx="8456771" cy="4623758"/>
          </a:xfrm>
        </p:grpSpPr>
        <p:sp>
          <p:nvSpPr>
            <p:cNvPr id="2" name="Rectangle 1"/>
            <p:cNvSpPr/>
            <p:nvPr/>
          </p:nvSpPr>
          <p:spPr>
            <a:xfrm>
              <a:off x="3338427" y="948906"/>
              <a:ext cx="2475781" cy="62110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fr-CA" b="1" dirty="0" smtClean="0">
                  <a:solidFill>
                    <a:prstClr val="white"/>
                  </a:solidFill>
                  <a:latin typeface="+mj-lt"/>
                </a:rPr>
                <a:t>Interventions en analyse d’affaires</a:t>
              </a:r>
              <a:endParaRPr lang="fr-CA" b="1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" name="Rectangle à coins arrondis 2"/>
            <p:cNvSpPr/>
            <p:nvPr/>
          </p:nvSpPr>
          <p:spPr>
            <a:xfrm>
              <a:off x="414065" y="2009955"/>
              <a:ext cx="2639685" cy="49170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fr-CA" b="1" dirty="0" smtClean="0">
                  <a:solidFill>
                    <a:srgbClr val="005EB8">
                      <a:lumMod val="50000"/>
                    </a:srgbClr>
                  </a:solidFill>
                </a:rPr>
                <a:t>Avant </a:t>
              </a:r>
            </a:p>
            <a:p>
              <a:pPr algn="ctr" defTabSz="457200"/>
              <a:r>
                <a:rPr lang="fr-CA" b="1" dirty="0" smtClean="0">
                  <a:solidFill>
                    <a:srgbClr val="005EB8">
                      <a:lumMod val="50000"/>
                    </a:srgbClr>
                  </a:solidFill>
                </a:rPr>
                <a:t>le projet</a:t>
              </a:r>
              <a:endParaRPr lang="fr-CA" b="1" dirty="0">
                <a:solidFill>
                  <a:srgbClr val="005EB8">
                    <a:lumMod val="50000"/>
                  </a:srgbClr>
                </a:solidFill>
              </a:endParaRPr>
            </a:p>
          </p:txBody>
        </p:sp>
        <p:sp>
          <p:nvSpPr>
            <p:cNvPr id="114" name="Rectangle à coins arrondis 113"/>
            <p:cNvSpPr/>
            <p:nvPr/>
          </p:nvSpPr>
          <p:spPr>
            <a:xfrm>
              <a:off x="3217652" y="2009955"/>
              <a:ext cx="2734573" cy="4917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fr-CA" b="1" dirty="0" smtClean="0">
                  <a:solidFill>
                    <a:srgbClr val="005EB8">
                      <a:lumMod val="50000"/>
                    </a:srgbClr>
                  </a:solidFill>
                </a:rPr>
                <a:t>Pendant </a:t>
              </a:r>
            </a:p>
            <a:p>
              <a:pPr algn="ctr" defTabSz="457200"/>
              <a:r>
                <a:rPr lang="fr-CA" b="1" dirty="0" smtClean="0">
                  <a:solidFill>
                    <a:srgbClr val="005EB8">
                      <a:lumMod val="50000"/>
                    </a:srgbClr>
                  </a:solidFill>
                </a:rPr>
                <a:t>le </a:t>
              </a:r>
              <a:r>
                <a:rPr lang="fr-CA" b="1" dirty="0">
                  <a:solidFill>
                    <a:srgbClr val="005EB8">
                      <a:lumMod val="50000"/>
                    </a:srgbClr>
                  </a:solidFill>
                </a:rPr>
                <a:t>p</a:t>
              </a:r>
              <a:r>
                <a:rPr lang="fr-CA" b="1" dirty="0" smtClean="0">
                  <a:solidFill>
                    <a:srgbClr val="005EB8">
                      <a:lumMod val="50000"/>
                    </a:srgbClr>
                  </a:solidFill>
                </a:rPr>
                <a:t>rojet</a:t>
              </a:r>
              <a:endParaRPr lang="fr-CA" b="1" dirty="0">
                <a:solidFill>
                  <a:srgbClr val="005EB8">
                    <a:lumMod val="50000"/>
                  </a:srgbClr>
                </a:solidFill>
              </a:endParaRPr>
            </a:p>
          </p:txBody>
        </p:sp>
        <p:sp>
          <p:nvSpPr>
            <p:cNvPr id="115" name="Rectangle à coins arrondis 114"/>
            <p:cNvSpPr/>
            <p:nvPr/>
          </p:nvSpPr>
          <p:spPr>
            <a:xfrm>
              <a:off x="6081623" y="2009955"/>
              <a:ext cx="2636813" cy="49170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fr-CA" b="1" dirty="0" smtClean="0">
                  <a:solidFill>
                    <a:srgbClr val="005EB8">
                      <a:lumMod val="50000"/>
                    </a:srgbClr>
                  </a:solidFill>
                </a:rPr>
                <a:t>Après </a:t>
              </a:r>
            </a:p>
            <a:p>
              <a:pPr algn="ctr" defTabSz="457200"/>
              <a:r>
                <a:rPr lang="fr-CA" b="1" dirty="0" smtClean="0">
                  <a:solidFill>
                    <a:srgbClr val="005EB8">
                      <a:lumMod val="50000"/>
                    </a:srgbClr>
                  </a:solidFill>
                </a:rPr>
                <a:t>le projet</a:t>
              </a:r>
              <a:endParaRPr lang="fr-CA" b="1" dirty="0">
                <a:solidFill>
                  <a:srgbClr val="005EB8">
                    <a:lumMod val="50000"/>
                  </a:srgbClr>
                </a:solidFill>
              </a:endParaRPr>
            </a:p>
          </p:txBody>
        </p:sp>
        <p:cxnSp>
          <p:nvCxnSpPr>
            <p:cNvPr id="5" name="Connecteur en angle 4"/>
            <p:cNvCxnSpPr>
              <a:stCxn id="2" idx="2"/>
              <a:endCxn id="3" idx="0"/>
            </p:cNvCxnSpPr>
            <p:nvPr/>
          </p:nvCxnSpPr>
          <p:spPr>
            <a:xfrm rot="5400000">
              <a:off x="2935140" y="368776"/>
              <a:ext cx="439947" cy="2842410"/>
            </a:xfrm>
            <a:prstGeom prst="bentConnector3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en angle 7"/>
            <p:cNvCxnSpPr>
              <a:stCxn id="2" idx="2"/>
              <a:endCxn id="115" idx="0"/>
            </p:cNvCxnSpPr>
            <p:nvPr/>
          </p:nvCxnSpPr>
          <p:spPr>
            <a:xfrm rot="16200000" flipH="1">
              <a:off x="5768201" y="378125"/>
              <a:ext cx="439947" cy="2823712"/>
            </a:xfrm>
            <a:prstGeom prst="bentConnector3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>
              <a:stCxn id="2" idx="2"/>
              <a:endCxn id="114" idx="0"/>
            </p:cNvCxnSpPr>
            <p:nvPr/>
          </p:nvCxnSpPr>
          <p:spPr>
            <a:xfrm>
              <a:off x="4576318" y="1570008"/>
              <a:ext cx="8621" cy="43994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cteur droit 230"/>
            <p:cNvCxnSpPr/>
            <p:nvPr/>
          </p:nvCxnSpPr>
          <p:spPr>
            <a:xfrm>
              <a:off x="3127077" y="2009955"/>
              <a:ext cx="0" cy="3562709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/>
            <p:cNvCxnSpPr/>
            <p:nvPr/>
          </p:nvCxnSpPr>
          <p:spPr>
            <a:xfrm>
              <a:off x="6015492" y="2009954"/>
              <a:ext cx="0" cy="3562709"/>
            </a:xfrm>
            <a:prstGeom prst="line">
              <a:avLst/>
            </a:prstGeom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tangle 256"/>
            <p:cNvSpPr/>
            <p:nvPr/>
          </p:nvSpPr>
          <p:spPr>
            <a:xfrm>
              <a:off x="414066" y="3191809"/>
              <a:ext cx="2639684" cy="40544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fr-CA" sz="1600" b="1" dirty="0" smtClean="0">
                  <a:solidFill>
                    <a:srgbClr val="E00654"/>
                  </a:solidFill>
                </a:rPr>
                <a:t>Détermination </a:t>
              </a:r>
              <a:r>
                <a:rPr lang="fr-CA" sz="1600" b="1" dirty="0">
                  <a:solidFill>
                    <a:srgbClr val="E00654"/>
                  </a:solidFill>
                </a:rPr>
                <a:t>des besoins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14066" y="2705850"/>
              <a:ext cx="8304370" cy="405442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fr-CA" sz="1600" b="1" dirty="0" smtClean="0">
                  <a:solidFill>
                    <a:srgbClr val="005EB8">
                      <a:lumMod val="50000"/>
                    </a:srgbClr>
                  </a:solidFill>
                </a:rPr>
                <a:t>Planification de l’analyse d’affaires </a:t>
              </a:r>
              <a:endParaRPr lang="fr-CA" sz="1600" b="1" dirty="0">
                <a:solidFill>
                  <a:srgbClr val="005EB8">
                    <a:lumMod val="50000"/>
                  </a:srgbClr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196193" y="3663420"/>
              <a:ext cx="4756031" cy="40544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fr-CA" sz="1600" b="1" dirty="0" smtClean="0">
                  <a:solidFill>
                    <a:srgbClr val="E00654"/>
                  </a:solidFill>
                </a:rPr>
                <a:t>« </a:t>
              </a:r>
              <a:r>
                <a:rPr lang="fr-CA" sz="1600" b="1" dirty="0" err="1" smtClean="0">
                  <a:solidFill>
                    <a:srgbClr val="E00654"/>
                  </a:solidFill>
                </a:rPr>
                <a:t>Élicitation</a:t>
              </a:r>
              <a:r>
                <a:rPr lang="fr-CA" sz="1600" b="1" dirty="0" smtClean="0">
                  <a:solidFill>
                    <a:srgbClr val="E00654"/>
                  </a:solidFill>
                </a:rPr>
                <a:t> » des exigences et analyse</a:t>
              </a:r>
              <a:endParaRPr lang="fr-CA" sz="1600" b="1" dirty="0">
                <a:solidFill>
                  <a:srgbClr val="E00654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3981449" y="4143628"/>
              <a:ext cx="3480399" cy="40544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fr-CA" sz="1600" b="1" dirty="0" smtClean="0">
                  <a:solidFill>
                    <a:srgbClr val="005EB8">
                      <a:lumMod val="50000"/>
                    </a:srgbClr>
                  </a:solidFill>
                </a:rPr>
                <a:t>Évaluation de la solution </a:t>
              </a:r>
              <a:endParaRPr lang="fr-CA" sz="1600" b="1" dirty="0">
                <a:solidFill>
                  <a:srgbClr val="005EB8">
                    <a:lumMod val="50000"/>
                  </a:srgbClr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66466" y="4629611"/>
              <a:ext cx="8304370" cy="405442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fr-CA" sz="1600" b="1" dirty="0" smtClean="0">
                  <a:solidFill>
                    <a:srgbClr val="005EB8">
                      <a:lumMod val="50000"/>
                    </a:srgbClr>
                  </a:solidFill>
                </a:rPr>
                <a:t>Traçabilité et monitoring (contrôle)</a:t>
              </a:r>
              <a:endParaRPr lang="fr-CA" sz="1600" b="1" dirty="0">
                <a:solidFill>
                  <a:srgbClr val="005EB8">
                    <a:lumMod val="50000"/>
                  </a:srgbClr>
                </a:solidFill>
              </a:endParaRPr>
            </a:p>
          </p:txBody>
        </p:sp>
      </p:grpSp>
      <p:sp>
        <p:nvSpPr>
          <p:cNvPr id="18" name="Titre 23"/>
          <p:cNvSpPr>
            <a:spLocks noGrp="1"/>
          </p:cNvSpPr>
          <p:nvPr>
            <p:ph type="title"/>
          </p:nvPr>
        </p:nvSpPr>
        <p:spPr>
          <a:xfrm>
            <a:off x="18411" y="58818"/>
            <a:ext cx="8159375" cy="322180"/>
          </a:xfrm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endParaRPr lang="fr-CA" sz="2200" i="1" dirty="0"/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92862"/>
              </p:ext>
            </p:extLst>
          </p:nvPr>
        </p:nvGraphicFramePr>
        <p:xfrm>
          <a:off x="93976" y="361057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Études et 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Évolution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Influenceurs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latin typeface="+mj-lt"/>
                        </a:rPr>
                        <a:t> de maturité</a:t>
                      </a:r>
                      <a:r>
                        <a:rPr lang="fr-CA" sz="900" dirty="0" smtClean="0">
                          <a:latin typeface="+mj-lt"/>
                        </a:rPr>
                        <a:t> 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529421" y="2994930"/>
            <a:ext cx="8085158" cy="3863070"/>
          </a:xfrm>
        </p:spPr>
        <p:txBody>
          <a:bodyPr>
            <a:normAutofit fontScale="92500" lnSpcReduction="20000"/>
          </a:bodyPr>
          <a:lstStyle/>
          <a:p>
            <a:r>
              <a:rPr lang="fr-CA" dirty="0" smtClean="0"/>
              <a:t>Pourquoi ?</a:t>
            </a:r>
          </a:p>
          <a:p>
            <a:r>
              <a:rPr lang="fr-CA" dirty="0" smtClean="0"/>
              <a:t>Démarche PMI-PBA Practice Guide (section 2)</a:t>
            </a:r>
          </a:p>
          <a:p>
            <a:pPr marL="814387" lvl="1" indent="-457200">
              <a:buFont typeface="+mj-lt"/>
              <a:buAutoNum type="arabicPeriod"/>
            </a:pPr>
            <a:r>
              <a:rPr lang="fr-CA" dirty="0" smtClean="0"/>
              <a:t>Identifier le problème et/ou l’opportunité ;</a:t>
            </a:r>
          </a:p>
          <a:p>
            <a:pPr marL="814387" lvl="1" indent="-457200">
              <a:buFont typeface="+mj-lt"/>
              <a:buAutoNum type="arabicPeriod"/>
            </a:pPr>
            <a:r>
              <a:rPr lang="fr-CA" dirty="0" smtClean="0"/>
              <a:t>Évaluer l’état actuel de l’organisation/l’entreprise;</a:t>
            </a:r>
          </a:p>
          <a:p>
            <a:pPr marL="814387" lvl="1" indent="-457200">
              <a:buFont typeface="+mj-lt"/>
              <a:buAutoNum type="arabicPeriod"/>
            </a:pPr>
            <a:r>
              <a:rPr lang="fr-CA" dirty="0" smtClean="0"/>
              <a:t>Recommander des actions pour adresser les besoins d’affaires de l’organisation/l’entreprise ;</a:t>
            </a:r>
          </a:p>
          <a:p>
            <a:pPr marL="814387" lvl="1" indent="-457200">
              <a:buFont typeface="+mj-lt"/>
              <a:buAutoNum type="arabicPeriod"/>
            </a:pPr>
            <a:r>
              <a:rPr lang="fr-CA" dirty="0" smtClean="0"/>
              <a:t>Colliger le dossier de justification « Business Case »</a:t>
            </a:r>
          </a:p>
          <a:p>
            <a:r>
              <a:rPr lang="fr-CA" dirty="0" smtClean="0"/>
              <a:t>Extrant   </a:t>
            </a:r>
            <a:r>
              <a:rPr lang="fr-CA" sz="3200" dirty="0" smtClean="0">
                <a:solidFill>
                  <a:srgbClr val="E00654"/>
                </a:solidFill>
                <a:sym typeface="Wingdings" panose="05000000000000000000" pitchFamily="2" charset="2"/>
              </a:rPr>
              <a:t></a:t>
            </a:r>
            <a:r>
              <a:rPr lang="fr-CA" dirty="0" smtClean="0">
                <a:sym typeface="Wingdings" panose="05000000000000000000" pitchFamily="2" charset="2"/>
              </a:rPr>
              <a:t>   Dossier de justification « </a:t>
            </a:r>
            <a:r>
              <a:rPr lang="fr-CA" dirty="0" smtClean="0">
                <a:solidFill>
                  <a:srgbClr val="E00654"/>
                </a:solidFill>
                <a:sym typeface="Wingdings" panose="05000000000000000000" pitchFamily="2" charset="2"/>
              </a:rPr>
              <a:t>Business Case</a:t>
            </a:r>
            <a:r>
              <a:rPr lang="fr-CA" dirty="0" smtClean="0">
                <a:sym typeface="Wingdings" panose="05000000000000000000" pitchFamily="2" charset="2"/>
              </a:rPr>
              <a:t> »</a:t>
            </a:r>
          </a:p>
          <a:p>
            <a:r>
              <a:rPr lang="fr-CA" dirty="0" smtClean="0">
                <a:sym typeface="Wingdings" panose="05000000000000000000" pitchFamily="2" charset="2"/>
              </a:rPr>
              <a:t>Valeur du dossier de justification</a:t>
            </a:r>
          </a:p>
          <a:p>
            <a:pPr lvl="1"/>
            <a:r>
              <a:rPr lang="fr-CA" dirty="0" smtClean="0">
                <a:sym typeface="Wingdings" panose="05000000000000000000" pitchFamily="2" charset="2"/>
              </a:rPr>
              <a:t>Il sert d’intrant au démarrage du projet </a:t>
            </a:r>
          </a:p>
          <a:p>
            <a:pPr lvl="1"/>
            <a:r>
              <a:rPr lang="fr-CA" dirty="0" smtClean="0">
                <a:sym typeface="Wingdings" panose="05000000000000000000" pitchFamily="2" charset="2"/>
              </a:rPr>
              <a:t>Il fournit à l’équipe projet une vision concise et clair du besoin d’affaires et de la solution envisagée « </a:t>
            </a:r>
            <a:r>
              <a:rPr lang="fr-CA" dirty="0" smtClean="0">
                <a:solidFill>
                  <a:srgbClr val="E00654"/>
                </a:solidFill>
                <a:sym typeface="Wingdings" panose="05000000000000000000" pitchFamily="2" charset="2"/>
              </a:rPr>
              <a:t>Product Scope</a:t>
            </a:r>
            <a:r>
              <a:rPr lang="fr-CA" dirty="0" smtClean="0">
                <a:sym typeface="Wingdings" panose="05000000000000000000" pitchFamily="2" charset="2"/>
              </a:rPr>
              <a:t> » et autorisée pour combler ce besoin</a:t>
            </a:r>
            <a:endParaRPr lang="fr-CA" dirty="0" smtClean="0"/>
          </a:p>
        </p:txBody>
      </p:sp>
      <p:sp>
        <p:nvSpPr>
          <p:cNvPr id="20" name="Titre 23"/>
          <p:cNvSpPr>
            <a:spLocks noGrp="1"/>
          </p:cNvSpPr>
          <p:nvPr>
            <p:ph type="title"/>
          </p:nvPr>
        </p:nvSpPr>
        <p:spPr>
          <a:xfrm>
            <a:off x="18411" y="58818"/>
            <a:ext cx="8159375" cy="322180"/>
          </a:xfrm>
        </p:spPr>
        <p:txBody>
          <a:bodyPr>
            <a:noAutofit/>
          </a:bodyPr>
          <a:lstStyle/>
          <a:p>
            <a:r>
              <a:rPr lang="fr-CA" sz="1800" dirty="0" smtClean="0">
                <a:solidFill>
                  <a:srgbClr val="003C71"/>
                </a:solidFill>
              </a:rPr>
              <a:t>Introduction à l’analyse d’affaires</a:t>
            </a:r>
            <a:r>
              <a:rPr lang="fr-CA" sz="2400" dirty="0" smtClean="0">
                <a:solidFill>
                  <a:srgbClr val="003C71"/>
                </a:solidFill>
              </a:rPr>
              <a:t/>
            </a:r>
            <a:br>
              <a:rPr lang="fr-CA" sz="2400" dirty="0" smtClean="0">
                <a:solidFill>
                  <a:srgbClr val="003C71"/>
                </a:solidFill>
              </a:rPr>
            </a:br>
            <a:endParaRPr lang="fr-CA" sz="2200" i="1" dirty="0"/>
          </a:p>
        </p:txBody>
      </p:sp>
      <p:sp>
        <p:nvSpPr>
          <p:cNvPr id="21" name="Rectangle 20"/>
          <p:cNvSpPr/>
          <p:nvPr/>
        </p:nvSpPr>
        <p:spPr>
          <a:xfrm>
            <a:off x="3338427" y="764704"/>
            <a:ext cx="2475781" cy="621102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prstClr val="white"/>
                </a:solidFill>
                <a:latin typeface="+mj-lt"/>
              </a:rPr>
              <a:t>Interventions en analyse d’affaires</a:t>
            </a:r>
            <a:endParaRPr lang="fr-CA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414065" y="1825753"/>
            <a:ext cx="2639685" cy="4917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Avant </a:t>
            </a:r>
          </a:p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le projet</a:t>
            </a:r>
            <a:endParaRPr lang="fr-CA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3217652" y="1825753"/>
            <a:ext cx="2734573" cy="4917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Pendant </a:t>
            </a:r>
          </a:p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le </a:t>
            </a:r>
            <a:r>
              <a:rPr lang="fr-CA" b="1" dirty="0">
                <a:solidFill>
                  <a:srgbClr val="005EB8">
                    <a:lumMod val="50000"/>
                  </a:srgbClr>
                </a:solidFill>
              </a:rPr>
              <a:t>p</a:t>
            </a:r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rojet</a:t>
            </a:r>
            <a:endParaRPr lang="fr-CA" b="1" dirty="0">
              <a:solidFill>
                <a:srgbClr val="005EB8">
                  <a:lumMod val="50000"/>
                </a:srgbClr>
              </a:solidFill>
            </a:endParaRPr>
          </a:p>
        </p:txBody>
      </p:sp>
      <p:sp>
        <p:nvSpPr>
          <p:cNvPr id="24" name="Rectangle à coins arrondis 23"/>
          <p:cNvSpPr/>
          <p:nvPr/>
        </p:nvSpPr>
        <p:spPr>
          <a:xfrm>
            <a:off x="6081623" y="1825753"/>
            <a:ext cx="2636813" cy="4917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Après </a:t>
            </a:r>
          </a:p>
          <a:p>
            <a:pPr algn="ctr" defTabSz="457200"/>
            <a:r>
              <a:rPr lang="fr-CA" b="1" dirty="0" smtClean="0">
                <a:solidFill>
                  <a:srgbClr val="005EB8">
                    <a:lumMod val="50000"/>
                  </a:srgbClr>
                </a:solidFill>
              </a:rPr>
              <a:t>le projet</a:t>
            </a:r>
            <a:endParaRPr lang="fr-CA" b="1" dirty="0">
              <a:solidFill>
                <a:srgbClr val="005EB8">
                  <a:lumMod val="50000"/>
                </a:srgbClr>
              </a:solidFill>
            </a:endParaRPr>
          </a:p>
        </p:txBody>
      </p:sp>
      <p:cxnSp>
        <p:nvCxnSpPr>
          <p:cNvPr id="25" name="Connecteur en angle 24"/>
          <p:cNvCxnSpPr>
            <a:stCxn id="21" idx="2"/>
            <a:endCxn id="22" idx="0"/>
          </p:cNvCxnSpPr>
          <p:nvPr/>
        </p:nvCxnSpPr>
        <p:spPr>
          <a:xfrm rot="5400000">
            <a:off x="2935140" y="184574"/>
            <a:ext cx="439947" cy="2842410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/>
          <p:cNvCxnSpPr>
            <a:stCxn id="21" idx="2"/>
            <a:endCxn id="24" idx="0"/>
          </p:cNvCxnSpPr>
          <p:nvPr/>
        </p:nvCxnSpPr>
        <p:spPr>
          <a:xfrm rot="16200000" flipH="1">
            <a:off x="5768201" y="193923"/>
            <a:ext cx="439947" cy="2823712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21" idx="2"/>
            <a:endCxn id="23" idx="0"/>
          </p:cNvCxnSpPr>
          <p:nvPr/>
        </p:nvCxnSpPr>
        <p:spPr>
          <a:xfrm>
            <a:off x="4576318" y="1385806"/>
            <a:ext cx="8621" cy="43994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3127077" y="1825753"/>
            <a:ext cx="4763" cy="134703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4066" y="2524718"/>
            <a:ext cx="2639684" cy="405442"/>
          </a:xfrm>
          <a:prstGeom prst="rect">
            <a:avLst/>
          </a:prstGeom>
          <a:solidFill>
            <a:srgbClr val="FFFF00">
              <a:alpha val="73000"/>
            </a:srgbClr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CA" sz="1600" b="1" dirty="0" smtClean="0">
                <a:solidFill>
                  <a:srgbClr val="E00654"/>
                </a:solidFill>
              </a:rPr>
              <a:t>Détermination </a:t>
            </a:r>
            <a:r>
              <a:rPr lang="fr-CA" sz="1600" b="1" dirty="0">
                <a:solidFill>
                  <a:srgbClr val="E00654"/>
                </a:solidFill>
              </a:rPr>
              <a:t>des besoins</a:t>
            </a:r>
          </a:p>
        </p:txBody>
      </p:sp>
      <p:cxnSp>
        <p:nvCxnSpPr>
          <p:cNvPr id="36" name="Connecteur droit 35"/>
          <p:cNvCxnSpPr/>
          <p:nvPr/>
        </p:nvCxnSpPr>
        <p:spPr>
          <a:xfrm>
            <a:off x="6007397" y="1825753"/>
            <a:ext cx="4763" cy="1347037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92862"/>
              </p:ext>
            </p:extLst>
          </p:nvPr>
        </p:nvGraphicFramePr>
        <p:xfrm>
          <a:off x="93976" y="361057"/>
          <a:ext cx="8948422" cy="24854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8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8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900" b="1" kern="1200" dirty="0" smtClean="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+mn-cs"/>
                        </a:rPr>
                        <a:t>Concepts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Études et statistiques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Évolution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Influenceurs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Domaine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Définitions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900" dirty="0" smtClean="0">
                          <a:latin typeface="+mj-lt"/>
                        </a:rPr>
                        <a:t>Modèle</a:t>
                      </a:r>
                      <a:r>
                        <a:rPr lang="fr-CA" sz="900" baseline="0" dirty="0" smtClean="0">
                          <a:latin typeface="+mj-lt"/>
                        </a:rPr>
                        <a:t> de maturité</a:t>
                      </a:r>
                      <a:r>
                        <a:rPr lang="fr-CA" sz="900" dirty="0" smtClean="0">
                          <a:latin typeface="+mj-lt"/>
                        </a:rPr>
                        <a:t> </a:t>
                      </a:r>
                      <a:endParaRPr lang="fr-CA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91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heme/theme1.xml><?xml version="1.0" encoding="utf-8"?>
<a:theme xmlns:a="http://schemas.openxmlformats.org/drawingml/2006/main" name="5_Office Theme">
  <a:themeElements>
    <a:clrScheme name="HEC">
      <a:dk1>
        <a:srgbClr val="000000"/>
      </a:dk1>
      <a:lt1>
        <a:sysClr val="window" lastClr="FFFFFF"/>
      </a:lt1>
      <a:dk2>
        <a:srgbClr val="97999B"/>
      </a:dk2>
      <a:lt2>
        <a:srgbClr val="EFF0F0"/>
      </a:lt2>
      <a:accent1>
        <a:srgbClr val="009FDF"/>
      </a:accent1>
      <a:accent2>
        <a:srgbClr val="003C71"/>
      </a:accent2>
      <a:accent3>
        <a:srgbClr val="C5B4E3"/>
      </a:accent3>
      <a:accent4>
        <a:srgbClr val="71C5E8"/>
      </a:accent4>
      <a:accent5>
        <a:srgbClr val="00C1D5"/>
      </a:accent5>
      <a:accent6>
        <a:srgbClr val="005EB8"/>
      </a:accent6>
      <a:hlink>
        <a:srgbClr val="003C71"/>
      </a:hlink>
      <a:folHlink>
        <a:srgbClr val="9678D3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Personnalisée 3">
      <a:dk1>
        <a:srgbClr val="000000"/>
      </a:dk1>
      <a:lt1>
        <a:sysClr val="window" lastClr="FFFFFF"/>
      </a:lt1>
      <a:dk2>
        <a:srgbClr val="97999B"/>
      </a:dk2>
      <a:lt2>
        <a:srgbClr val="EFF0F0"/>
      </a:lt2>
      <a:accent1>
        <a:srgbClr val="009FDF"/>
      </a:accent1>
      <a:accent2>
        <a:srgbClr val="003C71"/>
      </a:accent2>
      <a:accent3>
        <a:srgbClr val="C5B4E3"/>
      </a:accent3>
      <a:accent4>
        <a:srgbClr val="71C5E8"/>
      </a:accent4>
      <a:accent5>
        <a:srgbClr val="00C1D5"/>
      </a:accent5>
      <a:accent6>
        <a:srgbClr val="005EB8"/>
      </a:accent6>
      <a:hlink>
        <a:srgbClr val="003C71"/>
      </a:hlink>
      <a:folHlink>
        <a:srgbClr val="9678D3"/>
      </a:folHlink>
    </a:clrScheme>
    <a:fontScheme name="HEC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185738" indent="-185738">
          <a:spcBef>
            <a:spcPct val="20000"/>
          </a:spcBef>
          <a:buClr>
            <a:srgbClr val="003C71"/>
          </a:buClr>
          <a:buSzPct val="125000"/>
          <a:buFont typeface="Arial" panose="020B0604020202020204" pitchFamily="34" charset="0"/>
          <a:buChar char="•"/>
          <a:defRPr sz="2000" dirty="0">
            <a:solidFill>
              <a:srgbClr val="000000"/>
            </a:solidFill>
            <a:latin typeface="Arial"/>
            <a:cs typeface="Time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6_Office Theme">
  <a:themeElements>
    <a:clrScheme name="Personnalisée 3">
      <a:dk1>
        <a:srgbClr val="000000"/>
      </a:dk1>
      <a:lt1>
        <a:sysClr val="window" lastClr="FFFFFF"/>
      </a:lt1>
      <a:dk2>
        <a:srgbClr val="97999B"/>
      </a:dk2>
      <a:lt2>
        <a:srgbClr val="EFF0F0"/>
      </a:lt2>
      <a:accent1>
        <a:srgbClr val="009FDF"/>
      </a:accent1>
      <a:accent2>
        <a:srgbClr val="003C71"/>
      </a:accent2>
      <a:accent3>
        <a:srgbClr val="C5B4E3"/>
      </a:accent3>
      <a:accent4>
        <a:srgbClr val="71C5E8"/>
      </a:accent4>
      <a:accent5>
        <a:srgbClr val="00C1D5"/>
      </a:accent5>
      <a:accent6>
        <a:srgbClr val="005EB8"/>
      </a:accent6>
      <a:hlink>
        <a:srgbClr val="003C71"/>
      </a:hlink>
      <a:folHlink>
        <a:srgbClr val="9678D3"/>
      </a:folHlink>
    </a:clrScheme>
    <a:fontScheme name="HEC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ysClr val="window" lastClr="FFFFFF">
            <a:lumMod val="95000"/>
          </a:sysClr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185738" indent="-185738">
          <a:spcBef>
            <a:spcPct val="20000"/>
          </a:spcBef>
          <a:buClr>
            <a:srgbClr val="003C71"/>
          </a:buClr>
          <a:buSzPct val="125000"/>
          <a:buFont typeface="Arial" panose="020B0604020202020204" pitchFamily="34" charset="0"/>
          <a:buChar char="•"/>
          <a:defRPr sz="2000" dirty="0">
            <a:solidFill>
              <a:srgbClr val="000000"/>
            </a:solidFill>
            <a:latin typeface="Arial"/>
            <a:cs typeface="Time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7_Office Theme">
  <a:themeElements>
    <a:clrScheme name="Personnalisée 3">
      <a:dk1>
        <a:srgbClr val="000000"/>
      </a:dk1>
      <a:lt1>
        <a:sysClr val="window" lastClr="FFFFFF"/>
      </a:lt1>
      <a:dk2>
        <a:srgbClr val="97999B"/>
      </a:dk2>
      <a:lt2>
        <a:srgbClr val="EFF0F0"/>
      </a:lt2>
      <a:accent1>
        <a:srgbClr val="009FDF"/>
      </a:accent1>
      <a:accent2>
        <a:srgbClr val="003C71"/>
      </a:accent2>
      <a:accent3>
        <a:srgbClr val="C5B4E3"/>
      </a:accent3>
      <a:accent4>
        <a:srgbClr val="71C5E8"/>
      </a:accent4>
      <a:accent5>
        <a:srgbClr val="00C1D5"/>
      </a:accent5>
      <a:accent6>
        <a:srgbClr val="005EB8"/>
      </a:accent6>
      <a:hlink>
        <a:srgbClr val="003C71"/>
      </a:hlink>
      <a:folHlink>
        <a:srgbClr val="9678D3"/>
      </a:folHlink>
    </a:clrScheme>
    <a:fontScheme name="HEC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185738" indent="-185738">
          <a:spcBef>
            <a:spcPct val="20000"/>
          </a:spcBef>
          <a:buClr>
            <a:srgbClr val="003C71"/>
          </a:buClr>
          <a:buSzPct val="125000"/>
          <a:buFont typeface="Arial" panose="020B0604020202020204" pitchFamily="34" charset="0"/>
          <a:buChar char="•"/>
          <a:defRPr sz="2000" dirty="0">
            <a:solidFill>
              <a:srgbClr val="000000"/>
            </a:solidFill>
            <a:latin typeface="Arial"/>
            <a:cs typeface="Time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8_Office Theme">
  <a:themeElements>
    <a:clrScheme name="HEC">
      <a:dk1>
        <a:srgbClr val="000000"/>
      </a:dk1>
      <a:lt1>
        <a:sysClr val="window" lastClr="FFFFFF"/>
      </a:lt1>
      <a:dk2>
        <a:srgbClr val="97999B"/>
      </a:dk2>
      <a:lt2>
        <a:srgbClr val="EFF0F0"/>
      </a:lt2>
      <a:accent1>
        <a:srgbClr val="009FDF"/>
      </a:accent1>
      <a:accent2>
        <a:srgbClr val="003C71"/>
      </a:accent2>
      <a:accent3>
        <a:srgbClr val="C5B4E3"/>
      </a:accent3>
      <a:accent4>
        <a:srgbClr val="71C5E8"/>
      </a:accent4>
      <a:accent5>
        <a:srgbClr val="00C1D5"/>
      </a:accent5>
      <a:accent6>
        <a:srgbClr val="005EB8"/>
      </a:accent6>
      <a:hlink>
        <a:srgbClr val="003C71"/>
      </a:hlink>
      <a:folHlink>
        <a:srgbClr val="9678D3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9_Office Theme">
  <a:themeElements>
    <a:clrScheme name="Personnalisée 3">
      <a:dk1>
        <a:srgbClr val="000000"/>
      </a:dk1>
      <a:lt1>
        <a:sysClr val="window" lastClr="FFFFFF"/>
      </a:lt1>
      <a:dk2>
        <a:srgbClr val="97999B"/>
      </a:dk2>
      <a:lt2>
        <a:srgbClr val="EFF0F0"/>
      </a:lt2>
      <a:accent1>
        <a:srgbClr val="009FDF"/>
      </a:accent1>
      <a:accent2>
        <a:srgbClr val="003C71"/>
      </a:accent2>
      <a:accent3>
        <a:srgbClr val="C5B4E3"/>
      </a:accent3>
      <a:accent4>
        <a:srgbClr val="71C5E8"/>
      </a:accent4>
      <a:accent5>
        <a:srgbClr val="00C1D5"/>
      </a:accent5>
      <a:accent6>
        <a:srgbClr val="005EB8"/>
      </a:accent6>
      <a:hlink>
        <a:srgbClr val="003C71"/>
      </a:hlink>
      <a:folHlink>
        <a:srgbClr val="9678D3"/>
      </a:folHlink>
    </a:clrScheme>
    <a:fontScheme name="HEC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/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185738" indent="-185738">
          <a:spcBef>
            <a:spcPct val="20000"/>
          </a:spcBef>
          <a:buClr>
            <a:srgbClr val="003C71"/>
          </a:buClr>
          <a:buSzPct val="125000"/>
          <a:buFont typeface="Arial" panose="020B0604020202020204" pitchFamily="34" charset="0"/>
          <a:buChar char="•"/>
          <a:defRPr sz="2000" dirty="0">
            <a:solidFill>
              <a:srgbClr val="000000"/>
            </a:solidFill>
            <a:latin typeface="Arial"/>
            <a:cs typeface="Times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10_Office Theme">
  <a:themeElements>
    <a:clrScheme name="HEC">
      <a:dk1>
        <a:srgbClr val="000000"/>
      </a:dk1>
      <a:lt1>
        <a:sysClr val="window" lastClr="FFFFFF"/>
      </a:lt1>
      <a:dk2>
        <a:srgbClr val="97999B"/>
      </a:dk2>
      <a:lt2>
        <a:srgbClr val="EFF0F0"/>
      </a:lt2>
      <a:accent1>
        <a:srgbClr val="009FDF"/>
      </a:accent1>
      <a:accent2>
        <a:srgbClr val="003C71"/>
      </a:accent2>
      <a:accent3>
        <a:srgbClr val="C5B4E3"/>
      </a:accent3>
      <a:accent4>
        <a:srgbClr val="71C5E8"/>
      </a:accent4>
      <a:accent5>
        <a:srgbClr val="00C1D5"/>
      </a:accent5>
      <a:accent6>
        <a:srgbClr val="005EB8"/>
      </a:accent6>
      <a:hlink>
        <a:srgbClr val="003C71"/>
      </a:hlink>
      <a:folHlink>
        <a:srgbClr val="9678D3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1_Office Theme">
  <a:themeElements>
    <a:clrScheme name="Personnalisée 3">
      <a:dk1>
        <a:srgbClr val="000000"/>
      </a:dk1>
      <a:lt1>
        <a:sysClr val="window" lastClr="FFFFFF"/>
      </a:lt1>
      <a:dk2>
        <a:srgbClr val="97999B"/>
      </a:dk2>
      <a:lt2>
        <a:srgbClr val="EFF0F0"/>
      </a:lt2>
      <a:accent1>
        <a:srgbClr val="009FDF"/>
      </a:accent1>
      <a:accent2>
        <a:srgbClr val="003C71"/>
      </a:accent2>
      <a:accent3>
        <a:srgbClr val="C5B4E3"/>
      </a:accent3>
      <a:accent4>
        <a:srgbClr val="71C5E8"/>
      </a:accent4>
      <a:accent5>
        <a:srgbClr val="00C1D5"/>
      </a:accent5>
      <a:accent6>
        <a:srgbClr val="005EB8"/>
      </a:accent6>
      <a:hlink>
        <a:srgbClr val="003C71"/>
      </a:hlink>
      <a:folHlink>
        <a:srgbClr val="9678D3"/>
      </a:folHlink>
    </a:clrScheme>
    <a:fontScheme name="HEC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rmAutofit/>
      </a:bodyPr>
      <a:lstStyle>
        <a:defPPr marL="185738" indent="-185738">
          <a:spcBef>
            <a:spcPct val="20000"/>
          </a:spcBef>
          <a:buClr>
            <a:srgbClr val="003C71"/>
          </a:buClr>
          <a:buSzPct val="125000"/>
          <a:buFont typeface="Arial" panose="020B0604020202020204" pitchFamily="34" charset="0"/>
          <a:buChar char="•"/>
          <a:defRPr sz="2000" dirty="0">
            <a:solidFill>
              <a:srgbClr val="000000"/>
            </a:solidFill>
            <a:latin typeface="Arial"/>
            <a:cs typeface="Times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 FR</Template>
  <TotalTime>1789</TotalTime>
  <Words>6275</Words>
  <Application>Microsoft Office PowerPoint</Application>
  <PresentationFormat>Affichage à l'écran (4:3)</PresentationFormat>
  <Paragraphs>1722</Paragraphs>
  <Slides>63</Slides>
  <Notes>57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8</vt:i4>
      </vt:variant>
      <vt:variant>
        <vt:lpstr>Titres des diapositives</vt:lpstr>
      </vt:variant>
      <vt:variant>
        <vt:i4>63</vt:i4>
      </vt:variant>
    </vt:vector>
  </HeadingPairs>
  <TitlesOfParts>
    <vt:vector size="80" baseType="lpstr">
      <vt:lpstr>Arial Unicode MS</vt:lpstr>
      <vt:lpstr>Arial</vt:lpstr>
      <vt:lpstr>Arial Black</vt:lpstr>
      <vt:lpstr>Calibri</vt:lpstr>
      <vt:lpstr>Courier New</vt:lpstr>
      <vt:lpstr>Lucida Calligraphy</vt:lpstr>
      <vt:lpstr>Microsoft New Tai Lue</vt:lpstr>
      <vt:lpstr>Times</vt:lpstr>
      <vt:lpstr>Wingdings</vt:lpstr>
      <vt:lpstr>5_Office Theme</vt:lpstr>
      <vt:lpstr>4_Office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Présentation PowerPoint</vt:lpstr>
      <vt:lpstr>Présentation PowerPoint</vt:lpstr>
      <vt:lpstr>Présentation PowerPoint</vt:lpstr>
      <vt:lpstr>Introduction à l’analyse d’affaires</vt:lpstr>
      <vt:lpstr>Présentation PowerPoint</vt:lpstr>
      <vt:lpstr>Présentation PowerPoint</vt:lpstr>
      <vt:lpstr>Introduction à l’analyse d’affaires  </vt:lpstr>
      <vt:lpstr>Introduction à l’analyse d’affaires</vt:lpstr>
      <vt:lpstr>Introduction à l’analyse d’affaires </vt:lpstr>
      <vt:lpstr>Introduction à l’analyse d’affaires </vt:lpstr>
      <vt:lpstr>Introduction à l’analyse d’affaires</vt:lpstr>
      <vt:lpstr>Introduction à l’analyse d’affaires </vt:lpstr>
      <vt:lpstr>Introduction à l’analyse d’affaires </vt:lpstr>
      <vt:lpstr>Introduction à l’analyse d’affaires </vt:lpstr>
      <vt:lpstr>Introduction à l’analyse d’affaires</vt:lpstr>
      <vt:lpstr>Introduction à l’analyse d’affaires</vt:lpstr>
      <vt:lpstr>Introduction à l’analyse d’affaires </vt:lpstr>
      <vt:lpstr>Présentation PowerPoint</vt:lpstr>
      <vt:lpstr>Introduction à l’analyse d’affaires</vt:lpstr>
      <vt:lpstr>Présentation PowerPoint</vt:lpstr>
      <vt:lpstr>Introduction à l’analyse d’affaires</vt:lpstr>
      <vt:lpstr>Introduction à l’analyse d’affaires</vt:lpstr>
      <vt:lpstr>Introduction à l’analyse d’affaires</vt:lpstr>
      <vt:lpstr>Introduction à l’analyse d’affaires</vt:lpstr>
      <vt:lpstr>Présentation PowerPoint</vt:lpstr>
      <vt:lpstr>Présentation PowerPoint</vt:lpstr>
      <vt:lpstr>Introduction à l’analyse d’affaires</vt:lpstr>
      <vt:lpstr>Introduction à l’analyse d’affaires</vt:lpstr>
      <vt:lpstr>Présentation PowerPoint</vt:lpstr>
      <vt:lpstr>Introduction à l’analyse d’affaires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Mouvement des caisses Desjardins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Hoa Tran</dc:creator>
  <cp:lastModifiedBy>linda pepin</cp:lastModifiedBy>
  <cp:revision>118</cp:revision>
  <dcterms:created xsi:type="dcterms:W3CDTF">2017-07-28T17:24:19Z</dcterms:created>
  <dcterms:modified xsi:type="dcterms:W3CDTF">2018-01-09T22:26:44Z</dcterms:modified>
</cp:coreProperties>
</file>